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73" r:id="rId11"/>
    <p:sldId id="267" r:id="rId12"/>
    <p:sldId id="268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1" d="100"/>
          <a:sy n="61" d="100"/>
        </p:scale>
        <p:origin x="-67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D91-14B3-4142-B59D-70AF315D368E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C06C-10FF-478C-9394-E52ECC835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D91-14B3-4142-B59D-70AF315D368E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C06C-10FF-478C-9394-E52ECC835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D91-14B3-4142-B59D-70AF315D368E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C06C-10FF-478C-9394-E52ECC835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D91-14B3-4142-B59D-70AF315D368E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C06C-10FF-478C-9394-E52ECC835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D91-14B3-4142-B59D-70AF315D368E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C06C-10FF-478C-9394-E52ECC835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D91-14B3-4142-B59D-70AF315D368E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C06C-10FF-478C-9394-E52ECC835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D91-14B3-4142-B59D-70AF315D368E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C06C-10FF-478C-9394-E52ECC835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D91-14B3-4142-B59D-70AF315D368E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C06C-10FF-478C-9394-E52ECC835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D91-14B3-4142-B59D-70AF315D368E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C06C-10FF-478C-9394-E52ECC835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D91-14B3-4142-B59D-70AF315D368E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C06C-10FF-478C-9394-E52ECC835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D91-14B3-4142-B59D-70AF315D368E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C06C-10FF-478C-9394-E52ECC835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1BD91-14B3-4142-B59D-70AF315D368E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2C06C-10FF-478C-9394-E52ECC835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2886095"/>
          </a:xfrm>
        </p:spPr>
        <p:txBody>
          <a:bodyPr>
            <a:normAutofit/>
          </a:bodyPr>
          <a:lstStyle/>
          <a:p>
            <a:r>
              <a:rPr lang="ru-RU" sz="5400" b="1" dirty="0" err="1" smtClean="0">
                <a:solidFill>
                  <a:srgbClr val="FF0000"/>
                </a:solidFill>
                <a:latin typeface="KZ Times New Roman" pitchFamily="18" charset="0"/>
              </a:rPr>
              <a:t>Арифметикалы</a:t>
            </a:r>
            <a:r>
              <a:rPr lang="kk-KZ" sz="5400" b="1" dirty="0" smtClean="0">
                <a:solidFill>
                  <a:srgbClr val="FF0000"/>
                </a:solidFill>
                <a:latin typeface="KZ Times New Roman" pitchFamily="18" charset="0"/>
              </a:rPr>
              <a:t>қ прогрессия</a:t>
            </a:r>
            <a:endParaRPr lang="ru-RU" sz="5400" b="1" dirty="0">
              <a:solidFill>
                <a:srgbClr val="FF0000"/>
              </a:solidFill>
              <a:latin typeface="KZ 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429132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</a:t>
            </a:r>
            <a:r>
              <a:rPr lang="kk-KZ" dirty="0" smtClean="0">
                <a:solidFill>
                  <a:srgbClr val="0070C0"/>
                </a:solidFill>
              </a:rPr>
              <a:t>ән мұғалімі Алькеева З.Б.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8860" y="285728"/>
            <a:ext cx="41472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1400" dirty="0" smtClean="0">
                <a:latin typeface="Arial" pitchFamily="34" charset="0"/>
                <a:cs typeface="Arial" pitchFamily="34" charset="0"/>
              </a:rPr>
              <a:t>Ақсу қаласының дарынды балаларға арналған </a:t>
            </a:r>
          </a:p>
          <a:p>
            <a:pPr algn="ctr"/>
            <a:r>
              <a:rPr lang="kk-KZ" sz="1400" dirty="0" smtClean="0">
                <a:latin typeface="Arial" pitchFamily="34" charset="0"/>
                <a:cs typeface="Arial" pitchFamily="34" charset="0"/>
              </a:rPr>
              <a:t>мамандандырылған гимназиясы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Қызықты ақпарат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600" dirty="0" smtClean="0">
                <a:solidFill>
                  <a:srgbClr val="00B050"/>
                </a:solidFill>
                <a:latin typeface="KZ Times New Roman" pitchFamily="18" charset="0"/>
              </a:rPr>
              <a:t>«</a:t>
            </a:r>
            <a:r>
              <a:rPr lang="kk-KZ" sz="2600" dirty="0" smtClean="0">
                <a:solidFill>
                  <a:srgbClr val="00B050"/>
                </a:solidFill>
                <a:latin typeface="KZ Times New Roman" pitchFamily="18" charset="0"/>
              </a:rPr>
              <a:t>2010 жылы ОБСЕ  Саммиті өтті. Сол кездің өзінде  Президентіміз «Жасыл өткел»  инициативасын бастаған болатын.  Энергияны үнемдеу, энергия көзі ретінде күннің көзі мен желді пайдалану мәселелері айтылған. </a:t>
            </a:r>
          </a:p>
          <a:p>
            <a:r>
              <a:rPr lang="kk-KZ" dirty="0" smtClean="0">
                <a:solidFill>
                  <a:srgbClr val="FF0000"/>
                </a:solidFill>
                <a:latin typeface="KZ Times New Roman" pitchFamily="18" charset="0"/>
              </a:rPr>
              <a:t>Өткен аптада Қазақстан “ЕХРО-2012” көрмесіне қатысып, 161 ел   дауысының қорытындысымен  “EXPO-2017” көрмесі біздің Қазақстанда 10 маусымнан 10 қыркүйекке дейін өтетін болды.</a:t>
            </a:r>
            <a:r>
              <a:rPr lang="kk-KZ" dirty="0" smtClean="0">
                <a:solidFill>
                  <a:srgbClr val="00B050"/>
                </a:solidFill>
                <a:latin typeface="KZ Times New Roman" pitchFamily="18" charset="0"/>
              </a:rPr>
              <a:t> </a:t>
            </a:r>
          </a:p>
          <a:p>
            <a:pPr>
              <a:buNone/>
            </a:pPr>
            <a:r>
              <a:rPr lang="kk-KZ" sz="2600" dirty="0" smtClean="0">
                <a:solidFill>
                  <a:srgbClr val="00B050"/>
                </a:solidFill>
                <a:latin typeface="KZ Times New Roman" pitchFamily="18" charset="0"/>
              </a:rPr>
              <a:t>    Бұл  қосымша мамандықтар мүмкіндігі деген сөз. </a:t>
            </a:r>
            <a:endParaRPr lang="ru-RU" sz="2600" dirty="0" smtClean="0">
              <a:solidFill>
                <a:srgbClr val="00B050"/>
              </a:solidFill>
              <a:latin typeface="KZ Times New Roman" pitchFamily="18" charset="0"/>
            </a:endParaRPr>
          </a:p>
          <a:p>
            <a:r>
              <a:rPr lang="kk-KZ" sz="2600" dirty="0" smtClean="0">
                <a:solidFill>
                  <a:srgbClr val="00B050"/>
                </a:solidFill>
                <a:latin typeface="KZ Times New Roman" pitchFamily="18" charset="0"/>
              </a:rPr>
              <a:t>Бәсекеге қабілетті маман болу керек</a:t>
            </a:r>
            <a:r>
              <a:rPr lang="kk-KZ" dirty="0" smtClean="0">
                <a:solidFill>
                  <a:srgbClr val="00B050"/>
                </a:solidFill>
                <a:latin typeface="KZ Times New Roman" pitchFamily="18" charset="0"/>
              </a:rPr>
              <a:t>.</a:t>
            </a:r>
            <a:endParaRPr lang="ru-RU" dirty="0" smtClean="0">
              <a:solidFill>
                <a:srgbClr val="00B050"/>
              </a:solidFill>
              <a:latin typeface="KZ 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kk-KZ" sz="3200" dirty="0" smtClean="0">
                <a:solidFill>
                  <a:srgbClr val="FF0000"/>
                </a:solidFill>
                <a:latin typeface="KZ Times New Roman" pitchFamily="18" charset="0"/>
              </a:rPr>
              <a:t>1-нұсқа </a:t>
            </a:r>
            <a:endParaRPr lang="ru-RU" sz="3200" dirty="0">
              <a:solidFill>
                <a:srgbClr val="FF0000"/>
              </a:solidFill>
              <a:latin typeface="KZ 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rmAutofit fontScale="25000" lnSpcReduction="20000"/>
          </a:bodyPr>
          <a:lstStyle/>
          <a:p>
            <a:r>
              <a:rPr lang="kk-KZ" sz="6400" dirty="0" smtClean="0">
                <a:latin typeface="KZ Times New Roman" pitchFamily="18" charset="0"/>
              </a:rPr>
              <a:t>1.Арифметикалық </a:t>
            </a:r>
            <a:r>
              <a:rPr lang="kk-KZ" sz="6400" dirty="0">
                <a:latin typeface="KZ Times New Roman" pitchFamily="18" charset="0"/>
              </a:rPr>
              <a:t>прогрессияда а</a:t>
            </a:r>
            <a:r>
              <a:rPr lang="kk-KZ" sz="6400" baseline="-25000" dirty="0">
                <a:latin typeface="KZ Times New Roman" pitchFamily="18" charset="0"/>
              </a:rPr>
              <a:t>1</a:t>
            </a:r>
            <a:r>
              <a:rPr lang="kk-KZ" sz="6400" dirty="0">
                <a:latin typeface="KZ Times New Roman" pitchFamily="18" charset="0"/>
              </a:rPr>
              <a:t>=3, d=2 болса, оның алғашқы бес мүшесін көрсетіңіз. </a:t>
            </a:r>
            <a:br>
              <a:rPr lang="kk-KZ" sz="6400" dirty="0">
                <a:latin typeface="KZ Times New Roman" pitchFamily="18" charset="0"/>
              </a:rPr>
            </a:br>
            <a:r>
              <a:rPr lang="kk-KZ" sz="6400" dirty="0">
                <a:latin typeface="KZ Times New Roman" pitchFamily="18" charset="0"/>
              </a:rPr>
              <a:t>A) </a:t>
            </a:r>
            <a:r>
              <a:rPr lang="ru-RU" sz="6400" dirty="0">
                <a:latin typeface="KZ Times New Roman" pitchFamily="18" charset="0"/>
              </a:rPr>
              <a:t>4, 5, 7, 9, 11 </a:t>
            </a:r>
            <a:br>
              <a:rPr lang="ru-RU" sz="6400" dirty="0">
                <a:latin typeface="KZ Times New Roman" pitchFamily="18" charset="0"/>
              </a:rPr>
            </a:br>
            <a:r>
              <a:rPr lang="ru-RU" sz="6400" dirty="0">
                <a:latin typeface="KZ Times New Roman" pitchFamily="18" charset="0"/>
              </a:rPr>
              <a:t>B) 3, 5, 7, 9, 11 </a:t>
            </a:r>
            <a:br>
              <a:rPr lang="ru-RU" sz="6400" dirty="0">
                <a:latin typeface="KZ Times New Roman" pitchFamily="18" charset="0"/>
              </a:rPr>
            </a:br>
            <a:r>
              <a:rPr lang="ru-RU" sz="6400" dirty="0">
                <a:latin typeface="KZ Times New Roman" pitchFamily="18" charset="0"/>
              </a:rPr>
              <a:t>C) 3, 6, 7, 9, 11 </a:t>
            </a:r>
            <a:br>
              <a:rPr lang="ru-RU" sz="6400" dirty="0">
                <a:latin typeface="KZ Times New Roman" pitchFamily="18" charset="0"/>
              </a:rPr>
            </a:br>
            <a:r>
              <a:rPr lang="ru-RU" sz="6400" dirty="0">
                <a:latin typeface="KZ Times New Roman" pitchFamily="18" charset="0"/>
              </a:rPr>
              <a:t>D) 3, 6, 8, 9, 11 </a:t>
            </a:r>
          </a:p>
          <a:p>
            <a:r>
              <a:rPr lang="ru-RU" sz="6400" dirty="0">
                <a:latin typeface="KZ Times New Roman" pitchFamily="18" charset="0"/>
              </a:rPr>
              <a:t>E) 3, 5, 7, 9, 12 </a:t>
            </a:r>
            <a:br>
              <a:rPr lang="ru-RU" sz="6400" dirty="0">
                <a:latin typeface="KZ Times New Roman" pitchFamily="18" charset="0"/>
              </a:rPr>
            </a:br>
            <a:r>
              <a:rPr lang="kk-KZ" sz="6400" dirty="0" smtClean="0">
                <a:latin typeface="KZ Times New Roman" pitchFamily="18" charset="0"/>
              </a:rPr>
              <a:t>2. </a:t>
            </a:r>
            <a:r>
              <a:rPr lang="en-US" sz="6400" dirty="0">
                <a:latin typeface="KZ Times New Roman" pitchFamily="18" charset="0"/>
              </a:rPr>
              <a:t>a</a:t>
            </a:r>
            <a:r>
              <a:rPr lang="en-US" sz="6400" baseline="-25000" dirty="0">
                <a:latin typeface="KZ Times New Roman" pitchFamily="18" charset="0"/>
              </a:rPr>
              <a:t>n</a:t>
            </a:r>
            <a:r>
              <a:rPr lang="ru-RU" sz="6400" dirty="0">
                <a:latin typeface="KZ Times New Roman" pitchFamily="18" charset="0"/>
              </a:rPr>
              <a:t>=6n+2 </a:t>
            </a:r>
            <a:r>
              <a:rPr lang="ru-RU" sz="6400" dirty="0" err="1">
                <a:latin typeface="KZ Times New Roman" pitchFamily="18" charset="0"/>
              </a:rPr>
              <a:t>тізбектің</a:t>
            </a:r>
            <a:r>
              <a:rPr lang="ru-RU" sz="6400" dirty="0">
                <a:latin typeface="KZ Times New Roman" pitchFamily="18" charset="0"/>
              </a:rPr>
              <a:t> </a:t>
            </a:r>
            <a:r>
              <a:rPr lang="ru-RU" sz="6400" dirty="0" err="1">
                <a:latin typeface="KZ Times New Roman" pitchFamily="18" charset="0"/>
              </a:rPr>
              <a:t>алғашқы</a:t>
            </a:r>
            <a:r>
              <a:rPr lang="ru-RU" sz="6400" dirty="0">
                <a:latin typeface="KZ Times New Roman" pitchFamily="18" charset="0"/>
              </a:rPr>
              <a:t> он </a:t>
            </a:r>
            <a:r>
              <a:rPr lang="ru-RU" sz="6400" dirty="0" err="1">
                <a:latin typeface="KZ Times New Roman" pitchFamily="18" charset="0"/>
              </a:rPr>
              <a:t>алты</a:t>
            </a:r>
            <a:r>
              <a:rPr lang="ru-RU" sz="6400" dirty="0">
                <a:latin typeface="KZ Times New Roman" pitchFamily="18" charset="0"/>
              </a:rPr>
              <a:t> </a:t>
            </a:r>
            <a:r>
              <a:rPr lang="ru-RU" sz="6400" dirty="0" err="1">
                <a:latin typeface="KZ Times New Roman" pitchFamily="18" charset="0"/>
              </a:rPr>
              <a:t>мүшесінің</a:t>
            </a:r>
            <a:r>
              <a:rPr lang="ru-RU" sz="6400" dirty="0">
                <a:latin typeface="KZ Times New Roman" pitchFamily="18" charset="0"/>
              </a:rPr>
              <a:t> </a:t>
            </a:r>
            <a:r>
              <a:rPr lang="ru-RU" sz="6400" dirty="0" err="1">
                <a:latin typeface="KZ Times New Roman" pitchFamily="18" charset="0"/>
              </a:rPr>
              <a:t>қосындысын</a:t>
            </a:r>
            <a:r>
              <a:rPr lang="ru-RU" sz="6400" dirty="0">
                <a:latin typeface="KZ Times New Roman" pitchFamily="18" charset="0"/>
              </a:rPr>
              <a:t> </a:t>
            </a:r>
            <a:r>
              <a:rPr lang="ru-RU" sz="6400" dirty="0" err="1">
                <a:latin typeface="KZ Times New Roman" pitchFamily="18" charset="0"/>
              </a:rPr>
              <a:t>табыңыз</a:t>
            </a:r>
            <a:r>
              <a:rPr lang="ru-RU" sz="6400" dirty="0">
                <a:latin typeface="KZ Times New Roman" pitchFamily="18" charset="0"/>
              </a:rPr>
              <a:t>: </a:t>
            </a:r>
            <a:br>
              <a:rPr lang="ru-RU" sz="6400" dirty="0">
                <a:latin typeface="KZ Times New Roman" pitchFamily="18" charset="0"/>
              </a:rPr>
            </a:br>
            <a:r>
              <a:rPr lang="ru-RU" sz="6400" dirty="0">
                <a:latin typeface="KZ Times New Roman" pitchFamily="18" charset="0"/>
              </a:rPr>
              <a:t>A) 864 </a:t>
            </a:r>
            <a:br>
              <a:rPr lang="ru-RU" sz="6400" dirty="0">
                <a:latin typeface="KZ Times New Roman" pitchFamily="18" charset="0"/>
              </a:rPr>
            </a:br>
            <a:r>
              <a:rPr lang="ru-RU" sz="6400" dirty="0">
                <a:latin typeface="KZ Times New Roman" pitchFamily="18" charset="0"/>
              </a:rPr>
              <a:t>B) 848 </a:t>
            </a:r>
            <a:br>
              <a:rPr lang="ru-RU" sz="6400" dirty="0">
                <a:latin typeface="KZ Times New Roman" pitchFamily="18" charset="0"/>
              </a:rPr>
            </a:br>
            <a:r>
              <a:rPr lang="ru-RU" sz="6400" dirty="0">
                <a:latin typeface="KZ Times New Roman" pitchFamily="18" charset="0"/>
              </a:rPr>
              <a:t>C) 792 </a:t>
            </a:r>
            <a:br>
              <a:rPr lang="ru-RU" sz="6400" dirty="0">
                <a:latin typeface="KZ Times New Roman" pitchFamily="18" charset="0"/>
              </a:rPr>
            </a:br>
            <a:r>
              <a:rPr lang="ru-RU" sz="6400" dirty="0">
                <a:latin typeface="KZ Times New Roman" pitchFamily="18" charset="0"/>
              </a:rPr>
              <a:t>D) 716 </a:t>
            </a:r>
            <a:br>
              <a:rPr lang="ru-RU" sz="6400" dirty="0">
                <a:latin typeface="KZ Times New Roman" pitchFamily="18" charset="0"/>
              </a:rPr>
            </a:br>
            <a:r>
              <a:rPr lang="ru-RU" sz="6400" dirty="0">
                <a:latin typeface="KZ Times New Roman" pitchFamily="18" charset="0"/>
              </a:rPr>
              <a:t>E) 784 </a:t>
            </a:r>
            <a:br>
              <a:rPr lang="ru-RU" sz="6400" dirty="0">
                <a:latin typeface="KZ Times New Roman" pitchFamily="18" charset="0"/>
              </a:rPr>
            </a:br>
            <a:r>
              <a:rPr lang="kk-KZ" sz="6400" dirty="0" smtClean="0">
                <a:latin typeface="KZ Times New Roman" pitchFamily="18" charset="0"/>
              </a:rPr>
              <a:t>3. </a:t>
            </a:r>
            <a:r>
              <a:rPr lang="ru-RU" sz="6400" dirty="0" err="1">
                <a:latin typeface="KZ Times New Roman" pitchFamily="18" charset="0"/>
              </a:rPr>
              <a:t>Егер</a:t>
            </a:r>
            <a:r>
              <a:rPr lang="ru-RU" sz="6400" dirty="0">
                <a:latin typeface="KZ Times New Roman" pitchFamily="18" charset="0"/>
              </a:rPr>
              <a:t> а</a:t>
            </a:r>
            <a:r>
              <a:rPr lang="ru-RU" sz="6400" baseline="-25000" dirty="0">
                <a:latin typeface="KZ Times New Roman" pitchFamily="18" charset="0"/>
              </a:rPr>
              <a:t>5</a:t>
            </a:r>
            <a:r>
              <a:rPr lang="ru-RU" sz="6400" dirty="0">
                <a:latin typeface="KZ Times New Roman" pitchFamily="18" charset="0"/>
              </a:rPr>
              <a:t>=8,7 </a:t>
            </a:r>
            <a:r>
              <a:rPr lang="ru-RU" sz="6400" dirty="0" err="1">
                <a:latin typeface="KZ Times New Roman" pitchFamily="18" charset="0"/>
              </a:rPr>
              <a:t>және</a:t>
            </a:r>
            <a:r>
              <a:rPr lang="ru-RU" sz="6400" dirty="0">
                <a:latin typeface="KZ Times New Roman" pitchFamily="18" charset="0"/>
              </a:rPr>
              <a:t> а</a:t>
            </a:r>
            <a:r>
              <a:rPr lang="ru-RU" sz="6400" baseline="-25000" dirty="0">
                <a:latin typeface="KZ Times New Roman" pitchFamily="18" charset="0"/>
              </a:rPr>
              <a:t>8</a:t>
            </a:r>
            <a:r>
              <a:rPr lang="ru-RU" sz="6400" dirty="0">
                <a:latin typeface="KZ Times New Roman" pitchFamily="18" charset="0"/>
              </a:rPr>
              <a:t>=12,3 </a:t>
            </a:r>
            <a:r>
              <a:rPr lang="ru-RU" sz="6400" dirty="0" err="1">
                <a:latin typeface="KZ Times New Roman" pitchFamily="18" charset="0"/>
              </a:rPr>
              <a:t>болса</a:t>
            </a:r>
            <a:r>
              <a:rPr lang="ru-RU" sz="6400" dirty="0">
                <a:latin typeface="KZ Times New Roman" pitchFamily="18" charset="0"/>
              </a:rPr>
              <a:t>, </a:t>
            </a:r>
            <a:r>
              <a:rPr lang="ru-RU" sz="6400" dirty="0" err="1">
                <a:latin typeface="KZ Times New Roman" pitchFamily="18" charset="0"/>
              </a:rPr>
              <a:t>d</a:t>
            </a:r>
            <a:r>
              <a:rPr lang="ru-RU" sz="6400" dirty="0">
                <a:latin typeface="KZ Times New Roman" pitchFamily="18" charset="0"/>
              </a:rPr>
              <a:t> </a:t>
            </a:r>
            <a:r>
              <a:rPr lang="ru-RU" sz="6400" dirty="0" err="1">
                <a:latin typeface="KZ Times New Roman" pitchFamily="18" charset="0"/>
              </a:rPr>
              <a:t>және</a:t>
            </a:r>
            <a:r>
              <a:rPr lang="ru-RU" sz="6400" dirty="0">
                <a:latin typeface="KZ Times New Roman" pitchFamily="18" charset="0"/>
              </a:rPr>
              <a:t> а</a:t>
            </a:r>
            <a:r>
              <a:rPr lang="ru-RU" sz="6400" baseline="-25000" dirty="0">
                <a:latin typeface="KZ Times New Roman" pitchFamily="18" charset="0"/>
              </a:rPr>
              <a:t>1</a:t>
            </a:r>
            <a:r>
              <a:rPr lang="ru-RU" sz="6400" dirty="0">
                <a:latin typeface="KZ Times New Roman" pitchFamily="18" charset="0"/>
              </a:rPr>
              <a:t>-ді </a:t>
            </a:r>
            <a:r>
              <a:rPr lang="ru-RU" sz="6400" dirty="0" err="1">
                <a:latin typeface="KZ Times New Roman" pitchFamily="18" charset="0"/>
              </a:rPr>
              <a:t>табыңыз</a:t>
            </a:r>
            <a:r>
              <a:rPr lang="ru-RU" sz="6400" dirty="0">
                <a:latin typeface="KZ Times New Roman" pitchFamily="18" charset="0"/>
              </a:rPr>
              <a:t>: </a:t>
            </a:r>
            <a:br>
              <a:rPr lang="ru-RU" sz="6400" dirty="0">
                <a:latin typeface="KZ Times New Roman" pitchFamily="18" charset="0"/>
              </a:rPr>
            </a:br>
            <a:r>
              <a:rPr lang="ru-RU" sz="6400" dirty="0">
                <a:latin typeface="KZ Times New Roman" pitchFamily="18" charset="0"/>
              </a:rPr>
              <a:t>A) d=1,6, a1=2,3 </a:t>
            </a:r>
            <a:br>
              <a:rPr lang="ru-RU" sz="6400" dirty="0">
                <a:latin typeface="KZ Times New Roman" pitchFamily="18" charset="0"/>
              </a:rPr>
            </a:br>
            <a:r>
              <a:rPr lang="ru-RU" sz="6400" dirty="0">
                <a:latin typeface="KZ Times New Roman" pitchFamily="18" charset="0"/>
              </a:rPr>
              <a:t>B) d=3,6, a1= –5,7 </a:t>
            </a:r>
            <a:br>
              <a:rPr lang="ru-RU" sz="6400" dirty="0">
                <a:latin typeface="KZ Times New Roman" pitchFamily="18" charset="0"/>
              </a:rPr>
            </a:br>
            <a:r>
              <a:rPr lang="ru-RU" sz="6400" dirty="0">
                <a:latin typeface="KZ Times New Roman" pitchFamily="18" charset="0"/>
              </a:rPr>
              <a:t>C) d=1,2, a1=3,9 </a:t>
            </a:r>
            <a:br>
              <a:rPr lang="ru-RU" sz="6400" dirty="0">
                <a:latin typeface="KZ Times New Roman" pitchFamily="18" charset="0"/>
              </a:rPr>
            </a:br>
            <a:r>
              <a:rPr lang="ru-RU" sz="6400" dirty="0">
                <a:latin typeface="KZ Times New Roman" pitchFamily="18" charset="0"/>
              </a:rPr>
              <a:t>D) d=1,4, a1=3,1 </a:t>
            </a:r>
            <a:br>
              <a:rPr lang="ru-RU" sz="6400" dirty="0">
                <a:latin typeface="KZ Times New Roman" pitchFamily="18" charset="0"/>
              </a:rPr>
            </a:br>
            <a:r>
              <a:rPr lang="ru-RU" sz="6400" dirty="0">
                <a:latin typeface="KZ Times New Roman" pitchFamily="18" charset="0"/>
              </a:rPr>
              <a:t>E) d=1,3, a1=2,9 </a:t>
            </a:r>
            <a:br>
              <a:rPr lang="ru-RU" sz="6400" dirty="0">
                <a:latin typeface="KZ Times New Roman" pitchFamily="18" charset="0"/>
              </a:rPr>
            </a:br>
            <a:r>
              <a:rPr lang="kk-KZ" sz="6400" dirty="0" smtClean="0">
                <a:latin typeface="KZ Times New Roman" pitchFamily="18" charset="0"/>
              </a:rPr>
              <a:t>4. </a:t>
            </a:r>
            <a:r>
              <a:rPr lang="ru-RU" sz="6400" dirty="0" err="1">
                <a:latin typeface="KZ Times New Roman" pitchFamily="18" charset="0"/>
              </a:rPr>
              <a:t>Арифметикалық</a:t>
            </a:r>
            <a:r>
              <a:rPr lang="ru-RU" sz="6400" dirty="0">
                <a:latin typeface="KZ Times New Roman" pitchFamily="18" charset="0"/>
              </a:rPr>
              <a:t> </a:t>
            </a:r>
            <a:r>
              <a:rPr lang="ru-RU" sz="6400" dirty="0" err="1">
                <a:latin typeface="KZ Times New Roman" pitchFamily="18" charset="0"/>
              </a:rPr>
              <a:t>прогрессияда</a:t>
            </a:r>
            <a:r>
              <a:rPr lang="ru-RU" sz="6400" dirty="0">
                <a:latin typeface="KZ Times New Roman" pitchFamily="18" charset="0"/>
              </a:rPr>
              <a:t> а</a:t>
            </a:r>
            <a:r>
              <a:rPr lang="ru-RU" sz="6400" baseline="-25000" dirty="0">
                <a:latin typeface="KZ Times New Roman" pitchFamily="18" charset="0"/>
              </a:rPr>
              <a:t>1</a:t>
            </a:r>
            <a:r>
              <a:rPr lang="ru-RU" sz="6400" dirty="0">
                <a:latin typeface="KZ Times New Roman" pitchFamily="18" charset="0"/>
              </a:rPr>
              <a:t>= –7,3 </a:t>
            </a:r>
            <a:r>
              <a:rPr lang="ru-RU" sz="6400" dirty="0" err="1">
                <a:latin typeface="KZ Times New Roman" pitchFamily="18" charset="0"/>
              </a:rPr>
              <a:t>және</a:t>
            </a:r>
            <a:r>
              <a:rPr lang="ru-RU" sz="6400" dirty="0">
                <a:latin typeface="KZ Times New Roman" pitchFamily="18" charset="0"/>
              </a:rPr>
              <a:t> а</a:t>
            </a:r>
            <a:r>
              <a:rPr lang="ru-RU" sz="6400" baseline="-25000" dirty="0">
                <a:latin typeface="KZ Times New Roman" pitchFamily="18" charset="0"/>
              </a:rPr>
              <a:t>2</a:t>
            </a:r>
            <a:r>
              <a:rPr lang="ru-RU" sz="6400" dirty="0">
                <a:latin typeface="KZ Times New Roman" pitchFamily="18" charset="0"/>
              </a:rPr>
              <a:t>= –6,4 </a:t>
            </a:r>
            <a:r>
              <a:rPr lang="ru-RU" sz="6400" dirty="0" err="1">
                <a:latin typeface="KZ Times New Roman" pitchFamily="18" charset="0"/>
              </a:rPr>
              <a:t>болса</a:t>
            </a:r>
            <a:r>
              <a:rPr lang="ru-RU" sz="6400" dirty="0">
                <a:latin typeface="KZ Times New Roman" pitchFamily="18" charset="0"/>
              </a:rPr>
              <a:t>, 26 саны </a:t>
            </a:r>
            <a:r>
              <a:rPr lang="ru-RU" sz="6400" dirty="0" err="1">
                <a:latin typeface="KZ Times New Roman" pitchFamily="18" charset="0"/>
              </a:rPr>
              <a:t>тізбектің</a:t>
            </a:r>
            <a:r>
              <a:rPr lang="ru-RU" sz="6400" dirty="0">
                <a:latin typeface="KZ Times New Roman" pitchFamily="18" charset="0"/>
              </a:rPr>
              <a:t> </a:t>
            </a:r>
            <a:r>
              <a:rPr lang="ru-RU" sz="6400" dirty="0" err="1">
                <a:latin typeface="KZ Times New Roman" pitchFamily="18" charset="0"/>
              </a:rPr>
              <a:t>нешінші</a:t>
            </a:r>
            <a:r>
              <a:rPr lang="ru-RU" sz="6400" dirty="0">
                <a:latin typeface="KZ Times New Roman" pitchFamily="18" charset="0"/>
              </a:rPr>
              <a:t> </a:t>
            </a:r>
            <a:r>
              <a:rPr lang="ru-RU" sz="6400" dirty="0" err="1">
                <a:latin typeface="KZ Times New Roman" pitchFamily="18" charset="0"/>
              </a:rPr>
              <a:t>мүшесі</a:t>
            </a:r>
            <a:r>
              <a:rPr lang="ru-RU" sz="6400" dirty="0">
                <a:latin typeface="KZ Times New Roman" pitchFamily="18" charset="0"/>
              </a:rPr>
              <a:t> </a:t>
            </a:r>
            <a:r>
              <a:rPr lang="ru-RU" sz="6400" dirty="0" err="1">
                <a:latin typeface="KZ Times New Roman" pitchFamily="18" charset="0"/>
              </a:rPr>
              <a:t>болады</a:t>
            </a:r>
            <a:r>
              <a:rPr lang="ru-RU" sz="6400" dirty="0">
                <a:latin typeface="KZ Times New Roman" pitchFamily="18" charset="0"/>
              </a:rPr>
              <a:t>? </a:t>
            </a:r>
            <a:br>
              <a:rPr lang="ru-RU" sz="6400" dirty="0">
                <a:latin typeface="KZ Times New Roman" pitchFamily="18" charset="0"/>
              </a:rPr>
            </a:br>
            <a:r>
              <a:rPr lang="ru-RU" sz="6400" dirty="0">
                <a:latin typeface="KZ Times New Roman" pitchFamily="18" charset="0"/>
              </a:rPr>
              <a:t>A) n=39 </a:t>
            </a:r>
            <a:br>
              <a:rPr lang="ru-RU" sz="6400" dirty="0">
                <a:latin typeface="KZ Times New Roman" pitchFamily="18" charset="0"/>
              </a:rPr>
            </a:br>
            <a:r>
              <a:rPr lang="ru-RU" sz="6400" dirty="0">
                <a:latin typeface="KZ Times New Roman" pitchFamily="18" charset="0"/>
              </a:rPr>
              <a:t>B) n=38 </a:t>
            </a:r>
            <a:br>
              <a:rPr lang="ru-RU" sz="6400" dirty="0">
                <a:latin typeface="KZ Times New Roman" pitchFamily="18" charset="0"/>
              </a:rPr>
            </a:br>
            <a:r>
              <a:rPr lang="ru-RU" sz="6400" dirty="0">
                <a:latin typeface="KZ Times New Roman" pitchFamily="18" charset="0"/>
              </a:rPr>
              <a:t>C) n=27 </a:t>
            </a:r>
            <a:br>
              <a:rPr lang="ru-RU" sz="6400" dirty="0">
                <a:latin typeface="KZ Times New Roman" pitchFamily="18" charset="0"/>
              </a:rPr>
            </a:br>
            <a:r>
              <a:rPr lang="ru-RU" sz="6400" dirty="0">
                <a:latin typeface="KZ Times New Roman" pitchFamily="18" charset="0"/>
              </a:rPr>
              <a:t>D) n=28 </a:t>
            </a:r>
            <a:br>
              <a:rPr lang="ru-RU" sz="6400" dirty="0">
                <a:latin typeface="KZ Times New Roman" pitchFamily="18" charset="0"/>
              </a:rPr>
            </a:br>
            <a:r>
              <a:rPr lang="ru-RU" sz="6400" dirty="0">
                <a:latin typeface="KZ Times New Roman" pitchFamily="18" charset="0"/>
              </a:rPr>
              <a:t>E) n=30 </a:t>
            </a:r>
            <a:r>
              <a:rPr lang="ru-RU" sz="5600" dirty="0">
                <a:latin typeface="KZ Times New Roman" pitchFamily="18" charset="0"/>
              </a:rPr>
              <a:t/>
            </a:r>
            <a:br>
              <a:rPr lang="ru-RU" sz="5600" dirty="0">
                <a:latin typeface="KZ Times New Roman" pitchFamily="18" charset="0"/>
              </a:rPr>
            </a:br>
            <a:endParaRPr lang="ru-RU" sz="5600" dirty="0">
              <a:latin typeface="KZ 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FF0000"/>
                </a:solidFill>
                <a:latin typeface="KZ Times New Roman" pitchFamily="18" charset="0"/>
              </a:rPr>
              <a:t>2-нұсқа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fontScale="25000" lnSpcReduction="20000"/>
          </a:bodyPr>
          <a:lstStyle/>
          <a:p>
            <a:r>
              <a:rPr lang="ru-RU" sz="1600" dirty="0">
                <a:latin typeface="KZ Times New Roman" pitchFamily="18" charset="0"/>
              </a:rPr>
              <a:t/>
            </a:r>
            <a:br>
              <a:rPr lang="ru-RU" sz="1600" dirty="0">
                <a:latin typeface="KZ Times New Roman" pitchFamily="18" charset="0"/>
              </a:rPr>
            </a:br>
            <a:r>
              <a:rPr lang="kk-KZ" sz="6400" dirty="0">
                <a:latin typeface="KZ Times New Roman" pitchFamily="18" charset="0"/>
              </a:rPr>
              <a:t>1. </a:t>
            </a:r>
            <a:r>
              <a:rPr lang="ru-RU" sz="6400" dirty="0" err="1">
                <a:latin typeface="KZ Times New Roman" pitchFamily="18" charset="0"/>
              </a:rPr>
              <a:t>Арифметикалық</a:t>
            </a:r>
            <a:r>
              <a:rPr lang="ru-RU" sz="6400" dirty="0">
                <a:latin typeface="KZ Times New Roman" pitchFamily="18" charset="0"/>
              </a:rPr>
              <a:t> </a:t>
            </a:r>
            <a:r>
              <a:rPr lang="ru-RU" sz="6400" dirty="0" err="1">
                <a:latin typeface="KZ Times New Roman" pitchFamily="18" charset="0"/>
              </a:rPr>
              <a:t>прогрессияда</a:t>
            </a:r>
            <a:r>
              <a:rPr lang="ru-RU" sz="6400" dirty="0">
                <a:latin typeface="KZ Times New Roman" pitchFamily="18" charset="0"/>
              </a:rPr>
              <a:t> а</a:t>
            </a:r>
            <a:r>
              <a:rPr lang="ru-RU" sz="6400" baseline="-25000" dirty="0">
                <a:latin typeface="KZ Times New Roman" pitchFamily="18" charset="0"/>
              </a:rPr>
              <a:t>1</a:t>
            </a:r>
            <a:r>
              <a:rPr lang="ru-RU" sz="6400" dirty="0">
                <a:latin typeface="KZ Times New Roman" pitchFamily="18" charset="0"/>
              </a:rPr>
              <a:t> = 2, </a:t>
            </a:r>
            <a:r>
              <a:rPr lang="ru-RU" sz="6400" dirty="0" err="1">
                <a:latin typeface="KZ Times New Roman" pitchFamily="18" charset="0"/>
              </a:rPr>
              <a:t>d</a:t>
            </a:r>
            <a:r>
              <a:rPr lang="ru-RU" sz="6400" dirty="0">
                <a:latin typeface="KZ Times New Roman" pitchFamily="18" charset="0"/>
              </a:rPr>
              <a:t> = 5 </a:t>
            </a:r>
            <a:r>
              <a:rPr lang="ru-RU" sz="6400" dirty="0" err="1">
                <a:latin typeface="KZ Times New Roman" pitchFamily="18" charset="0"/>
              </a:rPr>
              <a:t>болса</a:t>
            </a:r>
            <a:r>
              <a:rPr lang="ru-RU" sz="6400" dirty="0">
                <a:latin typeface="KZ Times New Roman" pitchFamily="18" charset="0"/>
              </a:rPr>
              <a:t>, </a:t>
            </a:r>
            <a:r>
              <a:rPr lang="ru-RU" sz="6400" dirty="0" err="1">
                <a:latin typeface="KZ Times New Roman" pitchFamily="18" charset="0"/>
              </a:rPr>
              <a:t>оның</a:t>
            </a:r>
            <a:r>
              <a:rPr lang="ru-RU" sz="6400" dirty="0">
                <a:latin typeface="KZ Times New Roman" pitchFamily="18" charset="0"/>
              </a:rPr>
              <a:t> </a:t>
            </a:r>
            <a:r>
              <a:rPr lang="ru-RU" sz="6400" dirty="0" err="1">
                <a:latin typeface="KZ Times New Roman" pitchFamily="18" charset="0"/>
              </a:rPr>
              <a:t>алғашқы</a:t>
            </a:r>
            <a:r>
              <a:rPr lang="ru-RU" sz="6400" dirty="0">
                <a:latin typeface="KZ Times New Roman" pitchFamily="18" charset="0"/>
              </a:rPr>
              <a:t> бес </a:t>
            </a:r>
            <a:r>
              <a:rPr lang="ru-RU" sz="6400" dirty="0" err="1">
                <a:latin typeface="KZ Times New Roman" pitchFamily="18" charset="0"/>
              </a:rPr>
              <a:t>мүшесін</a:t>
            </a:r>
            <a:r>
              <a:rPr lang="ru-RU" sz="6400" dirty="0">
                <a:latin typeface="KZ Times New Roman" pitchFamily="18" charset="0"/>
              </a:rPr>
              <a:t> </a:t>
            </a:r>
            <a:r>
              <a:rPr lang="ru-RU" sz="6400" dirty="0" err="1">
                <a:latin typeface="KZ Times New Roman" pitchFamily="18" charset="0"/>
              </a:rPr>
              <a:t>табыңыз</a:t>
            </a:r>
            <a:r>
              <a:rPr lang="ru-RU" sz="6400" dirty="0">
                <a:latin typeface="KZ Times New Roman" pitchFamily="18" charset="0"/>
              </a:rPr>
              <a:t>: </a:t>
            </a:r>
            <a:br>
              <a:rPr lang="ru-RU" sz="6400" dirty="0">
                <a:latin typeface="KZ Times New Roman" pitchFamily="18" charset="0"/>
              </a:rPr>
            </a:br>
            <a:r>
              <a:rPr lang="ru-RU" sz="6400" dirty="0">
                <a:latin typeface="KZ Times New Roman" pitchFamily="18" charset="0"/>
              </a:rPr>
              <a:t>A) 2; 7; 12; 17; 22 </a:t>
            </a:r>
            <a:br>
              <a:rPr lang="ru-RU" sz="6400" dirty="0">
                <a:latin typeface="KZ Times New Roman" pitchFamily="18" charset="0"/>
              </a:rPr>
            </a:br>
            <a:r>
              <a:rPr lang="ru-RU" sz="6400" dirty="0">
                <a:latin typeface="KZ Times New Roman" pitchFamily="18" charset="0"/>
              </a:rPr>
              <a:t>B) 5; 10; 15; 20; 25 </a:t>
            </a:r>
            <a:br>
              <a:rPr lang="ru-RU" sz="6400" dirty="0">
                <a:latin typeface="KZ Times New Roman" pitchFamily="18" charset="0"/>
              </a:rPr>
            </a:br>
            <a:r>
              <a:rPr lang="ru-RU" sz="6400" dirty="0">
                <a:latin typeface="KZ Times New Roman" pitchFamily="18" charset="0"/>
              </a:rPr>
              <a:t>C) 1; 6; 11; 16; 21 </a:t>
            </a:r>
            <a:br>
              <a:rPr lang="ru-RU" sz="6400" dirty="0">
                <a:latin typeface="KZ Times New Roman" pitchFamily="18" charset="0"/>
              </a:rPr>
            </a:br>
            <a:r>
              <a:rPr lang="ru-RU" sz="6400" dirty="0">
                <a:latin typeface="KZ Times New Roman" pitchFamily="18" charset="0"/>
              </a:rPr>
              <a:t>D) 0; 5; 10; 15; 20 </a:t>
            </a:r>
            <a:br>
              <a:rPr lang="ru-RU" sz="6400" dirty="0">
                <a:latin typeface="KZ Times New Roman" pitchFamily="18" charset="0"/>
              </a:rPr>
            </a:br>
            <a:r>
              <a:rPr lang="ru-RU" sz="6400" dirty="0">
                <a:latin typeface="KZ Times New Roman" pitchFamily="18" charset="0"/>
              </a:rPr>
              <a:t>E) 3; 8; 13; 18; 23 </a:t>
            </a:r>
            <a:br>
              <a:rPr lang="ru-RU" sz="6400" dirty="0">
                <a:latin typeface="KZ Times New Roman" pitchFamily="18" charset="0"/>
              </a:rPr>
            </a:br>
            <a:r>
              <a:rPr lang="kk-KZ" sz="6400" dirty="0">
                <a:latin typeface="KZ Times New Roman" pitchFamily="18" charset="0"/>
              </a:rPr>
              <a:t> </a:t>
            </a:r>
            <a:r>
              <a:rPr lang="kk-KZ" sz="6400" dirty="0" smtClean="0">
                <a:latin typeface="KZ Times New Roman" pitchFamily="18" charset="0"/>
              </a:rPr>
              <a:t>2. </a:t>
            </a:r>
            <a:r>
              <a:rPr lang="kk-KZ" sz="6400" dirty="0">
                <a:latin typeface="KZ Times New Roman" pitchFamily="18" charset="0"/>
              </a:rPr>
              <a:t>a</a:t>
            </a:r>
            <a:r>
              <a:rPr lang="kk-KZ" sz="6400" baseline="-25000" dirty="0">
                <a:latin typeface="KZ Times New Roman" pitchFamily="18" charset="0"/>
              </a:rPr>
              <a:t>n</a:t>
            </a:r>
            <a:r>
              <a:rPr lang="kk-KZ" sz="6400" dirty="0">
                <a:latin typeface="KZ Times New Roman" pitchFamily="18" charset="0"/>
              </a:rPr>
              <a:t>=4n+9 тізбегінің алғашқы он сегіз мүшесінің қосындысын табыңыз: </a:t>
            </a:r>
            <a:br>
              <a:rPr lang="kk-KZ" sz="6400" dirty="0">
                <a:latin typeface="KZ Times New Roman" pitchFamily="18" charset="0"/>
              </a:rPr>
            </a:br>
            <a:r>
              <a:rPr lang="kk-KZ" sz="6400" dirty="0">
                <a:latin typeface="KZ Times New Roman" pitchFamily="18" charset="0"/>
              </a:rPr>
              <a:t>A) 732 </a:t>
            </a:r>
            <a:br>
              <a:rPr lang="kk-KZ" sz="6400" dirty="0">
                <a:latin typeface="KZ Times New Roman" pitchFamily="18" charset="0"/>
              </a:rPr>
            </a:br>
            <a:r>
              <a:rPr lang="kk-KZ" sz="6400" dirty="0">
                <a:latin typeface="KZ Times New Roman" pitchFamily="18" charset="0"/>
              </a:rPr>
              <a:t>B) 846 </a:t>
            </a:r>
            <a:br>
              <a:rPr lang="kk-KZ" sz="6400" dirty="0">
                <a:latin typeface="KZ Times New Roman" pitchFamily="18" charset="0"/>
              </a:rPr>
            </a:br>
            <a:r>
              <a:rPr lang="kk-KZ" sz="6400" dirty="0">
                <a:latin typeface="KZ Times New Roman" pitchFamily="18" charset="0"/>
              </a:rPr>
              <a:t>C) 768 </a:t>
            </a:r>
            <a:br>
              <a:rPr lang="kk-KZ" sz="6400" dirty="0">
                <a:latin typeface="KZ Times New Roman" pitchFamily="18" charset="0"/>
              </a:rPr>
            </a:br>
            <a:r>
              <a:rPr lang="kk-KZ" sz="6400" dirty="0">
                <a:latin typeface="KZ Times New Roman" pitchFamily="18" charset="0"/>
              </a:rPr>
              <a:t>D) 934 </a:t>
            </a:r>
            <a:br>
              <a:rPr lang="kk-KZ" sz="6400" dirty="0">
                <a:latin typeface="KZ Times New Roman" pitchFamily="18" charset="0"/>
              </a:rPr>
            </a:br>
            <a:r>
              <a:rPr lang="kk-KZ" sz="6400" dirty="0">
                <a:latin typeface="KZ Times New Roman" pitchFamily="18" charset="0"/>
              </a:rPr>
              <a:t>E) 874 </a:t>
            </a:r>
            <a:br>
              <a:rPr lang="kk-KZ" sz="6400" dirty="0">
                <a:latin typeface="KZ Times New Roman" pitchFamily="18" charset="0"/>
              </a:rPr>
            </a:br>
            <a:r>
              <a:rPr lang="kk-KZ" sz="6400" dirty="0" smtClean="0">
                <a:latin typeface="KZ Times New Roman" pitchFamily="18" charset="0"/>
              </a:rPr>
              <a:t>3. </a:t>
            </a:r>
            <a:r>
              <a:rPr lang="ru-RU" sz="6400" dirty="0" err="1">
                <a:latin typeface="KZ Times New Roman" pitchFamily="18" charset="0"/>
              </a:rPr>
              <a:t>Арифметикалық</a:t>
            </a:r>
            <a:r>
              <a:rPr lang="ru-RU" sz="6400" dirty="0">
                <a:latin typeface="KZ Times New Roman" pitchFamily="18" charset="0"/>
              </a:rPr>
              <a:t> </a:t>
            </a:r>
            <a:r>
              <a:rPr lang="ru-RU" sz="6400" dirty="0" err="1">
                <a:latin typeface="KZ Times New Roman" pitchFamily="18" charset="0"/>
              </a:rPr>
              <a:t>прогрессияда</a:t>
            </a:r>
            <a:r>
              <a:rPr lang="ru-RU" sz="6400" dirty="0">
                <a:latin typeface="KZ Times New Roman" pitchFamily="18" charset="0"/>
              </a:rPr>
              <a:t> а</a:t>
            </a:r>
            <a:r>
              <a:rPr lang="ru-RU" sz="6400" baseline="-25000" dirty="0">
                <a:latin typeface="KZ Times New Roman" pitchFamily="18" charset="0"/>
              </a:rPr>
              <a:t>3</a:t>
            </a:r>
            <a:r>
              <a:rPr lang="ru-RU" sz="6400" dirty="0">
                <a:latin typeface="KZ Times New Roman" pitchFamily="18" charset="0"/>
              </a:rPr>
              <a:t>=7,5 , а</a:t>
            </a:r>
            <a:r>
              <a:rPr lang="ru-RU" sz="6400" baseline="-25000" dirty="0">
                <a:latin typeface="KZ Times New Roman" pitchFamily="18" charset="0"/>
              </a:rPr>
              <a:t>7</a:t>
            </a:r>
            <a:r>
              <a:rPr lang="ru-RU" sz="6400" dirty="0">
                <a:latin typeface="KZ Times New Roman" pitchFamily="18" charset="0"/>
              </a:rPr>
              <a:t>=14,3 </a:t>
            </a:r>
            <a:r>
              <a:rPr lang="ru-RU" sz="6400" dirty="0" err="1">
                <a:latin typeface="KZ Times New Roman" pitchFamily="18" charset="0"/>
              </a:rPr>
              <a:t>болса</a:t>
            </a:r>
            <a:r>
              <a:rPr lang="ru-RU" sz="6400" dirty="0">
                <a:latin typeface="KZ Times New Roman" pitchFamily="18" charset="0"/>
              </a:rPr>
              <a:t>, </a:t>
            </a:r>
            <a:r>
              <a:rPr lang="ru-RU" sz="6400" dirty="0" err="1">
                <a:latin typeface="KZ Times New Roman" pitchFamily="18" charset="0"/>
              </a:rPr>
              <a:t>d</a:t>
            </a:r>
            <a:r>
              <a:rPr lang="ru-RU" sz="6400" dirty="0">
                <a:latin typeface="KZ Times New Roman" pitchFamily="18" charset="0"/>
              </a:rPr>
              <a:t> мен а</a:t>
            </a:r>
            <a:r>
              <a:rPr lang="ru-RU" sz="6400" baseline="-25000" dirty="0">
                <a:latin typeface="KZ Times New Roman" pitchFamily="18" charset="0"/>
              </a:rPr>
              <a:t>1</a:t>
            </a:r>
            <a:r>
              <a:rPr lang="ru-RU" sz="6400" dirty="0">
                <a:latin typeface="KZ Times New Roman" pitchFamily="18" charset="0"/>
              </a:rPr>
              <a:t>-</a:t>
            </a:r>
            <a:r>
              <a:rPr lang="kk-KZ" sz="6400" dirty="0">
                <a:latin typeface="KZ Times New Roman" pitchFamily="18" charset="0"/>
              </a:rPr>
              <a:t>ш</a:t>
            </a:r>
            <a:r>
              <a:rPr lang="ru-RU" sz="6400" dirty="0" err="1">
                <a:latin typeface="KZ Times New Roman" pitchFamily="18" charset="0"/>
              </a:rPr>
              <a:t>і</a:t>
            </a:r>
            <a:r>
              <a:rPr lang="ru-RU" sz="6400" dirty="0">
                <a:latin typeface="KZ Times New Roman" pitchFamily="18" charset="0"/>
              </a:rPr>
              <a:t> </a:t>
            </a:r>
            <a:r>
              <a:rPr lang="ru-RU" sz="6400" dirty="0" err="1">
                <a:latin typeface="KZ Times New Roman" pitchFamily="18" charset="0"/>
              </a:rPr>
              <a:t>мүшесін</a:t>
            </a:r>
            <a:r>
              <a:rPr lang="ru-RU" sz="6400" dirty="0">
                <a:latin typeface="KZ Times New Roman" pitchFamily="18" charset="0"/>
              </a:rPr>
              <a:t> </a:t>
            </a:r>
            <a:r>
              <a:rPr lang="ru-RU" sz="6400" dirty="0" err="1">
                <a:latin typeface="KZ Times New Roman" pitchFamily="18" charset="0"/>
              </a:rPr>
              <a:t>табыңыз</a:t>
            </a:r>
            <a:r>
              <a:rPr lang="ru-RU" sz="6400" dirty="0">
                <a:latin typeface="KZ Times New Roman" pitchFamily="18" charset="0"/>
              </a:rPr>
              <a:t>: </a:t>
            </a:r>
          </a:p>
          <a:p>
            <a:r>
              <a:rPr lang="en-US" sz="6400" dirty="0">
                <a:latin typeface="KZ Times New Roman" pitchFamily="18" charset="0"/>
              </a:rPr>
              <a:t>A) d=6,8, a1= –6,1 </a:t>
            </a:r>
            <a:br>
              <a:rPr lang="en-US" sz="6400" dirty="0">
                <a:latin typeface="KZ Times New Roman" pitchFamily="18" charset="0"/>
              </a:rPr>
            </a:br>
            <a:r>
              <a:rPr lang="en-US" sz="6400" dirty="0">
                <a:latin typeface="KZ Times New Roman" pitchFamily="18" charset="0"/>
              </a:rPr>
              <a:t>B) d=3,4, a1=0,7 </a:t>
            </a:r>
            <a:br>
              <a:rPr lang="en-US" sz="6400" dirty="0">
                <a:latin typeface="KZ Times New Roman" pitchFamily="18" charset="0"/>
              </a:rPr>
            </a:br>
            <a:r>
              <a:rPr lang="en-US" sz="6400" dirty="0">
                <a:latin typeface="KZ Times New Roman" pitchFamily="18" charset="0"/>
              </a:rPr>
              <a:t>C) d=1,7, a1=4,1 </a:t>
            </a:r>
            <a:br>
              <a:rPr lang="en-US" sz="6400" dirty="0">
                <a:latin typeface="KZ Times New Roman" pitchFamily="18" charset="0"/>
              </a:rPr>
            </a:br>
            <a:r>
              <a:rPr lang="en-US" sz="6400" dirty="0">
                <a:latin typeface="KZ Times New Roman" pitchFamily="18" charset="0"/>
              </a:rPr>
              <a:t>D) d=1,4, a1=4,7 </a:t>
            </a:r>
            <a:br>
              <a:rPr lang="en-US" sz="6400" dirty="0">
                <a:latin typeface="KZ Times New Roman" pitchFamily="18" charset="0"/>
              </a:rPr>
            </a:br>
            <a:r>
              <a:rPr lang="en-US" sz="6400" dirty="0">
                <a:latin typeface="KZ Times New Roman" pitchFamily="18" charset="0"/>
              </a:rPr>
              <a:t>E) d=1,6, a1=4,7 </a:t>
            </a:r>
            <a:br>
              <a:rPr lang="en-US" sz="6400" dirty="0">
                <a:latin typeface="KZ Times New Roman" pitchFamily="18" charset="0"/>
              </a:rPr>
            </a:br>
            <a:r>
              <a:rPr lang="kk-KZ" sz="6400" dirty="0" smtClean="0">
                <a:latin typeface="KZ Times New Roman" pitchFamily="18" charset="0"/>
              </a:rPr>
              <a:t>4. </a:t>
            </a:r>
            <a:r>
              <a:rPr lang="ru-RU" sz="6400" dirty="0" err="1">
                <a:latin typeface="KZ Times New Roman" pitchFamily="18" charset="0"/>
              </a:rPr>
              <a:t>Арифметикалық</a:t>
            </a:r>
            <a:r>
              <a:rPr lang="ru-RU" sz="6400" dirty="0">
                <a:latin typeface="KZ Times New Roman" pitchFamily="18" charset="0"/>
              </a:rPr>
              <a:t> </a:t>
            </a:r>
            <a:r>
              <a:rPr lang="ru-RU" sz="6400" dirty="0" err="1">
                <a:latin typeface="KZ Times New Roman" pitchFamily="18" charset="0"/>
              </a:rPr>
              <a:t>прогрессияда</a:t>
            </a:r>
            <a:r>
              <a:rPr lang="ru-RU" sz="6400" dirty="0">
                <a:latin typeface="KZ Times New Roman" pitchFamily="18" charset="0"/>
              </a:rPr>
              <a:t> а</a:t>
            </a:r>
            <a:r>
              <a:rPr lang="ru-RU" sz="6400" baseline="-25000" dirty="0">
                <a:latin typeface="KZ Times New Roman" pitchFamily="18" charset="0"/>
              </a:rPr>
              <a:t>1</a:t>
            </a:r>
            <a:r>
              <a:rPr lang="ru-RU" sz="6400" dirty="0">
                <a:latin typeface="KZ Times New Roman" pitchFamily="18" charset="0"/>
              </a:rPr>
              <a:t>= –5,6 </a:t>
            </a:r>
            <a:r>
              <a:rPr lang="ru-RU" sz="6400" dirty="0" err="1">
                <a:latin typeface="KZ Times New Roman" pitchFamily="18" charset="0"/>
              </a:rPr>
              <a:t>және</a:t>
            </a:r>
            <a:r>
              <a:rPr lang="ru-RU" sz="6400" dirty="0">
                <a:latin typeface="KZ Times New Roman" pitchFamily="18" charset="0"/>
              </a:rPr>
              <a:t> а</a:t>
            </a:r>
            <a:r>
              <a:rPr lang="ru-RU" sz="6400" baseline="-25000" dirty="0">
                <a:latin typeface="KZ Times New Roman" pitchFamily="18" charset="0"/>
              </a:rPr>
              <a:t>2</a:t>
            </a:r>
            <a:r>
              <a:rPr lang="ru-RU" sz="6400" dirty="0">
                <a:latin typeface="KZ Times New Roman" pitchFamily="18" charset="0"/>
              </a:rPr>
              <a:t>= –4,8 </a:t>
            </a:r>
            <a:r>
              <a:rPr lang="ru-RU" sz="6400" dirty="0" err="1">
                <a:latin typeface="KZ Times New Roman" pitchFamily="18" charset="0"/>
              </a:rPr>
              <a:t>болса</a:t>
            </a:r>
            <a:r>
              <a:rPr lang="ru-RU" sz="6400" dirty="0">
                <a:latin typeface="KZ Times New Roman" pitchFamily="18" charset="0"/>
              </a:rPr>
              <a:t>, 16 саны </a:t>
            </a:r>
            <a:r>
              <a:rPr lang="ru-RU" sz="6400" dirty="0" err="1">
                <a:latin typeface="KZ Times New Roman" pitchFamily="18" charset="0"/>
              </a:rPr>
              <a:t>тізбектің</a:t>
            </a:r>
            <a:r>
              <a:rPr lang="ru-RU" sz="6400" dirty="0">
                <a:latin typeface="KZ Times New Roman" pitchFamily="18" charset="0"/>
              </a:rPr>
              <a:t> </a:t>
            </a:r>
            <a:r>
              <a:rPr lang="ru-RU" sz="6400" dirty="0" err="1">
                <a:latin typeface="KZ Times New Roman" pitchFamily="18" charset="0"/>
              </a:rPr>
              <a:t>нешінші</a:t>
            </a:r>
            <a:r>
              <a:rPr lang="ru-RU" sz="6400" dirty="0">
                <a:latin typeface="KZ Times New Roman" pitchFamily="18" charset="0"/>
              </a:rPr>
              <a:t> </a:t>
            </a:r>
            <a:r>
              <a:rPr lang="ru-RU" sz="6400" dirty="0" err="1">
                <a:latin typeface="KZ Times New Roman" pitchFamily="18" charset="0"/>
              </a:rPr>
              <a:t>мүшесі</a:t>
            </a:r>
            <a:r>
              <a:rPr lang="ru-RU" sz="6400" dirty="0">
                <a:latin typeface="KZ Times New Roman" pitchFamily="18" charset="0"/>
              </a:rPr>
              <a:t> </a:t>
            </a:r>
            <a:r>
              <a:rPr lang="ru-RU" sz="6400" dirty="0" err="1">
                <a:latin typeface="KZ Times New Roman" pitchFamily="18" charset="0"/>
              </a:rPr>
              <a:t>болады</a:t>
            </a:r>
            <a:r>
              <a:rPr lang="ru-RU" sz="6400" dirty="0">
                <a:latin typeface="KZ Times New Roman" pitchFamily="18" charset="0"/>
              </a:rPr>
              <a:t>? </a:t>
            </a:r>
            <a:br>
              <a:rPr lang="ru-RU" sz="6400" dirty="0">
                <a:latin typeface="KZ Times New Roman" pitchFamily="18" charset="0"/>
              </a:rPr>
            </a:br>
            <a:r>
              <a:rPr lang="ru-RU" sz="6400" dirty="0">
                <a:latin typeface="KZ Times New Roman" pitchFamily="18" charset="0"/>
              </a:rPr>
              <a:t>A) n=14 </a:t>
            </a:r>
            <a:br>
              <a:rPr lang="ru-RU" sz="6400" dirty="0">
                <a:latin typeface="KZ Times New Roman" pitchFamily="18" charset="0"/>
              </a:rPr>
            </a:br>
            <a:r>
              <a:rPr lang="ru-RU" sz="6400" dirty="0">
                <a:latin typeface="KZ Times New Roman" pitchFamily="18" charset="0"/>
              </a:rPr>
              <a:t>B) n=27 </a:t>
            </a:r>
            <a:br>
              <a:rPr lang="ru-RU" sz="6400" dirty="0">
                <a:latin typeface="KZ Times New Roman" pitchFamily="18" charset="0"/>
              </a:rPr>
            </a:br>
            <a:r>
              <a:rPr lang="ru-RU" sz="6400" dirty="0">
                <a:latin typeface="KZ Times New Roman" pitchFamily="18" charset="0"/>
              </a:rPr>
              <a:t>C) n=13 </a:t>
            </a:r>
            <a:br>
              <a:rPr lang="ru-RU" sz="6400" dirty="0">
                <a:latin typeface="KZ Times New Roman" pitchFamily="18" charset="0"/>
              </a:rPr>
            </a:br>
            <a:r>
              <a:rPr lang="ru-RU" sz="6400" dirty="0">
                <a:latin typeface="KZ Times New Roman" pitchFamily="18" charset="0"/>
              </a:rPr>
              <a:t>D) n=28 </a:t>
            </a:r>
            <a:br>
              <a:rPr lang="ru-RU" sz="6400" dirty="0">
                <a:latin typeface="KZ Times New Roman" pitchFamily="18" charset="0"/>
              </a:rPr>
            </a:br>
            <a:r>
              <a:rPr lang="ru-RU" sz="6400" dirty="0">
                <a:latin typeface="KZ Times New Roman" pitchFamily="18" charset="0"/>
              </a:rPr>
              <a:t>E) n=30 </a:t>
            </a:r>
            <a:br>
              <a:rPr lang="ru-RU" sz="6400" dirty="0">
                <a:latin typeface="KZ Times New Roman" pitchFamily="18" charset="0"/>
              </a:rPr>
            </a:br>
            <a:endParaRPr lang="ru-RU" sz="6400" dirty="0">
              <a:latin typeface="KZ 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800" dirty="0" smtClean="0">
                <a:solidFill>
                  <a:srgbClr val="FF0000"/>
                </a:solidFill>
                <a:latin typeface="KZ Times New Roman" pitchFamily="18" charset="0"/>
              </a:rPr>
              <a:t>Тест жауаптары</a:t>
            </a:r>
            <a:endParaRPr lang="ru-RU" sz="2800" dirty="0">
              <a:solidFill>
                <a:srgbClr val="FF0000"/>
              </a:solidFill>
              <a:latin typeface="KZ 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>
                <a:latin typeface="KZ Times New Roman" pitchFamily="18" charset="0"/>
              </a:rPr>
              <a:t>1-нұсқа                          2-нұсқа</a:t>
            </a:r>
          </a:p>
          <a:p>
            <a:r>
              <a:rPr lang="kk-KZ" dirty="0" smtClean="0">
                <a:latin typeface="KZ Times New Roman" pitchFamily="18" charset="0"/>
              </a:rPr>
              <a:t>1В                                   1А</a:t>
            </a:r>
          </a:p>
          <a:p>
            <a:r>
              <a:rPr lang="kk-KZ" dirty="0" smtClean="0">
                <a:latin typeface="KZ Times New Roman" pitchFamily="18" charset="0"/>
              </a:rPr>
              <a:t>2В                                   2В</a:t>
            </a:r>
          </a:p>
          <a:p>
            <a:r>
              <a:rPr lang="kk-KZ" dirty="0" smtClean="0">
                <a:latin typeface="KZ Times New Roman" pitchFamily="18" charset="0"/>
              </a:rPr>
              <a:t>3С                                   3С</a:t>
            </a:r>
          </a:p>
          <a:p>
            <a:r>
              <a:rPr lang="kk-KZ" dirty="0" smtClean="0">
                <a:latin typeface="KZ Times New Roman" pitchFamily="18" charset="0"/>
              </a:rPr>
              <a:t>4В                                   4Д</a:t>
            </a:r>
            <a:endParaRPr lang="ru-RU" dirty="0">
              <a:latin typeface="KZ 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>
                <a:solidFill>
                  <a:srgbClr val="FF0000"/>
                </a:solidFill>
                <a:latin typeface="KZ Times New Roman" pitchFamily="18" charset="0"/>
              </a:rPr>
              <a:t>Үйге тапсырма</a:t>
            </a:r>
            <a:r>
              <a:rPr lang="ru-RU" dirty="0" smtClean="0">
                <a:solidFill>
                  <a:srgbClr val="FF0000"/>
                </a:solidFill>
                <a:latin typeface="KZ 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KZ Times New Roman" pitchFamily="18" charset="0"/>
              </a:rPr>
            </a:br>
            <a:endParaRPr lang="ru-RU" dirty="0">
              <a:solidFill>
                <a:srgbClr val="FF0000"/>
              </a:solidFill>
              <a:latin typeface="KZ 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2800" dirty="0" smtClean="0">
                <a:latin typeface="KZ Times New Roman" pitchFamily="18" charset="0"/>
              </a:rPr>
              <a:t>МАБ-қа </a:t>
            </a:r>
            <a:r>
              <a:rPr lang="kk-KZ" sz="2800" dirty="0">
                <a:latin typeface="KZ Times New Roman" pitchFamily="18" charset="0"/>
              </a:rPr>
              <a:t>дайындық </a:t>
            </a:r>
            <a:r>
              <a:rPr lang="kk-KZ" sz="2800" dirty="0" smtClean="0">
                <a:latin typeface="KZ Times New Roman" pitchFamily="18" charset="0"/>
              </a:rPr>
              <a:t>оқулығынан:</a:t>
            </a:r>
          </a:p>
          <a:p>
            <a:pPr>
              <a:buNone/>
            </a:pPr>
            <a:r>
              <a:rPr lang="kk-KZ" sz="2800" dirty="0" smtClean="0">
                <a:latin typeface="KZ Times New Roman" pitchFamily="18" charset="0"/>
              </a:rPr>
              <a:t>    18 </a:t>
            </a:r>
            <a:r>
              <a:rPr lang="kk-KZ" sz="2800" dirty="0">
                <a:latin typeface="KZ Times New Roman" pitchFamily="18" charset="0"/>
              </a:rPr>
              <a:t>нұсқа № 15 (133-бет</a:t>
            </a:r>
            <a:r>
              <a:rPr lang="kk-KZ" sz="2800" dirty="0" smtClean="0">
                <a:latin typeface="KZ Times New Roman" pitchFamily="18" charset="0"/>
              </a:rPr>
              <a:t>)</a:t>
            </a:r>
          </a:p>
          <a:p>
            <a:pPr>
              <a:buNone/>
            </a:pPr>
            <a:r>
              <a:rPr lang="kk-KZ" sz="2800" dirty="0" smtClean="0">
                <a:latin typeface="KZ Times New Roman" pitchFamily="18" charset="0"/>
              </a:rPr>
              <a:t>    19 </a:t>
            </a:r>
            <a:r>
              <a:rPr lang="kk-KZ" sz="2800" dirty="0">
                <a:latin typeface="KZ Times New Roman" pitchFamily="18" charset="0"/>
              </a:rPr>
              <a:t>нұсқа № 15 (140-бет).</a:t>
            </a:r>
            <a:endParaRPr lang="ru-RU" sz="2800" dirty="0">
              <a:latin typeface="KZ Times New Roman" pitchFamily="18" charset="0"/>
            </a:endParaRPr>
          </a:p>
          <a:p>
            <a:r>
              <a:rPr lang="kk-KZ" sz="2800" dirty="0">
                <a:latin typeface="KZ Times New Roman" pitchFamily="18" charset="0"/>
              </a:rPr>
              <a:t>Емтихан есептерінен: </a:t>
            </a:r>
            <a:endParaRPr lang="kk-KZ" sz="2800" dirty="0" smtClean="0">
              <a:latin typeface="KZ Times New Roman" pitchFamily="18" charset="0"/>
            </a:endParaRPr>
          </a:p>
          <a:p>
            <a:pPr>
              <a:buNone/>
            </a:pPr>
            <a:r>
              <a:rPr lang="kk-KZ" sz="2800" dirty="0">
                <a:latin typeface="KZ Times New Roman" pitchFamily="18" charset="0"/>
              </a:rPr>
              <a:t> </a:t>
            </a:r>
            <a:r>
              <a:rPr lang="kk-KZ" sz="2800" dirty="0" smtClean="0">
                <a:latin typeface="KZ Times New Roman" pitchFamily="18" charset="0"/>
              </a:rPr>
              <a:t>   </a:t>
            </a:r>
            <a:r>
              <a:rPr lang="kk-KZ" sz="2800" dirty="0">
                <a:latin typeface="KZ Times New Roman" pitchFamily="18" charset="0"/>
              </a:rPr>
              <a:t>6С.48</a:t>
            </a:r>
            <a:endParaRPr lang="ru-RU" sz="2800" dirty="0">
              <a:latin typeface="KZ 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666750" y="2658269"/>
            <a:ext cx="36195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k-KZ" b="1" dirty="0">
                <a:solidFill>
                  <a:srgbClr val="FF0000"/>
                </a:solidFill>
                <a:latin typeface="KZ Times New Roman" pitchFamily="18" charset="0"/>
              </a:rPr>
              <a:t>2017 жылы сендер екінші </a:t>
            </a:r>
            <a:r>
              <a:rPr lang="kk-KZ" b="1" dirty="0" smtClean="0">
                <a:solidFill>
                  <a:srgbClr val="FF0000"/>
                </a:solidFill>
                <a:latin typeface="KZ Times New Roman" pitchFamily="18" charset="0"/>
              </a:rPr>
              <a:t> </a:t>
            </a:r>
            <a:r>
              <a:rPr lang="kk-KZ" b="1" dirty="0">
                <a:solidFill>
                  <a:srgbClr val="FF0000"/>
                </a:solidFill>
                <a:latin typeface="KZ Times New Roman" pitchFamily="18" charset="0"/>
              </a:rPr>
              <a:t>курс студенттері боласыңдар. Ендеше, </a:t>
            </a:r>
            <a:r>
              <a:rPr lang="kk-KZ" b="1">
                <a:solidFill>
                  <a:srgbClr val="FF0000"/>
                </a:solidFill>
                <a:latin typeface="KZ Times New Roman" pitchFamily="18" charset="0"/>
              </a:rPr>
              <a:t>сол </a:t>
            </a:r>
            <a:r>
              <a:rPr lang="kk-KZ" b="1" smtClean="0">
                <a:solidFill>
                  <a:srgbClr val="FF0000"/>
                </a:solidFill>
                <a:latin typeface="KZ Times New Roman" pitchFamily="18" charset="0"/>
              </a:rPr>
              <a:t>«ЕХРО 2017</a:t>
            </a:r>
            <a:r>
              <a:rPr lang="kk-KZ" b="1" dirty="0">
                <a:solidFill>
                  <a:srgbClr val="FF0000"/>
                </a:solidFill>
                <a:latin typeface="KZ Times New Roman" pitchFamily="18" charset="0"/>
              </a:rPr>
              <a:t>» көрмесіне сендер де өз еңбектеріңді, білімдеріңді көрсетіп, </a:t>
            </a:r>
            <a:r>
              <a:rPr lang="kk-KZ" b="1" dirty="0" smtClean="0">
                <a:solidFill>
                  <a:srgbClr val="FF0000"/>
                </a:solidFill>
                <a:latin typeface="KZ Times New Roman" pitchFamily="18" charset="0"/>
              </a:rPr>
              <a:t>қатысуларыңа тілектеспін.</a:t>
            </a:r>
            <a:endParaRPr lang="ru-RU" dirty="0">
              <a:solidFill>
                <a:srgbClr val="FF0000"/>
              </a:solidFill>
              <a:latin typeface="KZ 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sz="2700" b="1" dirty="0" smtClean="0">
                <a:solidFill>
                  <a:srgbClr val="00B050"/>
                </a:solidFill>
                <a:latin typeface="KZ Times New Roman" pitchFamily="18" charset="0"/>
              </a:rPr>
              <a:t>Н.</a:t>
            </a:r>
            <a:r>
              <a:rPr lang="kk-KZ" sz="2700" dirty="0" smtClean="0">
                <a:solidFill>
                  <a:srgbClr val="00B050"/>
                </a:solidFill>
                <a:latin typeface="KZ Times New Roman" pitchFamily="18" charset="0"/>
              </a:rPr>
              <a:t> </a:t>
            </a:r>
            <a:r>
              <a:rPr lang="kk-KZ" sz="2700" b="1" dirty="0" smtClean="0">
                <a:solidFill>
                  <a:srgbClr val="00B050"/>
                </a:solidFill>
                <a:latin typeface="KZ Times New Roman" pitchFamily="18" charset="0"/>
              </a:rPr>
              <a:t>Назарбаев “Қазақстан білім қоғамы жолында” интерактивті дәрісі.</a:t>
            </a:r>
            <a:r>
              <a:rPr lang="kk-KZ" b="1" dirty="0" smtClean="0">
                <a:solidFill>
                  <a:srgbClr val="FF0000"/>
                </a:solidFill>
                <a:latin typeface="KZ Times New Roman" pitchFamily="18" charset="0"/>
              </a:rPr>
              <a:t/>
            </a:r>
            <a:br>
              <a:rPr lang="kk-KZ" b="1" dirty="0" smtClean="0">
                <a:solidFill>
                  <a:srgbClr val="FF0000"/>
                </a:solidFill>
                <a:latin typeface="KZ Times New Roman" pitchFamily="18" charset="0"/>
              </a:rPr>
            </a:br>
            <a:r>
              <a:rPr lang="kk-KZ" b="1" dirty="0" smtClean="0">
                <a:solidFill>
                  <a:srgbClr val="FF0000"/>
                </a:solidFill>
                <a:latin typeface="KZ Times New Roman" pitchFamily="18" charset="0"/>
              </a:rPr>
              <a:t/>
            </a:r>
            <a:br>
              <a:rPr lang="kk-KZ" b="1" dirty="0" smtClean="0">
                <a:solidFill>
                  <a:srgbClr val="FF0000"/>
                </a:solidFill>
                <a:latin typeface="KZ Times New Roman" pitchFamily="18" charset="0"/>
              </a:rPr>
            </a:br>
            <a:r>
              <a:rPr lang="kk-KZ" b="1" dirty="0" smtClean="0">
                <a:solidFill>
                  <a:srgbClr val="FF0000"/>
                </a:solidFill>
                <a:latin typeface="KZ Times New Roman" pitchFamily="18" charset="0"/>
              </a:rPr>
              <a:t>«Білекке </a:t>
            </a:r>
            <a:r>
              <a:rPr lang="kk-KZ" b="1" dirty="0">
                <a:solidFill>
                  <a:srgbClr val="FF0000"/>
                </a:solidFill>
                <a:latin typeface="KZ Times New Roman" pitchFamily="18" charset="0"/>
              </a:rPr>
              <a:t>сенетін заман емес, білімге сенетін заман</a:t>
            </a:r>
            <a:r>
              <a:rPr lang="kk-KZ" b="1" dirty="0" smtClean="0">
                <a:solidFill>
                  <a:srgbClr val="FF0000"/>
                </a:solidFill>
                <a:latin typeface="KZ Times New Roman" pitchFamily="18" charset="0"/>
              </a:rPr>
              <a:t>» </a:t>
            </a:r>
            <a:br>
              <a:rPr lang="kk-KZ" b="1" dirty="0" smtClean="0">
                <a:solidFill>
                  <a:srgbClr val="FF0000"/>
                </a:solidFill>
                <a:latin typeface="KZ Times New Roman" pitchFamily="18" charset="0"/>
              </a:rPr>
            </a:br>
            <a:r>
              <a:rPr lang="kk-KZ" b="1" dirty="0" smtClean="0">
                <a:solidFill>
                  <a:srgbClr val="FF0000"/>
                </a:solidFill>
                <a:latin typeface="KZ Times New Roman" pitchFamily="18" charset="0"/>
              </a:rPr>
              <a:t>                             </a:t>
            </a:r>
            <a:r>
              <a:rPr lang="kk-KZ" b="1" dirty="0" smtClean="0">
                <a:solidFill>
                  <a:srgbClr val="00B050"/>
                </a:solidFill>
                <a:latin typeface="KZ Times New Roman" pitchFamily="18" charset="0"/>
              </a:rPr>
              <a:t/>
            </a:r>
            <a:br>
              <a:rPr lang="kk-KZ" b="1" dirty="0" smtClean="0">
                <a:solidFill>
                  <a:srgbClr val="00B050"/>
                </a:solidFill>
                <a:latin typeface="KZ Times New Roman" pitchFamily="18" charset="0"/>
              </a:rPr>
            </a:br>
            <a:r>
              <a:rPr lang="kk-KZ" b="1" dirty="0" smtClean="0">
                <a:solidFill>
                  <a:srgbClr val="00B050"/>
                </a:solidFill>
                <a:latin typeface="KZ Times New Roman" pitchFamily="18" charset="0"/>
              </a:rPr>
              <a:t> </a:t>
            </a:r>
            <a:r>
              <a:rPr lang="kk-KZ" b="1" dirty="0">
                <a:solidFill>
                  <a:srgbClr val="00B050"/>
                </a:solidFill>
                <a:latin typeface="KZ Times New Roman" pitchFamily="18" charset="0"/>
              </a:rPr>
              <a:t>Ж</a:t>
            </a:r>
            <a:r>
              <a:rPr lang="kk-KZ" b="1" dirty="0" smtClean="0">
                <a:solidFill>
                  <a:srgbClr val="00B050"/>
                </a:solidFill>
                <a:latin typeface="KZ Times New Roman" pitchFamily="18" charset="0"/>
              </a:rPr>
              <a:t>ақсы </a:t>
            </a:r>
            <a:r>
              <a:rPr lang="kk-KZ" b="1" dirty="0">
                <a:solidFill>
                  <a:srgbClr val="00B050"/>
                </a:solidFill>
                <a:latin typeface="KZ Times New Roman" pitchFamily="18" charset="0"/>
              </a:rPr>
              <a:t>мамандық иесі болу үшін мықты білім керек.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31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kk-KZ" sz="3100" b="1" dirty="0" smtClean="0">
                <a:solidFill>
                  <a:srgbClr val="00B050"/>
                </a:solidFill>
                <a:latin typeface="KZ Times New Roman" pitchFamily="18" charset="0"/>
              </a:rPr>
              <a:t>  </a:t>
            </a:r>
            <a:r>
              <a:rPr lang="kk-KZ" sz="3100" b="1" dirty="0">
                <a:solidFill>
                  <a:srgbClr val="00B050"/>
                </a:solidFill>
                <a:latin typeface="KZ Times New Roman" pitchFamily="18" charset="0"/>
              </a:rPr>
              <a:t>С</a:t>
            </a:r>
            <a:r>
              <a:rPr lang="kk-KZ" sz="3100" b="1" dirty="0" smtClean="0">
                <a:solidFill>
                  <a:srgbClr val="00B050"/>
                </a:solidFill>
                <a:latin typeface="KZ Times New Roman" pitchFamily="18" charset="0"/>
              </a:rPr>
              <a:t>оңғы </a:t>
            </a:r>
            <a:r>
              <a:rPr lang="kk-KZ" sz="3100" b="1" dirty="0">
                <a:solidFill>
                  <a:srgbClr val="00B050"/>
                </a:solidFill>
                <a:latin typeface="KZ Times New Roman" pitchFamily="18" charset="0"/>
              </a:rPr>
              <a:t>10 жылда ең танымал мамандықтар: </a:t>
            </a:r>
            <a:r>
              <a:rPr lang="kk-KZ" sz="3100" b="1" dirty="0">
                <a:solidFill>
                  <a:srgbClr val="FF0000"/>
                </a:solidFill>
                <a:latin typeface="KZ Times New Roman" pitchFamily="18" charset="0"/>
              </a:rPr>
              <a:t>экономист, менеджер, заңгер, бағдарламашы, маркетолог және пиар (дизайнер, копирайтинг-жарнама облысы) қызметшісі</a:t>
            </a:r>
            <a:r>
              <a:rPr lang="kk-KZ" sz="3100" b="1" dirty="0">
                <a:solidFill>
                  <a:srgbClr val="00B050"/>
                </a:solidFill>
                <a:latin typeface="KZ Times New Roman" pitchFamily="18" charset="0"/>
              </a:rPr>
              <a:t>. </a:t>
            </a:r>
            <a:r>
              <a:rPr lang="ru-RU" sz="3100" dirty="0">
                <a:solidFill>
                  <a:srgbClr val="00B050"/>
                </a:solidFill>
                <a:latin typeface="KZ Times New Roman" pitchFamily="18" charset="0"/>
              </a:rPr>
              <a:t/>
            </a:r>
            <a:br>
              <a:rPr lang="ru-RU" sz="3100" dirty="0">
                <a:solidFill>
                  <a:srgbClr val="00B050"/>
                </a:solidFill>
                <a:latin typeface="KZ Times New Roman" pitchFamily="18" charset="0"/>
              </a:rPr>
            </a:br>
            <a:r>
              <a:rPr lang="kk-KZ" sz="3100" b="1" dirty="0">
                <a:solidFill>
                  <a:srgbClr val="00B050"/>
                </a:solidFill>
                <a:latin typeface="KZ Times New Roman" pitchFamily="18" charset="0"/>
              </a:rPr>
              <a:t>Идеялы  маман болу үшін мықты білім керек.</a:t>
            </a:r>
            <a:r>
              <a:rPr lang="ru-RU" dirty="0">
                <a:latin typeface="KZ Times New Roman" pitchFamily="18" charset="0"/>
              </a:rPr>
              <a:t/>
            </a:r>
            <a:br>
              <a:rPr lang="ru-RU" dirty="0">
                <a:latin typeface="KZ Times New Roman" pitchFamily="18" charset="0"/>
              </a:rPr>
            </a:br>
            <a:endParaRPr lang="ru-RU" dirty="0">
              <a:latin typeface="KZ 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solidFill>
                  <a:srgbClr val="00B050"/>
                </a:solidFill>
                <a:latin typeface="KZ Times New Roman" pitchFamily="18" charset="0"/>
              </a:rPr>
              <a:t>Ауызша жаттығулар</a:t>
            </a:r>
            <a:endParaRPr lang="ru-RU" dirty="0">
              <a:solidFill>
                <a:srgbClr val="00B050"/>
              </a:solidFill>
              <a:latin typeface="KZ 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sz="2800" dirty="0" smtClean="0">
                <a:latin typeface="KZ Times New Roman" pitchFamily="18" charset="0"/>
              </a:rPr>
              <a:t>a</a:t>
            </a:r>
            <a:r>
              <a:rPr lang="en-US" sz="2800" baseline="-25000" dirty="0" smtClean="0">
                <a:latin typeface="KZ Times New Roman" pitchFamily="18" charset="0"/>
              </a:rPr>
              <a:t>1</a:t>
            </a:r>
            <a:r>
              <a:rPr lang="en-US" sz="2800" dirty="0" smtClean="0">
                <a:latin typeface="KZ Times New Roman" pitchFamily="18" charset="0"/>
              </a:rPr>
              <a:t>= 2 </a:t>
            </a:r>
            <a:r>
              <a:rPr lang="kk-KZ" sz="2800" dirty="0" smtClean="0">
                <a:latin typeface="KZ Times New Roman" pitchFamily="18" charset="0"/>
              </a:rPr>
              <a:t>     </a:t>
            </a:r>
            <a:r>
              <a:rPr lang="en-US" sz="2800" dirty="0" smtClean="0">
                <a:latin typeface="KZ Times New Roman" pitchFamily="18" charset="0"/>
              </a:rPr>
              <a:t>     </a:t>
            </a:r>
            <a:r>
              <a:rPr lang="ru-RU" sz="2800" dirty="0" smtClean="0">
                <a:latin typeface="KZ Times New Roman" pitchFamily="18" charset="0"/>
              </a:rPr>
              <a:t>2</a:t>
            </a:r>
            <a:r>
              <a:rPr lang="en-US" sz="2800" dirty="0" smtClean="0">
                <a:latin typeface="KZ Times New Roman" pitchFamily="18" charset="0"/>
              </a:rPr>
              <a:t>)  a</a:t>
            </a:r>
            <a:r>
              <a:rPr lang="en-US" sz="2800" baseline="-25000" dirty="0" smtClean="0">
                <a:latin typeface="KZ Times New Roman" pitchFamily="18" charset="0"/>
              </a:rPr>
              <a:t>1</a:t>
            </a:r>
            <a:r>
              <a:rPr lang="en-US" sz="2800" dirty="0" smtClean="0">
                <a:latin typeface="KZ Times New Roman" pitchFamily="18" charset="0"/>
              </a:rPr>
              <a:t>=-3           </a:t>
            </a:r>
            <a:r>
              <a:rPr lang="ru-RU" sz="2800" dirty="0" smtClean="0">
                <a:latin typeface="KZ Times New Roman" pitchFamily="18" charset="0"/>
              </a:rPr>
              <a:t>3</a:t>
            </a:r>
            <a:r>
              <a:rPr lang="en-US" sz="2800" dirty="0" smtClean="0">
                <a:latin typeface="KZ Times New Roman" pitchFamily="18" charset="0"/>
              </a:rPr>
              <a:t>)  a</a:t>
            </a:r>
            <a:r>
              <a:rPr lang="en-US" sz="2800" baseline="-25000" dirty="0" smtClean="0">
                <a:latin typeface="KZ Times New Roman" pitchFamily="18" charset="0"/>
              </a:rPr>
              <a:t>1</a:t>
            </a:r>
            <a:r>
              <a:rPr lang="en-US" sz="2800" dirty="0" smtClean="0">
                <a:latin typeface="KZ Times New Roman" pitchFamily="18" charset="0"/>
              </a:rPr>
              <a:t>=-2</a:t>
            </a:r>
            <a:r>
              <a:rPr lang="ru-RU" sz="2800" dirty="0" smtClean="0">
                <a:latin typeface="KZ Times New Roman" pitchFamily="18" charset="0"/>
              </a:rPr>
              <a:t/>
            </a:r>
            <a:br>
              <a:rPr lang="ru-RU" sz="2800" dirty="0" smtClean="0">
                <a:latin typeface="KZ Times New Roman" pitchFamily="18" charset="0"/>
              </a:rPr>
            </a:br>
            <a:r>
              <a:rPr lang="en-US" sz="2800" dirty="0" smtClean="0">
                <a:latin typeface="KZ Times New Roman" pitchFamily="18" charset="0"/>
              </a:rPr>
              <a:t>d = 3                </a:t>
            </a:r>
            <a:r>
              <a:rPr lang="kk-KZ" sz="2800" dirty="0" smtClean="0">
                <a:latin typeface="KZ Times New Roman" pitchFamily="18" charset="0"/>
              </a:rPr>
              <a:t> </a:t>
            </a:r>
            <a:r>
              <a:rPr lang="en-US" sz="2800" dirty="0" smtClean="0">
                <a:latin typeface="KZ Times New Roman" pitchFamily="18" charset="0"/>
              </a:rPr>
              <a:t> d=-2                  d=-4</a:t>
            </a:r>
            <a:r>
              <a:rPr lang="ru-RU" sz="2800" dirty="0" smtClean="0">
                <a:latin typeface="KZ Times New Roman" pitchFamily="18" charset="0"/>
              </a:rPr>
              <a:t/>
            </a:r>
            <a:br>
              <a:rPr lang="ru-RU" sz="2800" dirty="0" smtClean="0">
                <a:latin typeface="KZ Times New Roman" pitchFamily="18" charset="0"/>
              </a:rPr>
            </a:br>
            <a:r>
              <a:rPr lang="en-US" sz="2800" dirty="0" smtClean="0">
                <a:latin typeface="KZ Times New Roman" pitchFamily="18" charset="0"/>
              </a:rPr>
              <a:t>a</a:t>
            </a:r>
            <a:r>
              <a:rPr lang="en-US" sz="2800" baseline="-25000" dirty="0" smtClean="0">
                <a:latin typeface="KZ Times New Roman" pitchFamily="18" charset="0"/>
              </a:rPr>
              <a:t>13</a:t>
            </a:r>
            <a:r>
              <a:rPr lang="en-US" sz="2800" dirty="0" smtClean="0">
                <a:latin typeface="KZ Times New Roman" pitchFamily="18" charset="0"/>
              </a:rPr>
              <a:t>=?                 a</a:t>
            </a:r>
            <a:r>
              <a:rPr lang="en-US" sz="2800" baseline="-25000" dirty="0" smtClean="0">
                <a:latin typeface="KZ Times New Roman" pitchFamily="18" charset="0"/>
              </a:rPr>
              <a:t>1</a:t>
            </a:r>
            <a:r>
              <a:rPr lang="ru-RU" sz="2800" baseline="-25000" dirty="0" smtClean="0">
                <a:latin typeface="KZ Times New Roman" pitchFamily="18" charset="0"/>
              </a:rPr>
              <a:t>6</a:t>
            </a:r>
            <a:r>
              <a:rPr lang="en-US" sz="2800" dirty="0" smtClean="0">
                <a:latin typeface="KZ Times New Roman" pitchFamily="18" charset="0"/>
              </a:rPr>
              <a:t>=?                  a</a:t>
            </a:r>
            <a:r>
              <a:rPr lang="ru-RU" sz="2800" baseline="-25000" dirty="0" smtClean="0">
                <a:latin typeface="KZ Times New Roman" pitchFamily="18" charset="0"/>
              </a:rPr>
              <a:t>3</a:t>
            </a:r>
            <a:r>
              <a:rPr lang="en-US" sz="2800" baseline="-25000" dirty="0" smtClean="0">
                <a:latin typeface="KZ Times New Roman" pitchFamily="18" charset="0"/>
              </a:rPr>
              <a:t>1</a:t>
            </a:r>
            <a:r>
              <a:rPr lang="en-US" sz="2800" dirty="0" smtClean="0">
                <a:latin typeface="KZ Times New Roman" pitchFamily="18" charset="0"/>
              </a:rPr>
              <a:t>=?</a:t>
            </a:r>
            <a:r>
              <a:rPr lang="ru-RU" dirty="0" smtClean="0">
                <a:latin typeface="KZ Times New Roman" pitchFamily="18" charset="0"/>
              </a:rPr>
              <a:t/>
            </a:r>
            <a:br>
              <a:rPr lang="ru-RU" dirty="0" smtClean="0">
                <a:latin typeface="KZ Times New Roman" pitchFamily="18" charset="0"/>
              </a:rPr>
            </a:br>
            <a:endParaRPr lang="ru-RU" dirty="0" smtClean="0">
              <a:latin typeface="KZ Times New Roman" pitchFamily="18" charset="0"/>
            </a:endParaRPr>
          </a:p>
          <a:p>
            <a:pPr marL="514350" indent="-514350">
              <a:buAutoNum type="arabicParenR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285992"/>
            <a:ext cx="707236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>
                <a:latin typeface="KZ Times New Roman" pitchFamily="18" charset="0"/>
              </a:rPr>
              <a:t>4</a:t>
            </a:r>
            <a:r>
              <a:rPr lang="en-US" sz="2800" dirty="0" smtClean="0">
                <a:latin typeface="KZ Times New Roman" pitchFamily="18" charset="0"/>
              </a:rPr>
              <a:t>) a</a:t>
            </a:r>
            <a:r>
              <a:rPr lang="ru-RU" sz="2800" baseline="-25000" dirty="0" smtClean="0">
                <a:latin typeface="KZ Times New Roman" pitchFamily="18" charset="0"/>
              </a:rPr>
              <a:t>10</a:t>
            </a:r>
            <a:r>
              <a:rPr lang="en-US" sz="2800" dirty="0" smtClean="0">
                <a:latin typeface="KZ Times New Roman" pitchFamily="18" charset="0"/>
              </a:rPr>
              <a:t>=126       5) a</a:t>
            </a:r>
            <a:r>
              <a:rPr lang="ru-RU" sz="2800" baseline="-25000" dirty="0" smtClean="0">
                <a:latin typeface="KZ Times New Roman" pitchFamily="18" charset="0"/>
              </a:rPr>
              <a:t>1</a:t>
            </a:r>
            <a:r>
              <a:rPr lang="en-US" sz="2800" dirty="0" smtClean="0">
                <a:latin typeface="KZ Times New Roman" pitchFamily="18" charset="0"/>
              </a:rPr>
              <a:t>=2            6) a</a:t>
            </a:r>
            <a:r>
              <a:rPr lang="en-US" sz="2800" baseline="-25000" dirty="0" smtClean="0">
                <a:latin typeface="KZ Times New Roman" pitchFamily="18" charset="0"/>
              </a:rPr>
              <a:t>1</a:t>
            </a:r>
            <a:r>
              <a:rPr lang="en-US" sz="2800" dirty="0" smtClean="0">
                <a:latin typeface="KZ Times New Roman" pitchFamily="18" charset="0"/>
              </a:rPr>
              <a:t>=1</a:t>
            </a:r>
            <a:endParaRPr lang="ru-RU" sz="2800" dirty="0" smtClean="0">
              <a:latin typeface="KZ 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KZ Times New Roman" pitchFamily="18" charset="0"/>
              </a:rPr>
              <a:t>    a</a:t>
            </a:r>
            <a:r>
              <a:rPr lang="en-US" sz="2800" baseline="-25000" dirty="0" smtClean="0">
                <a:latin typeface="KZ Times New Roman" pitchFamily="18" charset="0"/>
              </a:rPr>
              <a:t>1</a:t>
            </a:r>
            <a:r>
              <a:rPr lang="ru-RU" sz="2800" baseline="-25000" dirty="0" smtClean="0">
                <a:latin typeface="KZ Times New Roman" pitchFamily="18" charset="0"/>
              </a:rPr>
              <a:t>2</a:t>
            </a:r>
            <a:r>
              <a:rPr lang="en-US" sz="2800" dirty="0" smtClean="0">
                <a:latin typeface="KZ Times New Roman" pitchFamily="18" charset="0"/>
              </a:rPr>
              <a:t>=146          a</a:t>
            </a:r>
            <a:r>
              <a:rPr lang="en-US" sz="2800" baseline="-25000" dirty="0" smtClean="0">
                <a:latin typeface="KZ Times New Roman" pitchFamily="18" charset="0"/>
              </a:rPr>
              <a:t>n</a:t>
            </a:r>
            <a:r>
              <a:rPr lang="en-US" sz="2800" dirty="0" smtClean="0">
                <a:latin typeface="KZ Times New Roman" pitchFamily="18" charset="0"/>
              </a:rPr>
              <a:t>=18               a</a:t>
            </a:r>
            <a:r>
              <a:rPr lang="en-US" sz="2800" baseline="-25000" dirty="0" smtClean="0">
                <a:latin typeface="KZ Times New Roman" pitchFamily="18" charset="0"/>
              </a:rPr>
              <a:t>n</a:t>
            </a:r>
            <a:r>
              <a:rPr lang="en-US" sz="2800" dirty="0" smtClean="0">
                <a:latin typeface="KZ Times New Roman" pitchFamily="18" charset="0"/>
              </a:rPr>
              <a:t>=79</a:t>
            </a:r>
            <a:endParaRPr lang="ru-RU" sz="2800" dirty="0" smtClean="0">
              <a:latin typeface="KZ 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KZ Times New Roman" pitchFamily="18" charset="0"/>
              </a:rPr>
              <a:t>    a</a:t>
            </a:r>
            <a:r>
              <a:rPr lang="ru-RU" sz="2800" baseline="-25000" dirty="0" smtClean="0">
                <a:latin typeface="KZ Times New Roman" pitchFamily="18" charset="0"/>
              </a:rPr>
              <a:t>11</a:t>
            </a:r>
            <a:r>
              <a:rPr lang="en-US" sz="2800" dirty="0" smtClean="0">
                <a:latin typeface="KZ Times New Roman" pitchFamily="18" charset="0"/>
              </a:rPr>
              <a:t>=?              n=14                n=50</a:t>
            </a:r>
            <a:endParaRPr lang="ru-RU" sz="2800" dirty="0" smtClean="0">
              <a:latin typeface="KZ Times New Roman" pitchFamily="18" charset="0"/>
            </a:endParaRPr>
          </a:p>
          <a:p>
            <a:pPr>
              <a:buNone/>
            </a:pPr>
            <a:r>
              <a:rPr lang="kk-KZ" sz="2800" dirty="0" smtClean="0">
                <a:latin typeface="KZ Times New Roman" pitchFamily="18" charset="0"/>
              </a:rPr>
              <a:t>                           </a:t>
            </a:r>
            <a:r>
              <a:rPr lang="en-US" sz="2800" dirty="0" err="1" smtClean="0">
                <a:latin typeface="KZ Times New Roman" pitchFamily="18" charset="0"/>
              </a:rPr>
              <a:t>S</a:t>
            </a:r>
            <a:r>
              <a:rPr lang="en-US" sz="2800" baseline="-25000" dirty="0" err="1" smtClean="0">
                <a:latin typeface="KZ Times New Roman" pitchFamily="18" charset="0"/>
              </a:rPr>
              <a:t>n</a:t>
            </a:r>
            <a:r>
              <a:rPr lang="en-US" sz="2800" dirty="0" smtClean="0">
                <a:latin typeface="KZ Times New Roman" pitchFamily="18" charset="0"/>
              </a:rPr>
              <a:t>=?                 </a:t>
            </a:r>
            <a:r>
              <a:rPr lang="en-US" sz="2800" dirty="0" err="1" smtClean="0">
                <a:latin typeface="KZ Times New Roman" pitchFamily="18" charset="0"/>
              </a:rPr>
              <a:t>S</a:t>
            </a:r>
            <a:r>
              <a:rPr lang="en-US" sz="2800" baseline="-25000" dirty="0" err="1" smtClean="0">
                <a:latin typeface="KZ Times New Roman" pitchFamily="18" charset="0"/>
              </a:rPr>
              <a:t>n</a:t>
            </a:r>
            <a:r>
              <a:rPr lang="en-US" sz="2800" dirty="0" smtClean="0">
                <a:latin typeface="KZ Times New Roman" pitchFamily="18" charset="0"/>
              </a:rPr>
              <a:t>=?</a:t>
            </a:r>
            <a:endParaRPr lang="ru-RU" sz="2800" dirty="0" smtClean="0">
              <a:latin typeface="KZ 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k-KZ" b="1" dirty="0" smtClean="0">
                <a:solidFill>
                  <a:srgbClr val="00B050"/>
                </a:solidFill>
                <a:latin typeface="KZ Times New Roman" pitchFamily="18" charset="0"/>
              </a:rPr>
              <a:t> Шебер мамандар жетіспейді. </a:t>
            </a:r>
            <a:r>
              <a:rPr lang="kk-KZ" b="1" dirty="0">
                <a:solidFill>
                  <a:srgbClr val="00B050"/>
                </a:solidFill>
                <a:latin typeface="KZ Times New Roman" pitchFamily="18" charset="0"/>
              </a:rPr>
              <a:t>Болжамдарға сәйкес, 2020 жылға қарай әлемдік еңбек нарығында тағы да жоғары білімді 40 миллион жұмысшының және кәсіптік-техникалық білімі бар 45 миллион маманның  қажеттілігі туындайды. </a:t>
            </a:r>
            <a:endParaRPr lang="ru-RU" dirty="0">
              <a:solidFill>
                <a:srgbClr val="00B050"/>
              </a:solidFill>
              <a:latin typeface="KZ Times New Roman" pitchFamily="18" charset="0"/>
            </a:endParaRPr>
          </a:p>
          <a:p>
            <a:r>
              <a:rPr lang="kk-KZ" b="1" dirty="0">
                <a:solidFill>
                  <a:srgbClr val="00B050"/>
                </a:solidFill>
                <a:latin typeface="KZ Times New Roman" pitchFamily="18" charset="0"/>
              </a:rPr>
              <a:t>Шебер  маман болу үшін мықты білім керек.</a:t>
            </a:r>
            <a:endParaRPr lang="ru-RU" dirty="0">
              <a:solidFill>
                <a:srgbClr val="00B050"/>
              </a:solidFill>
              <a:latin typeface="KZ 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>
                <a:solidFill>
                  <a:srgbClr val="00B050"/>
                </a:solidFill>
                <a:latin typeface="KZ Times New Roman" pitchFamily="18" charset="0"/>
              </a:rPr>
              <a:t>«</a:t>
            </a:r>
            <a:r>
              <a:rPr lang="kk-KZ" b="1" dirty="0">
                <a:solidFill>
                  <a:srgbClr val="00B050"/>
                </a:solidFill>
                <a:latin typeface="KZ Times New Roman" pitchFamily="18" charset="0"/>
              </a:rPr>
              <a:t>Бүгінде инженерлерге, дәрігерлерге, химиктерге, биологтерге, «нақты» және «жаратылыстану кәсіптері» бойынша мамандық иелеріне сұраныс басым.»</a:t>
            </a:r>
            <a:endParaRPr lang="ru-RU" dirty="0">
              <a:solidFill>
                <a:srgbClr val="00B050"/>
              </a:solidFill>
              <a:latin typeface="KZ Times New Roman" pitchFamily="18" charset="0"/>
            </a:endParaRPr>
          </a:p>
          <a:p>
            <a:r>
              <a:rPr lang="kk-KZ" b="1" dirty="0">
                <a:solidFill>
                  <a:srgbClr val="00B050"/>
                </a:solidFill>
                <a:latin typeface="KZ Times New Roman" pitchFamily="18" charset="0"/>
              </a:rPr>
              <a:t>Білікті маман болу үшін мықты білім керек.</a:t>
            </a:r>
            <a:endParaRPr lang="ru-RU" dirty="0">
              <a:solidFill>
                <a:srgbClr val="00B050"/>
              </a:solidFill>
              <a:latin typeface="KZ Times New Roman" pitchFamily="18" charset="0"/>
            </a:endParaRPr>
          </a:p>
          <a:p>
            <a:pPr>
              <a:buNone/>
            </a:pPr>
            <a:r>
              <a:rPr lang="kk-KZ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k-KZ" sz="3600" dirty="0" smtClean="0">
                <a:solidFill>
                  <a:srgbClr val="00B050"/>
                </a:solidFill>
                <a:latin typeface="KZ Times New Roman" pitchFamily="18" charset="0"/>
              </a:rPr>
              <a:t>МАБ оқулығы бойынша есептер </a:t>
            </a:r>
            <a:br>
              <a:rPr lang="kk-KZ" sz="3600" dirty="0" smtClean="0">
                <a:solidFill>
                  <a:srgbClr val="00B050"/>
                </a:solidFill>
                <a:latin typeface="KZ Times New Roman" pitchFamily="18" charset="0"/>
              </a:rPr>
            </a:br>
            <a:r>
              <a:rPr lang="kk-KZ" sz="3600" dirty="0" smtClean="0">
                <a:solidFill>
                  <a:srgbClr val="00B050"/>
                </a:solidFill>
                <a:latin typeface="KZ Times New Roman" pitchFamily="18" charset="0"/>
              </a:rPr>
              <a:t>(Симакин, Келешек-2030)</a:t>
            </a:r>
            <a:r>
              <a:rPr lang="ru-RU" dirty="0" smtClean="0">
                <a:solidFill>
                  <a:srgbClr val="00B050"/>
                </a:solidFill>
                <a:latin typeface="KZ Times New Roman" pitchFamily="18" charset="0"/>
              </a:rPr>
              <a:t/>
            </a:r>
            <a:br>
              <a:rPr lang="ru-RU" dirty="0" smtClean="0">
                <a:solidFill>
                  <a:srgbClr val="00B050"/>
                </a:solidFill>
                <a:latin typeface="KZ 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00B050"/>
                </a:solidFill>
                <a:latin typeface="KZ Times New Roman" pitchFamily="18" charset="0"/>
              </a:rPr>
              <a:t>10 </a:t>
            </a:r>
            <a:r>
              <a:rPr lang="kk-KZ" dirty="0">
                <a:solidFill>
                  <a:srgbClr val="00B050"/>
                </a:solidFill>
                <a:latin typeface="KZ Times New Roman" pitchFamily="18" charset="0"/>
              </a:rPr>
              <a:t>нұсқа № 17(76- бет)</a:t>
            </a:r>
            <a:endParaRPr lang="ru-RU" dirty="0">
              <a:solidFill>
                <a:srgbClr val="00B050"/>
              </a:solidFill>
              <a:latin typeface="KZ Times New Roman" pitchFamily="18" charset="0"/>
            </a:endParaRPr>
          </a:p>
          <a:p>
            <a:pPr>
              <a:buNone/>
            </a:pPr>
            <a:endParaRPr lang="ru-RU" dirty="0">
              <a:solidFill>
                <a:srgbClr val="00B050"/>
              </a:solidFill>
              <a:latin typeface="KZ Times New Roman" pitchFamily="18" charset="0"/>
            </a:endParaRPr>
          </a:p>
          <a:p>
            <a:r>
              <a:rPr lang="kk-KZ" dirty="0">
                <a:solidFill>
                  <a:srgbClr val="00B050"/>
                </a:solidFill>
                <a:latin typeface="KZ Times New Roman" pitchFamily="18" charset="0"/>
              </a:rPr>
              <a:t>13 нұсқа № 15* (97-бет)</a:t>
            </a:r>
            <a:endParaRPr lang="ru-RU" dirty="0">
              <a:solidFill>
                <a:srgbClr val="00B050"/>
              </a:solidFill>
              <a:latin typeface="KZ Times New Roman" pitchFamily="18" charset="0"/>
            </a:endParaRPr>
          </a:p>
          <a:p>
            <a:pPr>
              <a:buNone/>
            </a:pPr>
            <a:r>
              <a:rPr lang="kk-KZ" dirty="0" smtClean="0">
                <a:solidFill>
                  <a:srgbClr val="00B050"/>
                </a:solidFill>
                <a:latin typeface="KZ Times New Roman" pitchFamily="18" charset="0"/>
              </a:rPr>
              <a:t> </a:t>
            </a:r>
            <a:endParaRPr lang="ru-RU" dirty="0">
              <a:solidFill>
                <a:srgbClr val="00B050"/>
              </a:solidFill>
              <a:latin typeface="KZ 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kk-KZ" sz="3200" b="1" dirty="0">
                <a:solidFill>
                  <a:srgbClr val="FF0000"/>
                </a:solidFill>
                <a:latin typeface="KZ Times New Roman" pitchFamily="18" charset="0"/>
              </a:rPr>
              <a:t>Әлемдегі ең қауіпті 8 мамандық</a:t>
            </a:r>
            <a:r>
              <a:rPr lang="ru-RU" sz="3200" b="1" dirty="0">
                <a:latin typeface="KZ Times New Roman" pitchFamily="18" charset="0"/>
              </a:rPr>
              <a:t/>
            </a:r>
            <a:br>
              <a:rPr lang="ru-RU" sz="3200" b="1" dirty="0">
                <a:latin typeface="KZ Times New Roman" pitchFamily="18" charset="0"/>
              </a:rPr>
            </a:br>
            <a:endParaRPr lang="ru-RU" sz="3200" dirty="0">
              <a:latin typeface="KZ 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00B050"/>
                </a:solidFill>
                <a:latin typeface="KZ Times New Roman" pitchFamily="18" charset="0"/>
              </a:rPr>
              <a:t>1. </a:t>
            </a:r>
            <a:r>
              <a:rPr lang="ru-RU" b="1" dirty="0" err="1">
                <a:solidFill>
                  <a:srgbClr val="00B050"/>
                </a:solidFill>
                <a:latin typeface="KZ Times New Roman" pitchFamily="18" charset="0"/>
              </a:rPr>
              <a:t>Орман</a:t>
            </a:r>
            <a:r>
              <a:rPr lang="ru-RU" b="1" dirty="0">
                <a:solidFill>
                  <a:srgbClr val="00B050"/>
                </a:solidFill>
                <a:latin typeface="KZ Times New Roman" pitchFamily="18" charset="0"/>
              </a:rPr>
              <a:t> </a:t>
            </a:r>
            <a:r>
              <a:rPr lang="ru-RU" b="1" dirty="0" err="1">
                <a:solidFill>
                  <a:srgbClr val="00B050"/>
                </a:solidFill>
                <a:latin typeface="KZ Times New Roman" pitchFamily="18" charset="0"/>
              </a:rPr>
              <a:t>балташысы</a:t>
            </a:r>
            <a:r>
              <a:rPr lang="ru-RU" b="1" dirty="0">
                <a:solidFill>
                  <a:srgbClr val="00B050"/>
                </a:solidFill>
                <a:latin typeface="KZ Times New Roman" pitchFamily="18" charset="0"/>
              </a:rPr>
              <a:t>.</a:t>
            </a:r>
            <a:r>
              <a:rPr lang="ru-RU" dirty="0">
                <a:solidFill>
                  <a:srgbClr val="00B050"/>
                </a:solidFill>
                <a:latin typeface="KZ 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KZ Times New Roman" pitchFamily="18" charset="0"/>
              </a:rPr>
              <a:t>Бұл</a:t>
            </a:r>
            <a:r>
              <a:rPr lang="ru-RU" dirty="0">
                <a:solidFill>
                  <a:srgbClr val="00B050"/>
                </a:solidFill>
                <a:latin typeface="KZ 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KZ Times New Roman" pitchFamily="18" charset="0"/>
              </a:rPr>
              <a:t>жұмыс</a:t>
            </a:r>
            <a:r>
              <a:rPr lang="ru-RU" dirty="0">
                <a:solidFill>
                  <a:srgbClr val="00B050"/>
                </a:solidFill>
                <a:latin typeface="KZ 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KZ Times New Roman" pitchFamily="18" charset="0"/>
              </a:rPr>
              <a:t>биіктікпен</a:t>
            </a:r>
            <a:r>
              <a:rPr lang="ru-RU" dirty="0">
                <a:solidFill>
                  <a:srgbClr val="00B050"/>
                </a:solidFill>
                <a:latin typeface="KZ 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KZ Times New Roman" pitchFamily="18" charset="0"/>
              </a:rPr>
              <a:t>байланысты</a:t>
            </a:r>
            <a:r>
              <a:rPr lang="ru-RU" dirty="0">
                <a:solidFill>
                  <a:srgbClr val="00B050"/>
                </a:solidFill>
                <a:latin typeface="KZ Times New Roman" pitchFamily="18" charset="0"/>
              </a:rPr>
              <a:t>, </a:t>
            </a:r>
            <a:r>
              <a:rPr lang="ru-RU" dirty="0" err="1">
                <a:solidFill>
                  <a:srgbClr val="00B050"/>
                </a:solidFill>
                <a:latin typeface="KZ Times New Roman" pitchFamily="18" charset="0"/>
              </a:rPr>
              <a:t>оған</a:t>
            </a:r>
            <a:r>
              <a:rPr lang="ru-RU" dirty="0">
                <a:solidFill>
                  <a:srgbClr val="00B050"/>
                </a:solidFill>
                <a:latin typeface="KZ 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KZ Times New Roman" pitchFamily="18" charset="0"/>
              </a:rPr>
              <a:t>қоса</a:t>
            </a:r>
            <a:r>
              <a:rPr lang="ru-RU" dirty="0">
                <a:solidFill>
                  <a:srgbClr val="00B050"/>
                </a:solidFill>
                <a:latin typeface="KZ 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KZ Times New Roman" pitchFamily="18" charset="0"/>
              </a:rPr>
              <a:t>электронды</a:t>
            </a:r>
            <a:r>
              <a:rPr lang="ru-RU" dirty="0">
                <a:solidFill>
                  <a:srgbClr val="00B050"/>
                </a:solidFill>
                <a:latin typeface="KZ Times New Roman" pitchFamily="18" charset="0"/>
              </a:rPr>
              <a:t> ара </a:t>
            </a:r>
            <a:r>
              <a:rPr lang="ru-RU" dirty="0" err="1">
                <a:solidFill>
                  <a:srgbClr val="00B050"/>
                </a:solidFill>
                <a:latin typeface="KZ Times New Roman" pitchFamily="18" charset="0"/>
              </a:rPr>
              <a:t>және</a:t>
            </a:r>
            <a:r>
              <a:rPr lang="ru-RU" dirty="0">
                <a:solidFill>
                  <a:srgbClr val="00B050"/>
                </a:solidFill>
                <a:latin typeface="KZ 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KZ Times New Roman" pitchFamily="18" charset="0"/>
              </a:rPr>
              <a:t>ағаш</a:t>
            </a:r>
            <a:r>
              <a:rPr lang="ru-RU" dirty="0">
                <a:solidFill>
                  <a:srgbClr val="00B050"/>
                </a:solidFill>
                <a:latin typeface="KZ 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KZ Times New Roman" pitchFamily="18" charset="0"/>
              </a:rPr>
              <a:t>дайындайтын</a:t>
            </a:r>
            <a:r>
              <a:rPr lang="ru-RU" dirty="0">
                <a:solidFill>
                  <a:srgbClr val="00B050"/>
                </a:solidFill>
                <a:latin typeface="KZ 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KZ Times New Roman" pitchFamily="18" charset="0"/>
              </a:rPr>
              <a:t>техникалармен</a:t>
            </a:r>
            <a:r>
              <a:rPr lang="ru-RU" dirty="0">
                <a:solidFill>
                  <a:srgbClr val="00B050"/>
                </a:solidFill>
                <a:latin typeface="KZ 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KZ Times New Roman" pitchFamily="18" charset="0"/>
              </a:rPr>
              <a:t>жұмыс</a:t>
            </a:r>
            <a:r>
              <a:rPr lang="ru-RU" dirty="0">
                <a:solidFill>
                  <a:srgbClr val="00B050"/>
                </a:solidFill>
                <a:latin typeface="KZ Times New Roman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KZ Times New Roman" pitchFamily="18" charset="0"/>
              </a:rPr>
              <a:t>істеуге</a:t>
            </a:r>
            <a:r>
              <a:rPr lang="ru-RU" dirty="0">
                <a:solidFill>
                  <a:srgbClr val="00B050"/>
                </a:solidFill>
                <a:latin typeface="KZ Times New Roman" pitchFamily="18" charset="0"/>
              </a:rPr>
              <a:t> тура </a:t>
            </a:r>
            <a:r>
              <a:rPr lang="ru-RU" dirty="0" err="1">
                <a:solidFill>
                  <a:srgbClr val="00B050"/>
                </a:solidFill>
                <a:latin typeface="KZ Times New Roman" pitchFamily="18" charset="0"/>
              </a:rPr>
              <a:t>келеді</a:t>
            </a:r>
            <a:r>
              <a:rPr lang="ru-RU" dirty="0">
                <a:solidFill>
                  <a:srgbClr val="00B050"/>
                </a:solidFill>
                <a:latin typeface="KZ Times New Roman" pitchFamily="18" charset="0"/>
              </a:rPr>
              <a:t>. </a:t>
            </a:r>
          </a:p>
          <a:p>
            <a:r>
              <a:rPr lang="kk-KZ" dirty="0">
                <a:solidFill>
                  <a:srgbClr val="00B050"/>
                </a:solidFill>
                <a:latin typeface="KZ Times New Roman" pitchFamily="18" charset="0"/>
              </a:rPr>
              <a:t>2. </a:t>
            </a:r>
            <a:r>
              <a:rPr lang="kk-KZ" b="1" dirty="0">
                <a:solidFill>
                  <a:srgbClr val="00B050"/>
                </a:solidFill>
                <a:latin typeface="KZ Times New Roman" pitchFamily="18" charset="0"/>
              </a:rPr>
              <a:t>Шахтер. </a:t>
            </a:r>
            <a:r>
              <a:rPr lang="kk-KZ" dirty="0">
                <a:solidFill>
                  <a:srgbClr val="00B050"/>
                </a:solidFill>
                <a:latin typeface="KZ Times New Roman" pitchFamily="18" charset="0"/>
              </a:rPr>
              <a:t>Жыл сайын жұмыс кезінде орта есеппен алғанда 50-60 шахтер қаза болады. </a:t>
            </a:r>
            <a:endParaRPr lang="ru-RU" dirty="0">
              <a:solidFill>
                <a:srgbClr val="00B050"/>
              </a:solidFill>
              <a:latin typeface="KZ Times New Roman" pitchFamily="18" charset="0"/>
            </a:endParaRPr>
          </a:p>
          <a:p>
            <a:r>
              <a:rPr lang="kk-KZ" dirty="0">
                <a:solidFill>
                  <a:srgbClr val="00B050"/>
                </a:solidFill>
                <a:latin typeface="KZ Times New Roman" pitchFamily="18" charset="0"/>
              </a:rPr>
              <a:t>3. </a:t>
            </a:r>
            <a:r>
              <a:rPr lang="kk-KZ" b="1" dirty="0">
                <a:solidFill>
                  <a:srgbClr val="00B050"/>
                </a:solidFill>
                <a:latin typeface="KZ Times New Roman" pitchFamily="18" charset="0"/>
              </a:rPr>
              <a:t>Өрт сөндіруші.</a:t>
            </a:r>
            <a:r>
              <a:rPr lang="kk-KZ" dirty="0">
                <a:solidFill>
                  <a:srgbClr val="00B050"/>
                </a:solidFill>
                <a:latin typeface="KZ Times New Roman" pitchFamily="18" charset="0"/>
              </a:rPr>
              <a:t> түрлі жарақаттар алу мен апатқа ұшырау мүмкіндіктері өте жоғары.</a:t>
            </a:r>
            <a:endParaRPr lang="ru-RU" dirty="0">
              <a:solidFill>
                <a:srgbClr val="00B050"/>
              </a:solidFill>
              <a:latin typeface="KZ Times New Roman" pitchFamily="18" charset="0"/>
            </a:endParaRPr>
          </a:p>
          <a:p>
            <a:r>
              <a:rPr lang="kk-KZ" dirty="0">
                <a:solidFill>
                  <a:srgbClr val="00B050"/>
                </a:solidFill>
                <a:latin typeface="KZ Times New Roman" pitchFamily="18" charset="0"/>
              </a:rPr>
              <a:t>4. </a:t>
            </a:r>
            <a:r>
              <a:rPr lang="kk-KZ" b="1" dirty="0">
                <a:solidFill>
                  <a:srgbClr val="00B050"/>
                </a:solidFill>
                <a:latin typeface="KZ Times New Roman" pitchFamily="18" charset="0"/>
              </a:rPr>
              <a:t>Көп қабатты ғимараттардың терезелерін жуушы.</a:t>
            </a:r>
            <a:r>
              <a:rPr lang="kk-KZ" dirty="0">
                <a:solidFill>
                  <a:srgbClr val="00B050"/>
                </a:solidFill>
                <a:latin typeface="KZ Times New Roman" pitchFamily="18" charset="0"/>
              </a:rPr>
              <a:t> </a:t>
            </a:r>
            <a:endParaRPr lang="ru-RU" dirty="0">
              <a:solidFill>
                <a:srgbClr val="00B050"/>
              </a:solidFill>
              <a:latin typeface="KZ Times New Roman" pitchFamily="18" charset="0"/>
            </a:endParaRPr>
          </a:p>
          <a:p>
            <a:r>
              <a:rPr lang="kk-KZ" dirty="0">
                <a:solidFill>
                  <a:srgbClr val="00B050"/>
                </a:solidFill>
                <a:latin typeface="KZ Times New Roman" pitchFamily="18" charset="0"/>
              </a:rPr>
              <a:t>5. </a:t>
            </a:r>
            <a:r>
              <a:rPr lang="kk-KZ" b="1" dirty="0">
                <a:solidFill>
                  <a:srgbClr val="00B050"/>
                </a:solidFill>
                <a:latin typeface="KZ Times New Roman" pitchFamily="18" charset="0"/>
              </a:rPr>
              <a:t>Биіктікте жұмыс істейтін электрмонтажшылар.</a:t>
            </a:r>
            <a:r>
              <a:rPr lang="kk-KZ" dirty="0">
                <a:solidFill>
                  <a:srgbClr val="00B050"/>
                </a:solidFill>
                <a:latin typeface="KZ Times New Roman" pitchFamily="18" charset="0"/>
              </a:rPr>
              <a:t>  Өте сирек кездесетін мамандық. Біле білсеңіздер, мұндай жоғары вольтті линиялардағы жұмыстардың көбі жалаңаш қолмен атқарылады.</a:t>
            </a:r>
            <a:endParaRPr lang="ru-RU" dirty="0">
              <a:solidFill>
                <a:srgbClr val="00B050"/>
              </a:solidFill>
              <a:latin typeface="KZ Times New Roman" pitchFamily="18" charset="0"/>
            </a:endParaRPr>
          </a:p>
          <a:p>
            <a:r>
              <a:rPr lang="kk-KZ" dirty="0">
                <a:solidFill>
                  <a:srgbClr val="00B050"/>
                </a:solidFill>
                <a:latin typeface="KZ Times New Roman" pitchFamily="18" charset="0"/>
              </a:rPr>
              <a:t>6. </a:t>
            </a:r>
            <a:r>
              <a:rPr lang="kk-KZ" b="1" dirty="0">
                <a:solidFill>
                  <a:srgbClr val="00B050"/>
                </a:solidFill>
                <a:latin typeface="KZ Times New Roman" pitchFamily="18" charset="0"/>
              </a:rPr>
              <a:t>Сапер.</a:t>
            </a:r>
            <a:r>
              <a:rPr lang="kk-KZ" dirty="0">
                <a:solidFill>
                  <a:srgbClr val="00B050"/>
                </a:solidFill>
                <a:latin typeface="KZ Times New Roman" pitchFamily="18" charset="0"/>
              </a:rPr>
              <a:t> </a:t>
            </a:r>
            <a:endParaRPr lang="ru-RU" dirty="0">
              <a:solidFill>
                <a:srgbClr val="00B050"/>
              </a:solidFill>
              <a:latin typeface="KZ Times New Roman" pitchFamily="18" charset="0"/>
            </a:endParaRPr>
          </a:p>
          <a:p>
            <a:r>
              <a:rPr lang="kk-KZ" dirty="0">
                <a:solidFill>
                  <a:srgbClr val="00B050"/>
                </a:solidFill>
                <a:latin typeface="KZ Times New Roman" pitchFamily="18" charset="0"/>
              </a:rPr>
              <a:t>7. </a:t>
            </a:r>
            <a:r>
              <a:rPr lang="kk-KZ" b="1" dirty="0">
                <a:solidFill>
                  <a:srgbClr val="00B050"/>
                </a:solidFill>
                <a:latin typeface="KZ Times New Roman" pitchFamily="18" charset="0"/>
              </a:rPr>
              <a:t>Мұнай ұңғыларын бұрғылау.</a:t>
            </a:r>
            <a:r>
              <a:rPr lang="kk-KZ" dirty="0">
                <a:solidFill>
                  <a:srgbClr val="00B050"/>
                </a:solidFill>
                <a:latin typeface="KZ Times New Roman" pitchFamily="18" charset="0"/>
              </a:rPr>
              <a:t> </a:t>
            </a:r>
            <a:endParaRPr lang="ru-RU" dirty="0">
              <a:solidFill>
                <a:srgbClr val="00B050"/>
              </a:solidFill>
              <a:latin typeface="KZ Times New Roman" pitchFamily="18" charset="0"/>
            </a:endParaRPr>
          </a:p>
          <a:p>
            <a:r>
              <a:rPr lang="kk-KZ" dirty="0">
                <a:solidFill>
                  <a:srgbClr val="00B050"/>
                </a:solidFill>
                <a:latin typeface="KZ Times New Roman" pitchFamily="18" charset="0"/>
              </a:rPr>
              <a:t>8. </a:t>
            </a:r>
            <a:r>
              <a:rPr lang="kk-KZ" b="1" dirty="0">
                <a:solidFill>
                  <a:srgbClr val="00B050"/>
                </a:solidFill>
                <a:latin typeface="KZ Times New Roman" pitchFamily="18" charset="0"/>
              </a:rPr>
              <a:t>Жаға күзеті және құтқару қызметі.</a:t>
            </a:r>
            <a:r>
              <a:rPr lang="kk-KZ" dirty="0">
                <a:solidFill>
                  <a:srgbClr val="00B050"/>
                </a:solidFill>
                <a:latin typeface="KZ Times New Roman" pitchFamily="18" charset="0"/>
              </a:rPr>
              <a:t> Су апаттарымен күресе жүріп, адамдарды аман сақтап алатын құтқарушылар күн сайын тәуекелге барады.</a:t>
            </a:r>
            <a:endParaRPr lang="ru-RU" dirty="0">
              <a:solidFill>
                <a:srgbClr val="00B050"/>
              </a:solidFill>
              <a:latin typeface="KZ 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>
                <a:solidFill>
                  <a:srgbClr val="FF0000"/>
                </a:solidFill>
                <a:latin typeface="KZ Times New Roman" pitchFamily="18" charset="0"/>
              </a:rPr>
              <a:t> </a:t>
            </a:r>
            <a:r>
              <a:rPr lang="kk-KZ" sz="3100" dirty="0" smtClean="0">
                <a:solidFill>
                  <a:srgbClr val="FF0000"/>
                </a:solidFill>
                <a:latin typeface="KZ Times New Roman" pitchFamily="18" charset="0"/>
              </a:rPr>
              <a:t>Емтихан өткізуге арналған тапсырмалар  және ҰБТ-2011 жинағы</a:t>
            </a:r>
            <a:endParaRPr lang="ru-RU" sz="3100" dirty="0">
              <a:solidFill>
                <a:srgbClr val="FF0000"/>
              </a:solidFill>
              <a:latin typeface="KZ 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dirty="0" smtClean="0">
                <a:solidFill>
                  <a:srgbClr val="00B050"/>
                </a:solidFill>
                <a:latin typeface="KZ Times New Roman" pitchFamily="18" charset="0"/>
              </a:rPr>
              <a:t>6В.44   а   (78 бет)</a:t>
            </a:r>
          </a:p>
          <a:p>
            <a:r>
              <a:rPr lang="kk-KZ" dirty="0" smtClean="0">
                <a:solidFill>
                  <a:srgbClr val="00B050"/>
                </a:solidFill>
                <a:latin typeface="KZ Times New Roman" pitchFamily="18" charset="0"/>
              </a:rPr>
              <a:t>6В.44  б    (78 бет)</a:t>
            </a:r>
          </a:p>
          <a:p>
            <a:r>
              <a:rPr lang="kk-KZ" dirty="0" smtClean="0">
                <a:solidFill>
                  <a:srgbClr val="00B050"/>
                </a:solidFill>
                <a:latin typeface="KZ Times New Roman" pitchFamily="18" charset="0"/>
              </a:rPr>
              <a:t>6В.32  а    (76 бет)</a:t>
            </a:r>
          </a:p>
          <a:p>
            <a:r>
              <a:rPr lang="kk-KZ" dirty="0" smtClean="0">
                <a:solidFill>
                  <a:srgbClr val="00B050"/>
                </a:solidFill>
                <a:latin typeface="KZ Times New Roman" pitchFamily="18" charset="0"/>
              </a:rPr>
              <a:t>ҰБТ-2011  25 нұсқа, № 16 (165 бет)</a:t>
            </a:r>
            <a:endParaRPr lang="ru-RU" dirty="0">
              <a:solidFill>
                <a:srgbClr val="00B050"/>
              </a:solidFill>
              <a:latin typeface="KZ 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121</TotalTime>
  <Words>404</Words>
  <Application>Microsoft Office PowerPoint</Application>
  <PresentationFormat>Экран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Арифметикалық прогрессия</vt:lpstr>
      <vt:lpstr>Н. Назарбаев “Қазақстан білім қоғамы жолында” интерактивті дәрісі.  «Білекке сенетін заман емес, білімге сенетін заман»                                 Жақсы мамандық иесі болу үшін мықты білім керек. </vt:lpstr>
      <vt:lpstr>  Соңғы 10 жылда ең танымал мамандықтар: экономист, менеджер, заңгер, бағдарламашы, маркетолог және пиар (дизайнер, копирайтинг-жарнама облысы) қызметшісі.  Идеялы  маман болу үшін мықты білім керек. </vt:lpstr>
      <vt:lpstr>Ауызша жаттығулар</vt:lpstr>
      <vt:lpstr>Слайд 5</vt:lpstr>
      <vt:lpstr>Слайд 6</vt:lpstr>
      <vt:lpstr>МАБ оқулығы бойынша есептер  (Симакин, Келешек-2030) </vt:lpstr>
      <vt:lpstr>Әлемдегі ең қауіпті 8 мамандық </vt:lpstr>
      <vt:lpstr> Емтихан өткізуге арналған тапсырмалар  және ҰБТ-2011 жинағы</vt:lpstr>
      <vt:lpstr>Қызықты ақпарат</vt:lpstr>
      <vt:lpstr>1-нұсқа </vt:lpstr>
      <vt:lpstr>2-нұсқа</vt:lpstr>
      <vt:lpstr>Тест жауаптары</vt:lpstr>
      <vt:lpstr>Үйге тапсырма </vt:lpstr>
      <vt:lpstr>Слайд 15</vt:lpstr>
    </vt:vector>
  </TitlesOfParts>
  <Company>гимназия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Арифметикалық прогрессия</dc:title>
  <dc:creator>Математика</dc:creator>
  <cp:lastModifiedBy> </cp:lastModifiedBy>
  <cp:revision>16</cp:revision>
  <dcterms:created xsi:type="dcterms:W3CDTF">2012-11-28T15:04:37Z</dcterms:created>
  <dcterms:modified xsi:type="dcterms:W3CDTF">2013-05-03T11:46:11Z</dcterms:modified>
</cp:coreProperties>
</file>