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7" r:id="rId2"/>
    <p:sldId id="280" r:id="rId3"/>
    <p:sldId id="273" r:id="rId4"/>
    <p:sldId id="263" r:id="rId5"/>
    <p:sldId id="266" r:id="rId6"/>
    <p:sldId id="293" r:id="rId7"/>
    <p:sldId id="265" r:id="rId8"/>
    <p:sldId id="270" r:id="rId9"/>
    <p:sldId id="271" r:id="rId10"/>
    <p:sldId id="267" r:id="rId11"/>
    <p:sldId id="294" r:id="rId12"/>
    <p:sldId id="276" r:id="rId13"/>
    <p:sldId id="282" r:id="rId14"/>
    <p:sldId id="281" r:id="rId15"/>
    <p:sldId id="283" r:id="rId16"/>
    <p:sldId id="285" r:id="rId17"/>
    <p:sldId id="286" r:id="rId18"/>
    <p:sldId id="275" r:id="rId19"/>
    <p:sldId id="287" r:id="rId20"/>
    <p:sldId id="292" r:id="rId21"/>
    <p:sldId id="291" r:id="rId22"/>
    <p:sldId id="290" r:id="rId23"/>
    <p:sldId id="272" r:id="rId24"/>
    <p:sldId id="295" r:id="rId25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DD7BE9-DCB2-4E80-B87A-0E3FA7DFAF8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kk-KZ"/>
        </a:p>
      </dgm:t>
    </dgm:pt>
    <dgm:pt modelId="{2099F79B-9A18-45AB-A386-18FF9755949E}">
      <dgm:prSet phldrT="[Текст]" custT="1"/>
      <dgm:spPr/>
      <dgm:t>
        <a:bodyPr/>
        <a:lstStyle/>
        <a:p>
          <a:r>
            <a:rPr lang="kk-KZ" sz="2000" dirty="0" smtClean="0"/>
            <a:t>І</a:t>
          </a:r>
          <a:r>
            <a:rPr lang="en-US" sz="2000" dirty="0" smtClean="0"/>
            <a:t> </a:t>
          </a:r>
          <a:endParaRPr lang="kk-KZ" sz="2000" dirty="0"/>
        </a:p>
      </dgm:t>
    </dgm:pt>
    <dgm:pt modelId="{D00843A9-08DB-42CB-A033-20C45A71F1B0}" type="parTrans" cxnId="{B10F0129-2FA3-454D-A0DB-F18AC5DFDD72}">
      <dgm:prSet/>
      <dgm:spPr/>
      <dgm:t>
        <a:bodyPr/>
        <a:lstStyle/>
        <a:p>
          <a:endParaRPr lang="kk-KZ"/>
        </a:p>
      </dgm:t>
    </dgm:pt>
    <dgm:pt modelId="{B09CA290-B545-476D-900B-E5B718E313D2}" type="sibTrans" cxnId="{B10F0129-2FA3-454D-A0DB-F18AC5DFDD72}">
      <dgm:prSet/>
      <dgm:spPr/>
      <dgm:t>
        <a:bodyPr/>
        <a:lstStyle/>
        <a:p>
          <a:endParaRPr lang="kk-KZ"/>
        </a:p>
      </dgm:t>
    </dgm:pt>
    <dgm:pt modelId="{0B8DC9CD-539B-480F-A7FB-E670D2D103A7}">
      <dgm:prSet phldrT="[Текст]"/>
      <dgm:spPr/>
      <dgm:t>
        <a:bodyPr/>
        <a:lstStyle/>
        <a:p>
          <a:r>
            <a:rPr lang="en-US" b="0" dirty="0" smtClean="0"/>
            <a:t>Define of gravitational force oak block</a:t>
          </a:r>
          <a:endParaRPr lang="kk-KZ" b="0" dirty="0"/>
        </a:p>
      </dgm:t>
    </dgm:pt>
    <dgm:pt modelId="{D4EB16C1-C27A-433E-A771-474DE3412709}" type="parTrans" cxnId="{B5DB4C77-C2D1-4A5D-A4FE-93A7E7644048}">
      <dgm:prSet/>
      <dgm:spPr/>
      <dgm:t>
        <a:bodyPr/>
        <a:lstStyle/>
        <a:p>
          <a:endParaRPr lang="kk-KZ"/>
        </a:p>
      </dgm:t>
    </dgm:pt>
    <dgm:pt modelId="{42D78F1C-2519-452C-97D5-FC40A617FE7F}" type="sibTrans" cxnId="{B5DB4C77-C2D1-4A5D-A4FE-93A7E7644048}">
      <dgm:prSet/>
      <dgm:spPr/>
      <dgm:t>
        <a:bodyPr/>
        <a:lstStyle/>
        <a:p>
          <a:endParaRPr lang="kk-KZ"/>
        </a:p>
      </dgm:t>
    </dgm:pt>
    <dgm:pt modelId="{0A3DCC59-7162-4B0E-8D58-046F2B8D0F9E}">
      <dgm:prSet phldrT="[Текст]"/>
      <dgm:spPr/>
      <dgm:t>
        <a:bodyPr/>
        <a:lstStyle/>
        <a:p>
          <a:r>
            <a:rPr lang="kk-KZ" dirty="0" smtClean="0"/>
            <a:t>ІІ </a:t>
          </a:r>
          <a:endParaRPr lang="kk-KZ" dirty="0"/>
        </a:p>
      </dgm:t>
    </dgm:pt>
    <dgm:pt modelId="{849DA227-B914-4064-AD5C-C56279E3E903}" type="parTrans" cxnId="{E88BBF4F-A16B-4519-A164-12FCAC4E8B0F}">
      <dgm:prSet/>
      <dgm:spPr/>
      <dgm:t>
        <a:bodyPr/>
        <a:lstStyle/>
        <a:p>
          <a:endParaRPr lang="kk-KZ"/>
        </a:p>
      </dgm:t>
    </dgm:pt>
    <dgm:pt modelId="{E8D39985-55F0-46F7-BCE0-C8339BB3CA75}" type="sibTrans" cxnId="{E88BBF4F-A16B-4519-A164-12FCAC4E8B0F}">
      <dgm:prSet/>
      <dgm:spPr/>
      <dgm:t>
        <a:bodyPr/>
        <a:lstStyle/>
        <a:p>
          <a:endParaRPr lang="kk-KZ"/>
        </a:p>
      </dgm:t>
    </dgm:pt>
    <dgm:pt modelId="{BBFAC9E5-0806-4834-8F9D-0AD4614449A8}">
      <dgm:prSet phldrT="[Текст]"/>
      <dgm:spPr/>
      <dgm:t>
        <a:bodyPr/>
        <a:lstStyle/>
        <a:p>
          <a:r>
            <a:rPr lang="en-US" b="0" i="0" dirty="0" smtClean="0"/>
            <a:t>What is the gravity of the water of this volume?</a:t>
          </a:r>
          <a:endParaRPr lang="kk-KZ" dirty="0"/>
        </a:p>
      </dgm:t>
    </dgm:pt>
    <dgm:pt modelId="{8F63858C-C6AA-4151-9F54-AAC5BC1555E7}" type="parTrans" cxnId="{DA67A217-54D7-41D2-9A57-73162F314632}">
      <dgm:prSet/>
      <dgm:spPr/>
      <dgm:t>
        <a:bodyPr/>
        <a:lstStyle/>
        <a:p>
          <a:endParaRPr lang="kk-KZ"/>
        </a:p>
      </dgm:t>
    </dgm:pt>
    <dgm:pt modelId="{C711167A-2EFC-47F0-A879-381E1D983FF6}" type="sibTrans" cxnId="{DA67A217-54D7-41D2-9A57-73162F314632}">
      <dgm:prSet/>
      <dgm:spPr/>
      <dgm:t>
        <a:bodyPr/>
        <a:lstStyle/>
        <a:p>
          <a:endParaRPr lang="kk-KZ"/>
        </a:p>
      </dgm:t>
    </dgm:pt>
    <dgm:pt modelId="{C2136DDA-82AA-4F97-BECB-21CDEB11D111}">
      <dgm:prSet phldrT="[Текст]"/>
      <dgm:spPr/>
      <dgm:t>
        <a:bodyPr/>
        <a:lstStyle/>
        <a:p>
          <a:r>
            <a:rPr lang="en-US" dirty="0" smtClean="0"/>
            <a:t>Devices </a:t>
          </a:r>
          <a:r>
            <a:rPr lang="en-US" b="0" i="0" dirty="0" smtClean="0"/>
            <a:t>and materials</a:t>
          </a:r>
          <a:r>
            <a:rPr lang="kk-KZ" b="0" i="0" dirty="0" smtClean="0"/>
            <a:t>:</a:t>
          </a:r>
          <a:r>
            <a:rPr lang="ru-RU" b="0" i="0" dirty="0" smtClean="0"/>
            <a:t> </a:t>
          </a:r>
          <a:r>
            <a:rPr lang="en-US" b="0" i="0" dirty="0" smtClean="0"/>
            <a:t>water</a:t>
          </a:r>
          <a:r>
            <a:rPr lang="en-US" b="0" dirty="0" smtClean="0"/>
            <a:t>, </a:t>
          </a:r>
          <a:r>
            <a:rPr lang="en-US" b="0" i="0" dirty="0" smtClean="0"/>
            <a:t>measuring cylinder</a:t>
          </a:r>
          <a:endParaRPr lang="kk-KZ" dirty="0"/>
        </a:p>
      </dgm:t>
    </dgm:pt>
    <dgm:pt modelId="{F87663CE-D5C7-4B82-BC19-9B12784640B2}" type="parTrans" cxnId="{99657F73-5C7A-4318-A721-84D882DCE8F7}">
      <dgm:prSet/>
      <dgm:spPr/>
      <dgm:t>
        <a:bodyPr/>
        <a:lstStyle/>
        <a:p>
          <a:endParaRPr lang="kk-KZ"/>
        </a:p>
      </dgm:t>
    </dgm:pt>
    <dgm:pt modelId="{714A5F54-3B5B-4590-AC76-6057A06B3251}" type="sibTrans" cxnId="{99657F73-5C7A-4318-A721-84D882DCE8F7}">
      <dgm:prSet/>
      <dgm:spPr/>
      <dgm:t>
        <a:bodyPr/>
        <a:lstStyle/>
        <a:p>
          <a:endParaRPr lang="kk-KZ"/>
        </a:p>
      </dgm:t>
    </dgm:pt>
    <dgm:pt modelId="{D0F6F5CE-AE56-4A3B-9A6A-AFFE8D2A4AB8}">
      <dgm:prSet phldrT="[Текст]"/>
      <dgm:spPr/>
      <dgm:t>
        <a:bodyPr/>
        <a:lstStyle/>
        <a:p>
          <a:r>
            <a:rPr lang="kk-KZ" dirty="0" smtClean="0"/>
            <a:t>ІІІ  </a:t>
          </a:r>
          <a:endParaRPr lang="kk-KZ" dirty="0"/>
        </a:p>
      </dgm:t>
    </dgm:pt>
    <dgm:pt modelId="{C0C03F00-144F-47DB-8945-A05C53DF6228}" type="parTrans" cxnId="{FCDA2073-6357-4609-A297-785DCDB201E4}">
      <dgm:prSet/>
      <dgm:spPr/>
      <dgm:t>
        <a:bodyPr/>
        <a:lstStyle/>
        <a:p>
          <a:endParaRPr lang="kk-KZ"/>
        </a:p>
      </dgm:t>
    </dgm:pt>
    <dgm:pt modelId="{E4A34758-72D2-4580-A2CA-E88D99B0F6B2}" type="sibTrans" cxnId="{FCDA2073-6357-4609-A297-785DCDB201E4}">
      <dgm:prSet/>
      <dgm:spPr/>
      <dgm:t>
        <a:bodyPr/>
        <a:lstStyle/>
        <a:p>
          <a:endParaRPr lang="kk-KZ"/>
        </a:p>
      </dgm:t>
    </dgm:pt>
    <dgm:pt modelId="{E03165E4-8AF9-48FE-8DEE-115048F79553}">
      <dgm:prSet phldrT="[Текст]"/>
      <dgm:spPr/>
      <dgm:t>
        <a:bodyPr/>
        <a:lstStyle/>
        <a:p>
          <a:r>
            <a:rPr lang="en-US" b="0" dirty="0" smtClean="0"/>
            <a:t>Define of gravitational force  block a</a:t>
          </a:r>
          <a:r>
            <a:rPr lang="en-US" b="0" i="0" dirty="0" smtClean="0"/>
            <a:t>nd check the result of the dynamometer</a:t>
          </a:r>
          <a:endParaRPr lang="kk-KZ" dirty="0"/>
        </a:p>
      </dgm:t>
    </dgm:pt>
    <dgm:pt modelId="{25F3438D-0098-4FBA-B1F1-C9E0D7073C16}" type="parTrans" cxnId="{386FF0B3-4205-4C35-BB6F-BDF71F14797F}">
      <dgm:prSet/>
      <dgm:spPr/>
      <dgm:t>
        <a:bodyPr/>
        <a:lstStyle/>
        <a:p>
          <a:endParaRPr lang="kk-KZ"/>
        </a:p>
      </dgm:t>
    </dgm:pt>
    <dgm:pt modelId="{59A81185-6629-45FF-B331-6D8E3E094B85}" type="sibTrans" cxnId="{386FF0B3-4205-4C35-BB6F-BDF71F14797F}">
      <dgm:prSet/>
      <dgm:spPr/>
      <dgm:t>
        <a:bodyPr/>
        <a:lstStyle/>
        <a:p>
          <a:endParaRPr lang="kk-KZ"/>
        </a:p>
      </dgm:t>
    </dgm:pt>
    <dgm:pt modelId="{7A5A32A5-D3E6-47A4-A0DA-222086F43FAD}">
      <dgm:prSet phldrT="[Текст]" custScaleX="120270" custScaleY="105028" custLinFactNeighborX="12357" custLinFactNeighborY="4459"/>
      <dgm:spPr/>
      <dgm:t>
        <a:bodyPr/>
        <a:lstStyle/>
        <a:p>
          <a:r>
            <a:rPr lang="en-US" dirty="0" smtClean="0"/>
            <a:t>Devices </a:t>
          </a:r>
          <a:r>
            <a:rPr lang="en-US" b="0" i="0" dirty="0" smtClean="0"/>
            <a:t>and materials</a:t>
          </a:r>
          <a:r>
            <a:rPr lang="kk-KZ" b="0" i="0" dirty="0" smtClean="0"/>
            <a:t>:</a:t>
          </a:r>
          <a:r>
            <a:rPr lang="ru-RU" b="0" i="0" dirty="0" smtClean="0"/>
            <a:t> </a:t>
          </a:r>
          <a:r>
            <a:rPr lang="en-US" b="0" dirty="0" smtClean="0"/>
            <a:t>block</a:t>
          </a:r>
          <a:r>
            <a:rPr lang="kk-KZ" b="0" dirty="0" smtClean="0"/>
            <a:t>, </a:t>
          </a:r>
          <a:r>
            <a:rPr lang="en-US" b="0" dirty="0" smtClean="0"/>
            <a:t>balance and </a:t>
          </a:r>
          <a:r>
            <a:rPr lang="en-US" dirty="0" smtClean="0"/>
            <a:t>dynamometer</a:t>
          </a:r>
          <a:endParaRPr lang="kk-KZ" dirty="0"/>
        </a:p>
      </dgm:t>
    </dgm:pt>
    <dgm:pt modelId="{4E95E5DB-980A-450B-A859-75D401DED080}" type="parTrans" cxnId="{0724CC0E-5FE7-4C81-9948-28FB45DC40D2}">
      <dgm:prSet/>
      <dgm:spPr/>
      <dgm:t>
        <a:bodyPr/>
        <a:lstStyle/>
        <a:p>
          <a:endParaRPr lang="kk-KZ"/>
        </a:p>
      </dgm:t>
    </dgm:pt>
    <dgm:pt modelId="{38142AD7-477F-472B-99D4-693BE1779621}" type="sibTrans" cxnId="{0724CC0E-5FE7-4C81-9948-28FB45DC40D2}">
      <dgm:prSet/>
      <dgm:spPr/>
      <dgm:t>
        <a:bodyPr/>
        <a:lstStyle/>
        <a:p>
          <a:endParaRPr lang="kk-KZ"/>
        </a:p>
      </dgm:t>
    </dgm:pt>
    <dgm:pt modelId="{9AFA2C2F-096A-473A-9AA3-9422EC45A931}">
      <dgm:prSet phldrT="[Текст]"/>
      <dgm:spPr/>
      <dgm:t>
        <a:bodyPr/>
        <a:lstStyle/>
        <a:p>
          <a:r>
            <a:rPr lang="en-US" dirty="0" smtClean="0"/>
            <a:t>Devices </a:t>
          </a:r>
          <a:r>
            <a:rPr lang="en-US" b="0" i="0" dirty="0" smtClean="0"/>
            <a:t>and materials</a:t>
          </a:r>
          <a:r>
            <a:rPr lang="kk-KZ" b="0" i="0" dirty="0" smtClean="0"/>
            <a:t>:</a:t>
          </a:r>
          <a:r>
            <a:rPr lang="ru-RU" b="0" i="0" dirty="0" smtClean="0"/>
            <a:t> </a:t>
          </a:r>
          <a:r>
            <a:rPr lang="en-US" b="0" dirty="0" smtClean="0"/>
            <a:t>oak block, ruler</a:t>
          </a:r>
          <a:endParaRPr lang="kk-KZ" b="0" dirty="0"/>
        </a:p>
      </dgm:t>
    </dgm:pt>
    <dgm:pt modelId="{A33F89C3-182E-4B68-88B0-692DC7EDC078}" type="parTrans" cxnId="{7193B859-8B01-4142-8193-A506911C571D}">
      <dgm:prSet/>
      <dgm:spPr/>
      <dgm:t>
        <a:bodyPr/>
        <a:lstStyle/>
        <a:p>
          <a:endParaRPr lang="kk-KZ"/>
        </a:p>
      </dgm:t>
    </dgm:pt>
    <dgm:pt modelId="{E14F1E75-1DD7-402D-BC1F-B5EC07F99ED1}" type="sibTrans" cxnId="{7193B859-8B01-4142-8193-A506911C571D}">
      <dgm:prSet/>
      <dgm:spPr/>
      <dgm:t>
        <a:bodyPr/>
        <a:lstStyle/>
        <a:p>
          <a:endParaRPr lang="kk-KZ"/>
        </a:p>
      </dgm:t>
    </dgm:pt>
    <dgm:pt modelId="{E41555B5-3DFC-4BF7-B4C6-AA8FE2980724}" type="pres">
      <dgm:prSet presAssocID="{09DD7BE9-DCB2-4E80-B87A-0E3FA7DFAF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3CD7D8-4BAB-460B-9938-632F0F4F4485}" type="pres">
      <dgm:prSet presAssocID="{2099F79B-9A18-45AB-A386-18FF9755949E}" presName="linNode" presStyleCnt="0"/>
      <dgm:spPr/>
    </dgm:pt>
    <dgm:pt modelId="{B1416BCA-5198-4AE9-BAFD-240811FD96BC}" type="pres">
      <dgm:prSet presAssocID="{2099F79B-9A18-45AB-A386-18FF9755949E}" presName="parentText" presStyleLbl="node1" presStyleIdx="0" presStyleCnt="3" custScaleX="54587" custScaleY="35096" custLinFactNeighborX="-1644" custLinFactNeighborY="15526">
        <dgm:presLayoutVars>
          <dgm:chMax val="1"/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824D0E1B-7E4E-463C-9E37-F16F98A9ABC6}" type="pres">
      <dgm:prSet presAssocID="{2099F79B-9A18-45AB-A386-18FF9755949E}" presName="descendantText" presStyleLbl="alignAccFollowNode1" presStyleIdx="0" presStyleCnt="3" custScaleX="127225" custScaleY="105028" custLinFactY="4241" custLinFactNeighborX="-1516" custLinFactNeighborY="100000">
        <dgm:presLayoutVars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9912E160-5F19-4B0D-8ADE-8DA174BE8F82}" type="pres">
      <dgm:prSet presAssocID="{B09CA290-B545-476D-900B-E5B718E313D2}" presName="sp" presStyleCnt="0"/>
      <dgm:spPr/>
    </dgm:pt>
    <dgm:pt modelId="{37710BC4-C207-4AFF-8EBA-D48B8DE62F4A}" type="pres">
      <dgm:prSet presAssocID="{0A3DCC59-7162-4B0E-8D58-046F2B8D0F9E}" presName="linNode" presStyleCnt="0"/>
      <dgm:spPr/>
    </dgm:pt>
    <dgm:pt modelId="{7C662C3E-EF77-409C-A64C-6C57ABCC1E81}" type="pres">
      <dgm:prSet presAssocID="{0A3DCC59-7162-4B0E-8D58-046F2B8D0F9E}" presName="parentText" presStyleLbl="node1" presStyleIdx="1" presStyleCnt="3" custScaleX="54586" custScaleY="43160" custLinFactNeighborX="632" custLinFactNeighborY="-5522">
        <dgm:presLayoutVars>
          <dgm:chMax val="1"/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9301D0C3-6ABA-4DA2-8752-9DEBE2246296}" type="pres">
      <dgm:prSet presAssocID="{0A3DCC59-7162-4B0E-8D58-046F2B8D0F9E}" presName="descendantText" presStyleLbl="alignAccFollowNode1" presStyleIdx="1" presStyleCnt="3" custScaleX="125675" custScaleY="99584" custLinFactY="-10318" custLinFactNeighborX="304" custLinFactNeighborY="-100000">
        <dgm:presLayoutVars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39CB4A0F-27FC-4672-ADC4-2D7DAFE1760B}" type="pres">
      <dgm:prSet presAssocID="{E8D39985-55F0-46F7-BCE0-C8339BB3CA75}" presName="sp" presStyleCnt="0"/>
      <dgm:spPr/>
    </dgm:pt>
    <dgm:pt modelId="{5CBEE33C-91B6-4A53-AB9D-1EEEA190A7A6}" type="pres">
      <dgm:prSet presAssocID="{D0F6F5CE-AE56-4A3B-9A6A-AFFE8D2A4AB8}" presName="linNode" presStyleCnt="0"/>
      <dgm:spPr/>
    </dgm:pt>
    <dgm:pt modelId="{9B1BEA17-B451-4213-BB0F-6C1267B52D87}" type="pres">
      <dgm:prSet presAssocID="{D0F6F5CE-AE56-4A3B-9A6A-AFFE8D2A4AB8}" presName="parentText" presStyleLbl="node1" presStyleIdx="2" presStyleCnt="3" custScaleX="51519" custScaleY="39253" custLinFactNeighborX="1945" custLinFactNeighborY="546">
        <dgm:presLayoutVars>
          <dgm:chMax val="1"/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A18F689B-D727-4B60-8263-A54929C7BA38}" type="pres">
      <dgm:prSet presAssocID="{D0F6F5CE-AE56-4A3B-9A6A-AFFE8D2A4AB8}" presName="descendantText" presStyleLbl="alignAccFollowNode1" presStyleIdx="2" presStyleCnt="3" custScaleX="125877" custScaleY="105028" custLinFactNeighborX="12357" custLinFactNeighborY="4459">
        <dgm:presLayoutVars>
          <dgm:bulletEnabled val="1"/>
        </dgm:presLayoutVars>
      </dgm:prSet>
      <dgm:spPr/>
      <dgm:t>
        <a:bodyPr/>
        <a:lstStyle/>
        <a:p>
          <a:endParaRPr lang="kk-KZ"/>
        </a:p>
      </dgm:t>
    </dgm:pt>
  </dgm:ptLst>
  <dgm:cxnLst>
    <dgm:cxn modelId="{B061E63D-CD0D-40C0-B9E9-85BDD6433036}" type="presOf" srcId="{C2136DDA-82AA-4F97-BECB-21CDEB11D111}" destId="{9301D0C3-6ABA-4DA2-8752-9DEBE2246296}" srcOrd="0" destOrd="1" presId="urn:microsoft.com/office/officeart/2005/8/layout/vList5"/>
    <dgm:cxn modelId="{DA67A217-54D7-41D2-9A57-73162F314632}" srcId="{0A3DCC59-7162-4B0E-8D58-046F2B8D0F9E}" destId="{BBFAC9E5-0806-4834-8F9D-0AD4614449A8}" srcOrd="0" destOrd="0" parTransId="{8F63858C-C6AA-4151-9F54-AAC5BC1555E7}" sibTransId="{C711167A-2EFC-47F0-A879-381E1D983FF6}"/>
    <dgm:cxn modelId="{4B162721-9A81-4267-AC49-0BA4C3B401DD}" type="presOf" srcId="{0B8DC9CD-539B-480F-A7FB-E670D2D103A7}" destId="{824D0E1B-7E4E-463C-9E37-F16F98A9ABC6}" srcOrd="0" destOrd="0" presId="urn:microsoft.com/office/officeart/2005/8/layout/vList5"/>
    <dgm:cxn modelId="{5F5C453C-833B-4775-9253-08D649C7733F}" type="presOf" srcId="{9AFA2C2F-096A-473A-9AA3-9422EC45A931}" destId="{824D0E1B-7E4E-463C-9E37-F16F98A9ABC6}" srcOrd="0" destOrd="1" presId="urn:microsoft.com/office/officeart/2005/8/layout/vList5"/>
    <dgm:cxn modelId="{7E540122-36BA-4D47-8AE0-EBE7B7CF4F50}" type="presOf" srcId="{09DD7BE9-DCB2-4E80-B87A-0E3FA7DFAF8F}" destId="{E41555B5-3DFC-4BF7-B4C6-AA8FE2980724}" srcOrd="0" destOrd="0" presId="urn:microsoft.com/office/officeart/2005/8/layout/vList5"/>
    <dgm:cxn modelId="{49BF6094-9068-43B5-94F1-80F0E9160608}" type="presOf" srcId="{0A3DCC59-7162-4B0E-8D58-046F2B8D0F9E}" destId="{7C662C3E-EF77-409C-A64C-6C57ABCC1E81}" srcOrd="0" destOrd="0" presId="urn:microsoft.com/office/officeart/2005/8/layout/vList5"/>
    <dgm:cxn modelId="{7193B859-8B01-4142-8193-A506911C571D}" srcId="{2099F79B-9A18-45AB-A386-18FF9755949E}" destId="{9AFA2C2F-096A-473A-9AA3-9422EC45A931}" srcOrd="1" destOrd="0" parTransId="{A33F89C3-182E-4B68-88B0-692DC7EDC078}" sibTransId="{E14F1E75-1DD7-402D-BC1F-B5EC07F99ED1}"/>
    <dgm:cxn modelId="{48220041-2262-47AE-9C8E-3A20B00AEBA5}" type="presOf" srcId="{D0F6F5CE-AE56-4A3B-9A6A-AFFE8D2A4AB8}" destId="{9B1BEA17-B451-4213-BB0F-6C1267B52D87}" srcOrd="0" destOrd="0" presId="urn:microsoft.com/office/officeart/2005/8/layout/vList5"/>
    <dgm:cxn modelId="{B10F0129-2FA3-454D-A0DB-F18AC5DFDD72}" srcId="{09DD7BE9-DCB2-4E80-B87A-0E3FA7DFAF8F}" destId="{2099F79B-9A18-45AB-A386-18FF9755949E}" srcOrd="0" destOrd="0" parTransId="{D00843A9-08DB-42CB-A033-20C45A71F1B0}" sibTransId="{B09CA290-B545-476D-900B-E5B718E313D2}"/>
    <dgm:cxn modelId="{0BF26C81-1142-4888-A014-BC9F55C7FA5D}" type="presOf" srcId="{E03165E4-8AF9-48FE-8DEE-115048F79553}" destId="{A18F689B-D727-4B60-8263-A54929C7BA38}" srcOrd="0" destOrd="0" presId="urn:microsoft.com/office/officeart/2005/8/layout/vList5"/>
    <dgm:cxn modelId="{FCDA2073-6357-4609-A297-785DCDB201E4}" srcId="{09DD7BE9-DCB2-4E80-B87A-0E3FA7DFAF8F}" destId="{D0F6F5CE-AE56-4A3B-9A6A-AFFE8D2A4AB8}" srcOrd="2" destOrd="0" parTransId="{C0C03F00-144F-47DB-8945-A05C53DF6228}" sibTransId="{E4A34758-72D2-4580-A2CA-E88D99B0F6B2}"/>
    <dgm:cxn modelId="{07147FFF-2014-4B42-BD82-8910D6EF717F}" type="presOf" srcId="{BBFAC9E5-0806-4834-8F9D-0AD4614449A8}" destId="{9301D0C3-6ABA-4DA2-8752-9DEBE2246296}" srcOrd="0" destOrd="0" presId="urn:microsoft.com/office/officeart/2005/8/layout/vList5"/>
    <dgm:cxn modelId="{1DC96686-F096-4BD5-B1DF-F1375F4717E7}" type="presOf" srcId="{7A5A32A5-D3E6-47A4-A0DA-222086F43FAD}" destId="{A18F689B-D727-4B60-8263-A54929C7BA38}" srcOrd="0" destOrd="1" presId="urn:microsoft.com/office/officeart/2005/8/layout/vList5"/>
    <dgm:cxn modelId="{99657F73-5C7A-4318-A721-84D882DCE8F7}" srcId="{0A3DCC59-7162-4B0E-8D58-046F2B8D0F9E}" destId="{C2136DDA-82AA-4F97-BECB-21CDEB11D111}" srcOrd="1" destOrd="0" parTransId="{F87663CE-D5C7-4B82-BC19-9B12784640B2}" sibTransId="{714A5F54-3B5B-4590-AC76-6057A06B3251}"/>
    <dgm:cxn modelId="{E88BBF4F-A16B-4519-A164-12FCAC4E8B0F}" srcId="{09DD7BE9-DCB2-4E80-B87A-0E3FA7DFAF8F}" destId="{0A3DCC59-7162-4B0E-8D58-046F2B8D0F9E}" srcOrd="1" destOrd="0" parTransId="{849DA227-B914-4064-AD5C-C56279E3E903}" sibTransId="{E8D39985-55F0-46F7-BCE0-C8339BB3CA75}"/>
    <dgm:cxn modelId="{0724CC0E-5FE7-4C81-9948-28FB45DC40D2}" srcId="{D0F6F5CE-AE56-4A3B-9A6A-AFFE8D2A4AB8}" destId="{7A5A32A5-D3E6-47A4-A0DA-222086F43FAD}" srcOrd="1" destOrd="0" parTransId="{4E95E5DB-980A-450B-A859-75D401DED080}" sibTransId="{38142AD7-477F-472B-99D4-693BE1779621}"/>
    <dgm:cxn modelId="{4AF28233-397E-4600-89D8-45A884A39F36}" type="presOf" srcId="{2099F79B-9A18-45AB-A386-18FF9755949E}" destId="{B1416BCA-5198-4AE9-BAFD-240811FD96BC}" srcOrd="0" destOrd="0" presId="urn:microsoft.com/office/officeart/2005/8/layout/vList5"/>
    <dgm:cxn modelId="{386FF0B3-4205-4C35-BB6F-BDF71F14797F}" srcId="{D0F6F5CE-AE56-4A3B-9A6A-AFFE8D2A4AB8}" destId="{E03165E4-8AF9-48FE-8DEE-115048F79553}" srcOrd="0" destOrd="0" parTransId="{25F3438D-0098-4FBA-B1F1-C9E0D7073C16}" sibTransId="{59A81185-6629-45FF-B331-6D8E3E094B85}"/>
    <dgm:cxn modelId="{B5DB4C77-C2D1-4A5D-A4FE-93A7E7644048}" srcId="{2099F79B-9A18-45AB-A386-18FF9755949E}" destId="{0B8DC9CD-539B-480F-A7FB-E670D2D103A7}" srcOrd="0" destOrd="0" parTransId="{D4EB16C1-C27A-433E-A771-474DE3412709}" sibTransId="{42D78F1C-2519-452C-97D5-FC40A617FE7F}"/>
    <dgm:cxn modelId="{CA1FB64E-92EC-4CDC-B1DD-9E4B89AC964D}" type="presParOf" srcId="{E41555B5-3DFC-4BF7-B4C6-AA8FE2980724}" destId="{CC3CD7D8-4BAB-460B-9938-632F0F4F4485}" srcOrd="0" destOrd="0" presId="urn:microsoft.com/office/officeart/2005/8/layout/vList5"/>
    <dgm:cxn modelId="{FC0A3976-7795-457D-96B4-8E07ACB1DCD8}" type="presParOf" srcId="{CC3CD7D8-4BAB-460B-9938-632F0F4F4485}" destId="{B1416BCA-5198-4AE9-BAFD-240811FD96BC}" srcOrd="0" destOrd="0" presId="urn:microsoft.com/office/officeart/2005/8/layout/vList5"/>
    <dgm:cxn modelId="{DAD202EE-9918-45DC-8A13-E148C85B5B7F}" type="presParOf" srcId="{CC3CD7D8-4BAB-460B-9938-632F0F4F4485}" destId="{824D0E1B-7E4E-463C-9E37-F16F98A9ABC6}" srcOrd="1" destOrd="0" presId="urn:microsoft.com/office/officeart/2005/8/layout/vList5"/>
    <dgm:cxn modelId="{788419AC-4D26-40CD-86CD-31F9819BD65D}" type="presParOf" srcId="{E41555B5-3DFC-4BF7-B4C6-AA8FE2980724}" destId="{9912E160-5F19-4B0D-8ADE-8DA174BE8F82}" srcOrd="1" destOrd="0" presId="urn:microsoft.com/office/officeart/2005/8/layout/vList5"/>
    <dgm:cxn modelId="{C1815F54-1F7E-45EC-A9A2-82E0206C5290}" type="presParOf" srcId="{E41555B5-3DFC-4BF7-B4C6-AA8FE2980724}" destId="{37710BC4-C207-4AFF-8EBA-D48B8DE62F4A}" srcOrd="2" destOrd="0" presId="urn:microsoft.com/office/officeart/2005/8/layout/vList5"/>
    <dgm:cxn modelId="{1B69F078-22AC-47D3-8B40-30F57AD5C783}" type="presParOf" srcId="{37710BC4-C207-4AFF-8EBA-D48B8DE62F4A}" destId="{7C662C3E-EF77-409C-A64C-6C57ABCC1E81}" srcOrd="0" destOrd="0" presId="urn:microsoft.com/office/officeart/2005/8/layout/vList5"/>
    <dgm:cxn modelId="{D8F594B1-EB1B-4903-8488-2DFB6BD0251C}" type="presParOf" srcId="{37710BC4-C207-4AFF-8EBA-D48B8DE62F4A}" destId="{9301D0C3-6ABA-4DA2-8752-9DEBE2246296}" srcOrd="1" destOrd="0" presId="urn:microsoft.com/office/officeart/2005/8/layout/vList5"/>
    <dgm:cxn modelId="{E92A389A-0126-4875-B2A8-28C3ED5FC19D}" type="presParOf" srcId="{E41555B5-3DFC-4BF7-B4C6-AA8FE2980724}" destId="{39CB4A0F-27FC-4672-ADC4-2D7DAFE1760B}" srcOrd="3" destOrd="0" presId="urn:microsoft.com/office/officeart/2005/8/layout/vList5"/>
    <dgm:cxn modelId="{88B79CC4-98ED-40D2-A125-698837298A16}" type="presParOf" srcId="{E41555B5-3DFC-4BF7-B4C6-AA8FE2980724}" destId="{5CBEE33C-91B6-4A53-AB9D-1EEEA190A7A6}" srcOrd="4" destOrd="0" presId="urn:microsoft.com/office/officeart/2005/8/layout/vList5"/>
    <dgm:cxn modelId="{3F7A97C7-B284-41A0-9B16-8B350D7366FB}" type="presParOf" srcId="{5CBEE33C-91B6-4A53-AB9D-1EEEA190A7A6}" destId="{9B1BEA17-B451-4213-BB0F-6C1267B52D87}" srcOrd="0" destOrd="0" presId="urn:microsoft.com/office/officeart/2005/8/layout/vList5"/>
    <dgm:cxn modelId="{5D9C8885-53EB-4DD4-B6F6-4CBC209ED902}" type="presParOf" srcId="{5CBEE33C-91B6-4A53-AB9D-1EEEA190A7A6}" destId="{A18F689B-D727-4B60-8263-A54929C7BA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D0E1B-7E4E-463C-9E37-F16F98A9ABC6}">
      <dsp:nvSpPr>
        <dsp:cNvPr id="0" name=""/>
        <dsp:cNvSpPr/>
      </dsp:nvSpPr>
      <dsp:spPr>
        <a:xfrm rot="5400000">
          <a:off x="4047789" y="-492056"/>
          <a:ext cx="1961440" cy="68442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Define of gravitational force oak block</a:t>
          </a:r>
          <a:endParaRPr lang="kk-KZ" sz="2700" b="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Devices </a:t>
          </a:r>
          <a:r>
            <a:rPr lang="en-US" sz="2700" b="0" i="0" kern="1200" dirty="0" smtClean="0"/>
            <a:t>and materials</a:t>
          </a:r>
          <a:r>
            <a:rPr lang="kk-KZ" sz="2700" b="0" i="0" kern="1200" dirty="0" smtClean="0"/>
            <a:t>:</a:t>
          </a:r>
          <a:r>
            <a:rPr lang="ru-RU" sz="2700" b="0" i="0" kern="1200" dirty="0" smtClean="0"/>
            <a:t> </a:t>
          </a:r>
          <a:r>
            <a:rPr lang="en-US" sz="2700" b="0" kern="1200" dirty="0" smtClean="0"/>
            <a:t>oak block, ruler</a:t>
          </a:r>
          <a:endParaRPr lang="kk-KZ" sz="2700" b="0" kern="1200" dirty="0"/>
        </a:p>
      </dsp:txBody>
      <dsp:txXfrm rot="-5400000">
        <a:off x="1606394" y="2045089"/>
        <a:ext cx="6748481" cy="1769940"/>
      </dsp:txXfrm>
    </dsp:sp>
    <dsp:sp modelId="{B1416BCA-5198-4AE9-BAFD-240811FD96BC}">
      <dsp:nvSpPr>
        <dsp:cNvPr id="0" name=""/>
        <dsp:cNvSpPr/>
      </dsp:nvSpPr>
      <dsp:spPr>
        <a:xfrm>
          <a:off x="0" y="936115"/>
          <a:ext cx="1651824" cy="819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/>
            <a:t>І</a:t>
          </a:r>
          <a:r>
            <a:rPr lang="en-US" sz="2000" kern="1200" dirty="0" smtClean="0"/>
            <a:t> </a:t>
          </a:r>
          <a:endParaRPr lang="kk-KZ" sz="2000" kern="1200" dirty="0"/>
        </a:p>
      </dsp:txBody>
      <dsp:txXfrm>
        <a:off x="39994" y="976109"/>
        <a:ext cx="1571836" cy="739301"/>
      </dsp:txXfrm>
    </dsp:sp>
    <dsp:sp modelId="{9301D0C3-6ABA-4DA2-8752-9DEBE2246296}">
      <dsp:nvSpPr>
        <dsp:cNvPr id="0" name=""/>
        <dsp:cNvSpPr/>
      </dsp:nvSpPr>
      <dsp:spPr>
        <a:xfrm rot="5400000">
          <a:off x="4153264" y="-2463382"/>
          <a:ext cx="1859771" cy="68275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i="0" kern="1200" dirty="0" smtClean="0"/>
            <a:t>What is the gravity of the water of this volume?</a:t>
          </a:r>
          <a:endParaRPr lang="kk-KZ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Devices </a:t>
          </a:r>
          <a:r>
            <a:rPr lang="en-US" sz="2700" b="0" i="0" kern="1200" dirty="0" smtClean="0"/>
            <a:t>and materials</a:t>
          </a:r>
          <a:r>
            <a:rPr lang="kk-KZ" sz="2700" b="0" i="0" kern="1200" dirty="0" smtClean="0"/>
            <a:t>:</a:t>
          </a:r>
          <a:r>
            <a:rPr lang="ru-RU" sz="2700" b="0" i="0" kern="1200" dirty="0" smtClean="0"/>
            <a:t> </a:t>
          </a:r>
          <a:r>
            <a:rPr lang="en-US" sz="2700" b="0" i="0" kern="1200" dirty="0" smtClean="0"/>
            <a:t>water</a:t>
          </a:r>
          <a:r>
            <a:rPr lang="en-US" sz="2700" b="0" kern="1200" dirty="0" smtClean="0"/>
            <a:t>, </a:t>
          </a:r>
          <a:r>
            <a:rPr lang="en-US" sz="2700" b="0" i="0" kern="1200" dirty="0" smtClean="0"/>
            <a:t>measuring cylinder</a:t>
          </a:r>
          <a:endParaRPr lang="kk-KZ" sz="2700" kern="1200" dirty="0"/>
        </a:p>
      </dsp:txBody>
      <dsp:txXfrm rot="-5400000">
        <a:off x="1669357" y="111312"/>
        <a:ext cx="6736800" cy="1678197"/>
      </dsp:txXfrm>
    </dsp:sp>
    <dsp:sp modelId="{7C662C3E-EF77-409C-A64C-6C57ABCC1E81}">
      <dsp:nvSpPr>
        <dsp:cNvPr id="0" name=""/>
        <dsp:cNvSpPr/>
      </dsp:nvSpPr>
      <dsp:spPr>
        <a:xfrm>
          <a:off x="34778" y="2377968"/>
          <a:ext cx="1668100" cy="1007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700" kern="1200" dirty="0" smtClean="0"/>
            <a:t>ІІ </a:t>
          </a:r>
          <a:endParaRPr lang="kk-KZ" sz="4700" kern="1200" dirty="0"/>
        </a:p>
      </dsp:txBody>
      <dsp:txXfrm>
        <a:off x="83962" y="2427152"/>
        <a:ext cx="1569732" cy="909169"/>
      </dsp:txXfrm>
    </dsp:sp>
    <dsp:sp modelId="{A18F689B-D727-4B60-8263-A54929C7BA38}">
      <dsp:nvSpPr>
        <dsp:cNvPr id="0" name=""/>
        <dsp:cNvSpPr/>
      </dsp:nvSpPr>
      <dsp:spPr>
        <a:xfrm rot="5400000">
          <a:off x="4093600" y="1617944"/>
          <a:ext cx="1961440" cy="68452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Define of gravitational force  block a</a:t>
          </a:r>
          <a:r>
            <a:rPr lang="en-US" sz="2700" b="0" i="0" kern="1200" dirty="0" smtClean="0"/>
            <a:t>nd check the result of the dynamometer</a:t>
          </a:r>
          <a:endParaRPr lang="kk-KZ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Devices </a:t>
          </a:r>
          <a:r>
            <a:rPr lang="en-US" sz="2700" b="0" i="0" kern="1200" dirty="0" smtClean="0"/>
            <a:t>and materials</a:t>
          </a:r>
          <a:r>
            <a:rPr lang="kk-KZ" sz="2700" b="0" i="0" kern="1200" dirty="0" smtClean="0"/>
            <a:t>:</a:t>
          </a:r>
          <a:r>
            <a:rPr lang="ru-RU" sz="2700" b="0" i="0" kern="1200" dirty="0" smtClean="0"/>
            <a:t> </a:t>
          </a:r>
          <a:r>
            <a:rPr lang="en-US" sz="2700" b="0" kern="1200" dirty="0" smtClean="0"/>
            <a:t>block</a:t>
          </a:r>
          <a:r>
            <a:rPr lang="kk-KZ" sz="2700" b="0" kern="1200" dirty="0" smtClean="0"/>
            <a:t>, </a:t>
          </a:r>
          <a:r>
            <a:rPr lang="en-US" sz="2700" b="0" kern="1200" dirty="0" smtClean="0"/>
            <a:t>balance and </a:t>
          </a:r>
          <a:r>
            <a:rPr lang="en-US" sz="2700" kern="1200" dirty="0" smtClean="0"/>
            <a:t>dynamometer</a:t>
          </a:r>
          <a:endParaRPr lang="kk-KZ" sz="2700" kern="1200" dirty="0"/>
        </a:p>
      </dsp:txBody>
      <dsp:txXfrm rot="-5400000">
        <a:off x="1651697" y="4155597"/>
        <a:ext cx="6749496" cy="1769940"/>
      </dsp:txXfrm>
    </dsp:sp>
    <dsp:sp modelId="{9B1BEA17-B451-4213-BB0F-6C1267B52D87}">
      <dsp:nvSpPr>
        <dsp:cNvPr id="0" name=""/>
        <dsp:cNvSpPr/>
      </dsp:nvSpPr>
      <dsp:spPr>
        <a:xfrm>
          <a:off x="106213" y="4592550"/>
          <a:ext cx="1575914" cy="916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700" kern="1200" dirty="0" smtClean="0"/>
            <a:t>ІІІ  </a:t>
          </a:r>
          <a:endParaRPr lang="kk-KZ" sz="4700" kern="1200" dirty="0"/>
        </a:p>
      </dsp:txBody>
      <dsp:txXfrm>
        <a:off x="150945" y="4637282"/>
        <a:ext cx="1486450" cy="826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A8190-99A8-4BF0-BA89-1D4545C82842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E4824-01E2-4C43-9070-F80677F91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304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E4824-01E2-4C43-9070-F80677F9176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BFAD097-E9A3-4C2D-BBC4-B594B96ED5CE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C1D7E64-213E-42DC-A63F-865A0D3A5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D097-E9A3-4C2D-BBC4-B594B96ED5CE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7E64-213E-42DC-A63F-865A0D3A5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D097-E9A3-4C2D-BBC4-B594B96ED5CE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7E64-213E-42DC-A63F-865A0D3A5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FAD097-E9A3-4C2D-BBC4-B594B96ED5CE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1D7E64-213E-42DC-A63F-865A0D3A58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BFAD097-E9A3-4C2D-BBC4-B594B96ED5CE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C1D7E64-213E-42DC-A63F-865A0D3A5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D097-E9A3-4C2D-BBC4-B594B96ED5CE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7E64-213E-42DC-A63F-865A0D3A58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D097-E9A3-4C2D-BBC4-B594B96ED5CE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7E64-213E-42DC-A63F-865A0D3A58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FAD097-E9A3-4C2D-BBC4-B594B96ED5CE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1D7E64-213E-42DC-A63F-865A0D3A58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D097-E9A3-4C2D-BBC4-B594B96ED5CE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7E64-213E-42DC-A63F-865A0D3A5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FAD097-E9A3-4C2D-BBC4-B594B96ED5CE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1D7E64-213E-42DC-A63F-865A0D3A58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FAD097-E9A3-4C2D-BBC4-B594B96ED5CE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1D7E64-213E-42DC-A63F-865A0D3A58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BFAD097-E9A3-4C2D-BBC4-B594B96ED5CE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C1D7E64-213E-42DC-A63F-865A0D3A5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0"/>
          <a:stretch/>
        </p:blipFill>
        <p:spPr bwMode="auto">
          <a:xfrm>
            <a:off x="4228529" y="62415"/>
            <a:ext cx="4536504" cy="679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-облако 3"/>
          <p:cNvSpPr/>
          <p:nvPr/>
        </p:nvSpPr>
        <p:spPr>
          <a:xfrm rot="15782981">
            <a:off x="617682" y="1626518"/>
            <a:ext cx="2075990" cy="2576029"/>
          </a:xfrm>
          <a:prstGeom prst="cloudCallout">
            <a:avLst>
              <a:gd name="adj1" fmla="val -58311"/>
              <a:gd name="adj2" fmla="val 179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800" b="1" dirty="0"/>
              <a:t>Не </a:t>
            </a:r>
            <a:r>
              <a:rPr lang="ru-RU" sz="2800" b="1" dirty="0" err="1"/>
              <a:t>болды</a:t>
            </a:r>
            <a:r>
              <a:rPr lang="kk-KZ" sz="2800" b="1" dirty="0"/>
              <a:t>???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2" y="404664"/>
            <a:ext cx="3560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>
                <a:solidFill>
                  <a:srgbClr val="0070C0"/>
                </a:solidFill>
              </a:rPr>
              <a:t>С</a:t>
            </a:r>
            <a:r>
              <a:rPr lang="kk-KZ" sz="2000" b="1" dirty="0" smtClean="0">
                <a:solidFill>
                  <a:srgbClr val="0070C0"/>
                </a:solidFill>
              </a:rPr>
              <a:t>уретте </a:t>
            </a:r>
            <a:r>
              <a:rPr lang="kk-KZ" sz="2000" b="1" dirty="0">
                <a:solidFill>
                  <a:srgbClr val="0070C0"/>
                </a:solidFill>
              </a:rPr>
              <a:t>көрсетілген жағдай туралы не ойлайсыздар? </a:t>
            </a:r>
          </a:p>
        </p:txBody>
      </p:sp>
    </p:spTree>
    <p:extLst>
      <p:ext uri="{BB962C8B-B14F-4D97-AF65-F5344CB8AC3E}">
        <p14:creationId xmlns:p14="http://schemas.microsoft.com/office/powerpoint/2010/main" val="30869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Ocy;&amp;tcy;&amp;vcy;&amp;iecy;&amp;tcy;&amp;ycy;@Mail.Ru: &amp;Zcy;&amp;dcy;&amp;rcy;&amp;acy;&amp;vcy;&amp;scy;&amp;tcy;&amp;vcy;&amp;ucy;&amp;jcy;, &amp;Scy;&amp;iecy;&amp;mcy;&amp;softcy;&amp;yacy;!! . &amp;Vcy;&amp;ocy;&amp;pcy;&amp;rcy;&amp;ocy;&amp;scy; &amp;ncy;&amp;acy;&amp;vcy;&amp;iecy;&amp;yacy;&amp;ncy; &amp;mcy;&amp;ncy;&amp;iecy; &amp;scy;&amp;iecy;&amp;gcy;&amp;ocy;&amp;dcy;&amp;ncy;&amp;yacy;&amp;shcy;&amp;ncy;&amp;iecy;&amp;jcy; &amp;pcy;&amp;ocy;&amp;iecy;&amp;zcy;&amp;dcy;&amp;kcy;&amp;ocy;&amp;jcy; &amp;ncy;&amp;acy; &amp;ocy;&amp;bcy;&amp;shchcy;&amp;iecy;&amp;scy;&amp;tcy;&amp;vcy;&amp;iecy;&amp;ncy;&amp;ncy;&amp;ocy;&amp;mcy; &amp;tcy;&amp;rcy;&amp;acy;&amp;ncy;&amp;scy;&amp;pcy;&amp;ocy;&amp;rcy;&amp;tcy;&amp;ie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3214710" cy="51435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86182" y="4286256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b="1" dirty="0" smtClean="0">
                <a:solidFill>
                  <a:srgbClr val="00B050"/>
                </a:solidFill>
                <a:latin typeface="KZ Times New Roman" pitchFamily="18" charset="0"/>
              </a:rPr>
              <a:t>Түсінікті!</a:t>
            </a:r>
            <a:endParaRPr lang="ru-RU" sz="5400" b="1" dirty="0">
              <a:solidFill>
                <a:srgbClr val="00B050"/>
              </a:solidFill>
              <a:latin typeface="KZ 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2714620"/>
            <a:ext cx="33890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solidFill>
                  <a:srgbClr val="FFFF00"/>
                </a:solidFill>
                <a:latin typeface="KZ Times New Roman" pitchFamily="18" charset="0"/>
              </a:rPr>
              <a:t>Толық емес!</a:t>
            </a:r>
            <a:endParaRPr lang="ru-RU" sz="4400" b="1" dirty="0">
              <a:solidFill>
                <a:srgbClr val="FFFF00"/>
              </a:solidFill>
              <a:latin typeface="KZ 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6182" y="1214422"/>
            <a:ext cx="28793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solidFill>
                  <a:srgbClr val="FF0000"/>
                </a:solidFill>
                <a:latin typeface="KZ Times New Roman" pitchFamily="18" charset="0"/>
              </a:rPr>
              <a:t>Түсініксіз!</a:t>
            </a:r>
            <a:endParaRPr lang="ru-RU" sz="4400" b="1" dirty="0">
              <a:solidFill>
                <a:srgbClr val="FF0000"/>
              </a:solidFill>
              <a:latin typeface="KZ 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0"/>
            <a:ext cx="5064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dirty="0" smtClean="0">
                <a:solidFill>
                  <a:srgbClr val="002060"/>
                </a:solidFill>
              </a:rPr>
              <a:t>Топты бағалау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5400" dirty="0" err="1" smtClean="0">
                <a:solidFill>
                  <a:srgbClr val="0070C0"/>
                </a:solidFill>
              </a:rPr>
              <a:t>Қорытынды</a:t>
            </a:r>
            <a:endParaRPr lang="kk-KZ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3" t="2032" r="7740" b="2439"/>
          <a:stretch/>
        </p:blipFill>
        <p:spPr bwMode="auto">
          <a:xfrm>
            <a:off x="1835696" y="-1"/>
            <a:ext cx="582930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8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746760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k-KZ" sz="48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kk-KZ" sz="4800" b="1" dirty="0" smtClean="0">
                <a:solidFill>
                  <a:srgbClr val="0070C0"/>
                </a:solidFill>
              </a:rPr>
              <a:t>Барлық денелер жерге құлайды</a:t>
            </a:r>
            <a:endParaRPr lang="kk-KZ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6"/>
          <a:stretch/>
        </p:blipFill>
        <p:spPr bwMode="auto">
          <a:xfrm>
            <a:off x="323528" y="2492897"/>
            <a:ext cx="8424936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3200" b="1" dirty="0" smtClean="0">
                <a:solidFill>
                  <a:srgbClr val="0070C0"/>
                </a:solidFill>
              </a:rPr>
              <a:t>Доп  түзусызықпен бірқалыпты қозғалмайды, оның траекториясы - қисықсызықтық</a:t>
            </a:r>
            <a:endParaRPr lang="kk-KZ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k-K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6" r="32979"/>
          <a:stretch/>
        </p:blipFill>
        <p:spPr bwMode="auto">
          <a:xfrm>
            <a:off x="251520" y="620104"/>
            <a:ext cx="2343150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670" y="1160163"/>
            <a:ext cx="6441204" cy="464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0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3600" b="1" dirty="0" smtClean="0">
                <a:solidFill>
                  <a:srgbClr val="0070C0"/>
                </a:solidFill>
              </a:rPr>
              <a:t>Жер бетінен ұшырылған жасанды спутник түзусызықпен тік үшпайды</a:t>
            </a:r>
            <a:endParaRPr lang="kk-KZ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62" y="8582"/>
            <a:ext cx="9168262" cy="684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24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3600" b="1" dirty="0" smtClean="0">
                <a:solidFill>
                  <a:srgbClr val="0070C0"/>
                </a:solidFill>
              </a:rPr>
              <a:t>Жердің Айға тартылуынан Жерде мухиттар мен теңіздердің суының тасу және қайту құбылыстары байқалады</a:t>
            </a:r>
            <a:endParaRPr lang="kk-KZ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b25e8105ffe437afcb8930e14b8d6ef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77702" y="0"/>
            <a:ext cx="9221702" cy="6858000"/>
          </a:xfrm>
        </p:spPr>
      </p:pic>
    </p:spTree>
    <p:extLst>
      <p:ext uri="{BB962C8B-B14F-4D97-AF65-F5344CB8AC3E}">
        <p14:creationId xmlns:p14="http://schemas.microsoft.com/office/powerpoint/2010/main" val="23633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kk-KZ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63687" y="4005064"/>
            <a:ext cx="5706813" cy="239687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C00000"/>
                </a:solidFill>
              </a:rPr>
              <a:t>F=mg</a:t>
            </a:r>
          </a:p>
          <a:p>
            <a:pPr marL="0" indent="0" algn="ctr">
              <a:buNone/>
            </a:pPr>
            <a:endParaRPr lang="en-US" sz="5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C00000"/>
                </a:solidFill>
              </a:rPr>
              <a:t>g=9,8 N/kg</a:t>
            </a:r>
            <a:endParaRPr lang="kk-KZ" sz="5400" b="1" dirty="0">
              <a:solidFill>
                <a:srgbClr val="C0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05" y="687413"/>
            <a:ext cx="5938837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06" y="1927696"/>
            <a:ext cx="59388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3584575"/>
            <a:ext cx="5938837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179512" y="10263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Summary</a:t>
            </a:r>
            <a:endParaRPr lang="kk-KZ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rgbClr val="C00000"/>
                </a:solidFill>
              </a:rPr>
              <a:t>Ауызша есептерді шығару</a:t>
            </a:r>
            <a:endParaRPr lang="kk-KZ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349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0070C0"/>
                </a:solidFill>
              </a:rPr>
              <a:t>The collection of tasks on physics    7-9</a:t>
            </a:r>
          </a:p>
          <a:p>
            <a:pPr marL="0" indent="0" algn="ctr">
              <a:buNone/>
            </a:pPr>
            <a:endParaRPr lang="en-US" sz="54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0070C0"/>
                </a:solidFill>
              </a:rPr>
              <a:t>p.8, ex.30,31</a:t>
            </a:r>
            <a:endParaRPr lang="kk-KZ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11290"/>
            <a:ext cx="4459936" cy="706090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C00000"/>
                </a:solidFill>
              </a:rPr>
              <a:t>experimental tasks</a:t>
            </a:r>
            <a:endParaRPr lang="kk-KZ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22236836"/>
              </p:ext>
            </p:extLst>
          </p:nvPr>
        </p:nvGraphicFramePr>
        <p:xfrm>
          <a:off x="179512" y="836712"/>
          <a:ext cx="8496944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 bwMode="auto">
          <a:xfrm>
            <a:off x="0" y="0"/>
            <a:ext cx="4000496" cy="9286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/>
          <a:lstStyle/>
          <a:p>
            <a:pPr algn="ctr">
              <a:defRPr/>
            </a:pP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</a:rPr>
              <a:t>Т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</a:rPr>
              <a:t>апсырманы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</a:rPr>
              <a:t>орындауға</a:t>
            </a:r>
          </a:p>
          <a:p>
            <a:pPr algn="ctr">
              <a:defRPr/>
            </a:pP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</a:rPr>
              <a:t>10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</a:rPr>
              <a:t>минут беріледі.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8" name="Picture 2" descr="Cats Dancing Smileys Imag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08520" y="620688"/>
            <a:ext cx="1285864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26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Scy;&amp;pcy;&amp;icy;&amp;scy;&amp;ocy;&amp;kcy; &amp;icy;&amp;zcy;&amp;ocy;&amp;bcy;&amp;rcy;&amp;acy;&amp;zhcy;&amp;iecy;&amp;ncy;&amp;i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85770"/>
            <a:ext cx="6072230" cy="6072230"/>
          </a:xfrm>
          <a:prstGeom prst="rect">
            <a:avLst/>
          </a:prstGeom>
          <a:noFill/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928662" y="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002060"/>
                </a:solidFill>
                <a:latin typeface="KZ Times New Roman" pitchFamily="18" charset="0"/>
              </a:rPr>
              <a:t>Топты бағалау</a:t>
            </a:r>
            <a:endParaRPr lang="ru-RU" sz="4000" b="1" dirty="0">
              <a:solidFill>
                <a:srgbClr val="002060"/>
              </a:solidFill>
              <a:latin typeface="KZ 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28670"/>
            <a:ext cx="2888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KZ Times New Roman" pitchFamily="18" charset="0"/>
              </a:rPr>
              <a:t>Тамаша! </a:t>
            </a:r>
          </a:p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KZ Times New Roman" pitchFamily="18" charset="0"/>
              </a:rPr>
              <a:t>Барлығы түсінікті!</a:t>
            </a:r>
            <a:endParaRPr lang="ru-RU" sz="2400" b="1" dirty="0">
              <a:solidFill>
                <a:srgbClr val="C00000"/>
              </a:solidFill>
              <a:latin typeface="KZ 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48264" y="1113335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</a:rPr>
              <a:t>Түсініксіз</a:t>
            </a:r>
            <a:endParaRPr lang="kk-KZ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5157192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</a:rPr>
              <a:t>Сүрақ бар</a:t>
            </a:r>
            <a:endParaRPr lang="kk-KZ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935" y="836712"/>
            <a:ext cx="7467600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4400" b="1" dirty="0" smtClean="0">
                <a:solidFill>
                  <a:srgbClr val="C00000"/>
                </a:solidFill>
              </a:rPr>
              <a:t>«Ыстық орындық»</a:t>
            </a:r>
            <a:endParaRPr lang="kk-KZ" sz="4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5448126" cy="402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58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53435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6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2235300"/>
            <a:ext cx="6060358" cy="445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639888" y="541338"/>
            <a:ext cx="5938838" cy="1903414"/>
            <a:chOff x="1033" y="341"/>
            <a:chExt cx="3741" cy="1199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33" y="341"/>
              <a:ext cx="3741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1818" y="351"/>
              <a:ext cx="275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Times New Roman" pitchFamily="18" charset="0"/>
                  <a:cs typeface="Arial" pitchFamily="34" charset="0"/>
                </a:rPr>
                <a:t>The</a:t>
              </a:r>
              <a:r>
                <a:rPr kumimoji="0" lang="ru-RU" altLang="ru-RU" sz="2800" b="1" i="0" u="none" strike="noStrike" cap="none" normalizeH="0" baseline="0" dirty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alt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Times New Roman" pitchFamily="18" charset="0"/>
                  <a:cs typeface="Arial" pitchFamily="34" charset="0"/>
                </a:rPr>
                <a:t>theme</a:t>
              </a:r>
              <a:r>
                <a:rPr kumimoji="0" lang="ru-RU" altLang="ru-RU" sz="2800" b="1" i="0" u="none" strike="noStrike" cap="none" normalizeH="0" baseline="0" dirty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888" y="351"/>
              <a:ext cx="45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Times New Roman" pitchFamily="18" charset="0"/>
                  <a:cs typeface="Arial" pitchFamily="34" charset="0"/>
                </a:rPr>
                <a:t>of</a:t>
              </a:r>
              <a:r>
                <a:rPr kumimoji="0" lang="ru-RU" altLang="ru-RU" sz="2800" b="1" i="0" u="none" strike="noStrike" cap="none" normalizeH="0" baseline="0" dirty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Times New Roman" pitchFamily="18" charset="0"/>
                  <a:cs typeface="Arial" pitchFamily="34" charset="0"/>
                </a:rPr>
                <a:t> a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3243" y="351"/>
              <a:ext cx="15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dirty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299" y="351"/>
              <a:ext cx="668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Times New Roman" pitchFamily="18" charset="0"/>
                  <a:cs typeface="Arial" pitchFamily="34" charset="0"/>
                </a:rPr>
                <a:t>lesson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873" y="351"/>
              <a:ext cx="17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Times New Roman" pitchFamily="18" charset="0"/>
                  <a:cs typeface="Arial" pitchFamily="34" charset="0"/>
                </a:rPr>
                <a:t>: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948" y="351"/>
              <a:ext cx="15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003" y="351"/>
              <a:ext cx="15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dirty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346" y="638"/>
              <a:ext cx="3074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346" y="648"/>
              <a:ext cx="3116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The</a:t>
              </a:r>
              <a:r>
                <a:rPr kumimoji="0" lang="ru-RU" altLang="ru-RU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alt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phenomenon</a:t>
              </a:r>
              <a:r>
                <a:rPr kumimoji="0" lang="ru-RU" altLang="ru-RU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alt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of</a:t>
              </a:r>
              <a:r>
                <a:rPr kumimoji="0" lang="ru-RU" altLang="ru-RU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alt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gravitation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4364" y="648"/>
              <a:ext cx="15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4420" y="648"/>
              <a:ext cx="15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1230" y="935"/>
              <a:ext cx="3305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1230" y="945"/>
              <a:ext cx="199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Gravitational</a:t>
              </a:r>
              <a:r>
                <a:rPr kumimoji="0" lang="ru-RU" altLang="ru-RU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alt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Force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3127" y="945"/>
              <a:ext cx="15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3183" y="945"/>
              <a:ext cx="15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3239" y="945"/>
              <a:ext cx="1446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Gravitational</a:t>
              </a:r>
              <a:r>
                <a:rPr kumimoji="0" lang="ru-RU" altLang="ru-RU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1648" y="1230"/>
              <a:ext cx="2470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1648" y="1240"/>
              <a:ext cx="64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Force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194" y="1240"/>
              <a:ext cx="15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249" y="1240"/>
              <a:ext cx="19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on</a:t>
              </a:r>
              <a:r>
                <a:rPr kumimoji="0" lang="ru-RU" altLang="ru-RU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alt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different</a:t>
              </a:r>
              <a:r>
                <a:rPr kumimoji="0" lang="ru-RU" altLang="ru-RU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alt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planets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4118" y="1240"/>
              <a:ext cx="15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754388" cy="37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28596" y="3571876"/>
            <a:ext cx="6329378" cy="2328866"/>
          </a:xfrm>
          <a:prstGeom prst="cloudCallout">
            <a:avLst>
              <a:gd name="adj1" fmla="val 32265"/>
              <a:gd name="adj2" fmla="val -92059"/>
            </a:avLst>
          </a:prstGeom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algn="ctr">
              <a:buNone/>
              <a:defRPr/>
            </a:pPr>
            <a:r>
              <a:rPr lang="kk-KZ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Бүгінгі </a:t>
            </a:r>
            <a:r>
              <a:rPr lang="kk-KZ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сабақтың мақсаты қандай???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000240"/>
            <a:ext cx="7467600" cy="1143000"/>
          </a:xfrm>
        </p:spPr>
        <p:txBody>
          <a:bodyPr/>
          <a:lstStyle/>
          <a:p>
            <a:pPr algn="ctr"/>
            <a:r>
              <a:rPr lang="kk-KZ" i="1" dirty="0" smtClean="0">
                <a:solidFill>
                  <a:srgbClr val="FF0000"/>
                </a:solidFill>
              </a:rPr>
              <a:t>Терминдерді қайталау</a:t>
            </a:r>
            <a:endParaRPr lang="kk-KZ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ats Dancing Smileys 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6118" y="5643554"/>
            <a:ext cx="1285864" cy="1214446"/>
          </a:xfrm>
          <a:prstGeom prst="rect">
            <a:avLst/>
          </a:prstGeom>
          <a:noFill/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467600" cy="1143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465337"/>
              </p:ext>
            </p:extLst>
          </p:nvPr>
        </p:nvGraphicFramePr>
        <p:xfrm>
          <a:off x="0" y="0"/>
          <a:ext cx="9286846" cy="582619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67744"/>
                <a:gridCol w="2520281"/>
                <a:gridCol w="2177126"/>
                <a:gridCol w="2321695"/>
              </a:tblGrid>
              <a:tr h="1849068">
                <a:tc>
                  <a:txBody>
                    <a:bodyPr/>
                    <a:lstStyle/>
                    <a:p>
                      <a:pPr algn="ctr"/>
                      <a:endParaRPr lang="kk-KZ" sz="2800" dirty="0" smtClean="0">
                        <a:solidFill>
                          <a:srgbClr val="FF0000"/>
                        </a:solidFill>
                        <a:latin typeface="KZ Times New Roman" pitchFamily="18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KZ Times New Roman" pitchFamily="18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KZ Times New Roman" pitchFamily="18" charset="0"/>
                          <a:ea typeface="Times New Roman"/>
                          <a:cs typeface="Arial" pitchFamily="34" charset="0"/>
                        </a:rPr>
                        <a:t>OINT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KZ Times New Roman" pitchFamily="18" charset="0"/>
                          <a:ea typeface="Times New Roman"/>
                          <a:cs typeface="Arial" pitchFamily="34" charset="0"/>
                        </a:rPr>
                        <a:t> OF VEIW</a:t>
                      </a:r>
                      <a:endParaRPr lang="kk-KZ" sz="2000" baseline="0" dirty="0" smtClean="0">
                        <a:solidFill>
                          <a:srgbClr val="000000"/>
                        </a:solidFill>
                        <a:latin typeface="KZ Times New Roman" pitchFamily="18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kk-KZ" sz="2000" dirty="0" smtClean="0">
                          <a:solidFill>
                            <a:srgbClr val="000000"/>
                          </a:solidFill>
                          <a:latin typeface="KZ Times New Roman" pitchFamily="18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kk-KZ" sz="2800" dirty="0" smtClean="0">
                          <a:solidFill>
                            <a:srgbClr val="000000"/>
                          </a:solidFill>
                          <a:latin typeface="KZ Times New Roman" pitchFamily="18" charset="0"/>
                          <a:ea typeface="Times New Roman"/>
                          <a:cs typeface="Arial" pitchFamily="34" charset="0"/>
                        </a:rPr>
                        <a:t>(өз</a:t>
                      </a:r>
                      <a:r>
                        <a:rPr lang="kk-KZ" sz="2800" baseline="0" dirty="0" smtClean="0">
                          <a:solidFill>
                            <a:srgbClr val="000000"/>
                          </a:solidFill>
                          <a:latin typeface="KZ Times New Roman" pitchFamily="18" charset="0"/>
                          <a:ea typeface="Times New Roman"/>
                          <a:cs typeface="Arial" pitchFamily="34" charset="0"/>
                        </a:rPr>
                        <a:t> ойлары</a:t>
                      </a:r>
                      <a:r>
                        <a:rPr lang="kk-KZ" sz="2800" dirty="0" smtClean="0">
                          <a:solidFill>
                            <a:srgbClr val="000000"/>
                          </a:solidFill>
                          <a:latin typeface="KZ Times New Roman" pitchFamily="18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kk-KZ" sz="2800" dirty="0" smtClean="0">
                          <a:solidFill>
                            <a:srgbClr val="000000"/>
                          </a:solidFill>
                          <a:latin typeface="KZ Times New Roman" pitchFamily="18" charset="0"/>
                          <a:cs typeface="Arial" pitchFamily="34" charset="0"/>
                        </a:rPr>
                        <a:t>І</a:t>
                      </a:r>
                      <a:r>
                        <a:rPr lang="kk-KZ" sz="2800" baseline="0" dirty="0" smtClean="0">
                          <a:solidFill>
                            <a:srgbClr val="000000"/>
                          </a:solidFill>
                          <a:latin typeface="KZ Times New Roman" pitchFamily="18" charset="0"/>
                          <a:cs typeface="Arial" pitchFamily="34" charset="0"/>
                        </a:rPr>
                        <a:t> топ</a:t>
                      </a:r>
                      <a:endParaRPr lang="ru-RU" sz="2800" dirty="0">
                        <a:latin typeface="KZ 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k-KZ" sz="2800" dirty="0" smtClean="0">
                        <a:solidFill>
                          <a:srgbClr val="FF0000"/>
                        </a:solidFill>
                        <a:latin typeface="KZ Times New Roman" pitchFamily="18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KZ Times New Roman" pitchFamily="18" charset="0"/>
                          <a:ea typeface="Times New Roman"/>
                          <a:cs typeface="Arial" pitchFamily="34" charset="0"/>
                        </a:rPr>
                        <a:t>R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KZ Times New Roman" pitchFamily="18" charset="0"/>
                          <a:ea typeface="Times New Roman"/>
                          <a:cs typeface="Arial" pitchFamily="34" charset="0"/>
                        </a:rPr>
                        <a:t>EASON</a:t>
                      </a:r>
                      <a:endParaRPr lang="kk-KZ" sz="2000" dirty="0" smtClean="0">
                        <a:solidFill>
                          <a:srgbClr val="000000"/>
                        </a:solidFill>
                        <a:latin typeface="KZ Times New Roman" pitchFamily="18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/>
                      <a:endParaRPr lang="kk-KZ" sz="2000" dirty="0" smtClean="0">
                        <a:solidFill>
                          <a:srgbClr val="000000"/>
                        </a:solidFill>
                        <a:latin typeface="KZ Times New Roman" pitchFamily="18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kk-KZ" sz="2800" dirty="0" smtClean="0">
                          <a:solidFill>
                            <a:srgbClr val="000000"/>
                          </a:solidFill>
                          <a:latin typeface="KZ Times New Roman" pitchFamily="18" charset="0"/>
                          <a:ea typeface="Times New Roman"/>
                          <a:cs typeface="Arial" pitchFamily="34" charset="0"/>
                        </a:rPr>
                        <a:t>(себептер)</a:t>
                      </a:r>
                    </a:p>
                    <a:p>
                      <a:pPr algn="ctr"/>
                      <a:r>
                        <a:rPr lang="kk-KZ" sz="2800" dirty="0" smtClean="0">
                          <a:solidFill>
                            <a:srgbClr val="000000"/>
                          </a:solidFill>
                          <a:latin typeface="KZ Times New Roman" pitchFamily="18" charset="0"/>
                          <a:ea typeface="Times New Roman"/>
                          <a:cs typeface="Arial" pitchFamily="34" charset="0"/>
                        </a:rPr>
                        <a:t>ІІ топ </a:t>
                      </a:r>
                      <a:endParaRPr lang="ru-RU" sz="2800" dirty="0">
                        <a:latin typeface="KZ 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k-KZ" sz="2800" baseline="0" dirty="0" smtClean="0">
                        <a:solidFill>
                          <a:srgbClr val="FF0000"/>
                        </a:solidFill>
                        <a:latin typeface="KZ Times New Roman" pitchFamily="18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KZ Times New Roman" pitchFamily="18" charset="0"/>
                          <a:ea typeface="Times New Roman"/>
                          <a:cs typeface="Arial" pitchFamily="34" charset="0"/>
                        </a:rPr>
                        <a:t>E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KZ Times New Roman" pitchFamily="18" charset="0"/>
                          <a:ea typeface="Times New Roman"/>
                          <a:cs typeface="Arial" pitchFamily="34" charset="0"/>
                        </a:rPr>
                        <a:t>XAMPLE</a:t>
                      </a:r>
                      <a:endParaRPr lang="kk-KZ" sz="2000" baseline="0" dirty="0" smtClean="0">
                        <a:solidFill>
                          <a:srgbClr val="000000"/>
                        </a:solidFill>
                        <a:latin typeface="KZ Times New Roman" pitchFamily="18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/>
                      <a:endParaRPr lang="kk-KZ" sz="2000" baseline="0" dirty="0" smtClean="0">
                        <a:solidFill>
                          <a:srgbClr val="000000"/>
                        </a:solidFill>
                        <a:latin typeface="KZ Times New Roman" pitchFamily="18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kk-KZ" sz="2800" dirty="0" smtClean="0">
                          <a:latin typeface="KZ Times New Roman" pitchFamily="18" charset="0"/>
                        </a:rPr>
                        <a:t>(мысалдар)</a:t>
                      </a:r>
                    </a:p>
                    <a:p>
                      <a:pPr algn="ctr"/>
                      <a:r>
                        <a:rPr lang="kk-KZ" sz="2800" dirty="0" smtClean="0">
                          <a:latin typeface="KZ Times New Roman" pitchFamily="18" charset="0"/>
                        </a:rPr>
                        <a:t>ІІІ топ</a:t>
                      </a:r>
                      <a:endParaRPr lang="ru-RU" sz="2800" dirty="0">
                        <a:latin typeface="KZ 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k-KZ" sz="2800" dirty="0" smtClean="0">
                        <a:latin typeface="KZ Times New Roman" pitchFamily="18" charset="0"/>
                      </a:endParaRPr>
                    </a:p>
                    <a:p>
                      <a:pPr algn="ctr"/>
                      <a:r>
                        <a:rPr lang="kk-KZ" sz="2800" dirty="0" smtClean="0">
                          <a:latin typeface="KZ Times New Roman" pitchFamily="18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KZ Times New Roman" pitchFamily="18" charset="0"/>
                        </a:rPr>
                        <a:t>S</a:t>
                      </a:r>
                      <a:r>
                        <a:rPr lang="en-US" sz="2000" dirty="0" smtClean="0">
                          <a:latin typeface="KZ Times New Roman" pitchFamily="18" charset="0"/>
                        </a:rPr>
                        <a:t>UMMARY</a:t>
                      </a:r>
                      <a:endParaRPr lang="kk-KZ" sz="2000" dirty="0" smtClean="0">
                        <a:latin typeface="KZ Times New Roman" pitchFamily="18" charset="0"/>
                      </a:endParaRPr>
                    </a:p>
                    <a:p>
                      <a:pPr algn="ctr"/>
                      <a:endParaRPr lang="kk-KZ" sz="2000" dirty="0" smtClean="0">
                        <a:latin typeface="KZ Times New Roman" pitchFamily="18" charset="0"/>
                      </a:endParaRPr>
                    </a:p>
                    <a:p>
                      <a:pPr algn="ctr"/>
                      <a:r>
                        <a:rPr lang="kk-KZ" sz="2400" dirty="0" smtClean="0">
                          <a:latin typeface="KZ Times New Roman" pitchFamily="18" charset="0"/>
                        </a:rPr>
                        <a:t>(қорытынды)</a:t>
                      </a:r>
                    </a:p>
                    <a:p>
                      <a:pPr algn="ctr"/>
                      <a:r>
                        <a:rPr lang="kk-KZ" sz="2400" dirty="0" smtClean="0">
                          <a:latin typeface="KZ Times New Roman" pitchFamily="18" charset="0"/>
                        </a:rPr>
                        <a:t>Барлығы</a:t>
                      </a:r>
                      <a:endParaRPr lang="ru-RU" sz="2400" dirty="0">
                        <a:latin typeface="KZ 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2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2800" b="1" kern="1200" dirty="0" smtClean="0">
                        <a:solidFill>
                          <a:srgbClr val="0070C0"/>
                        </a:solidFill>
                        <a:latin typeface="KZ 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800" b="1" kern="1200" baseline="0" dirty="0" smtClean="0">
                          <a:solidFill>
                            <a:srgbClr val="0070C0"/>
                          </a:solidFill>
                          <a:latin typeface="KZ Times New Roman" pitchFamily="18" charset="0"/>
                          <a:ea typeface="+mn-ea"/>
                          <a:cs typeface="+mn-cs"/>
                        </a:rPr>
                        <a:t>Тартылыс заңы туралы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800" b="1" kern="1200" baseline="0" dirty="0" smtClean="0">
                          <a:solidFill>
                            <a:srgbClr val="C00000"/>
                          </a:solidFill>
                          <a:latin typeface="KZ Times New Roman" pitchFamily="18" charset="0"/>
                          <a:ea typeface="+mn-ea"/>
                          <a:cs typeface="+mn-cs"/>
                        </a:rPr>
                        <a:t>өз </a:t>
                      </a:r>
                      <a:r>
                        <a:rPr lang="kk-KZ" sz="2400" b="1" kern="1200" baseline="0" dirty="0" smtClean="0">
                          <a:solidFill>
                            <a:srgbClr val="C00000"/>
                          </a:solidFill>
                          <a:latin typeface="KZ Times New Roman" pitchFamily="18" charset="0"/>
                          <a:ea typeface="+mn-ea"/>
                          <a:cs typeface="+mn-cs"/>
                        </a:rPr>
                        <a:t>ойларыңызбен </a:t>
                      </a:r>
                      <a:r>
                        <a:rPr lang="kk-KZ" sz="2800" b="1" kern="1200" baseline="0" dirty="0" smtClean="0">
                          <a:solidFill>
                            <a:srgbClr val="0070C0"/>
                          </a:solidFill>
                          <a:latin typeface="KZ Times New Roman" pitchFamily="18" charset="0"/>
                          <a:ea typeface="+mn-ea"/>
                          <a:cs typeface="+mn-cs"/>
                        </a:rPr>
                        <a:t>бөлісіңіз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KZ 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2800" b="1" kern="1200" baseline="0" dirty="0" smtClean="0">
                        <a:solidFill>
                          <a:srgbClr val="0070C0"/>
                        </a:solidFill>
                        <a:latin typeface="KZ 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kern="1200" baseline="0" dirty="0" smtClean="0">
                          <a:solidFill>
                            <a:srgbClr val="0070C0"/>
                          </a:solidFill>
                          <a:latin typeface="KZ Times New Roman" pitchFamily="18" charset="0"/>
                          <a:ea typeface="+mn-ea"/>
                          <a:cs typeface="+mn-cs"/>
                        </a:rPr>
                        <a:t>Тартылыс заңның </a:t>
                      </a:r>
                      <a:r>
                        <a:rPr lang="kk-KZ" sz="2400" b="1" kern="1200" baseline="0" dirty="0" smtClean="0">
                          <a:solidFill>
                            <a:srgbClr val="C00000"/>
                          </a:solidFill>
                          <a:latin typeface="KZ Times New Roman" pitchFamily="18" charset="0"/>
                          <a:ea typeface="+mn-ea"/>
                          <a:cs typeface="+mn-cs"/>
                        </a:rPr>
                        <a:t>себебі </a:t>
                      </a:r>
                      <a:r>
                        <a:rPr lang="kk-KZ" sz="2400" b="1" kern="1200" baseline="0" dirty="0" smtClean="0">
                          <a:solidFill>
                            <a:srgbClr val="0070C0"/>
                          </a:solidFill>
                          <a:latin typeface="KZ Times New Roman" pitchFamily="18" charset="0"/>
                          <a:ea typeface="+mn-ea"/>
                          <a:cs typeface="+mn-cs"/>
                        </a:rPr>
                        <a:t>неде? (ауырлық күші дененің массасына қандай тәуелділікте болады?)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KZ 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2800" b="1" kern="1200" baseline="0" dirty="0" smtClean="0">
                        <a:solidFill>
                          <a:srgbClr val="0070C0"/>
                        </a:solidFill>
                        <a:latin typeface="KZ 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kern="1200" baseline="0" dirty="0" smtClean="0">
                          <a:solidFill>
                            <a:srgbClr val="0070C0"/>
                          </a:solidFill>
                          <a:latin typeface="KZ Times New Roman" pitchFamily="18" charset="0"/>
                          <a:ea typeface="+mn-ea"/>
                          <a:cs typeface="+mn-cs"/>
                        </a:rPr>
                        <a:t>Басқа планеталардағы ауырлық күші туралы </a:t>
                      </a:r>
                      <a:r>
                        <a:rPr lang="kk-KZ" sz="2400" b="1" kern="1200" baseline="0" dirty="0" smtClean="0">
                          <a:solidFill>
                            <a:srgbClr val="C00000"/>
                          </a:solidFill>
                          <a:latin typeface="KZ Times New Roman" pitchFamily="18" charset="0"/>
                          <a:ea typeface="+mn-ea"/>
                          <a:cs typeface="+mn-cs"/>
                        </a:rPr>
                        <a:t>мысалдар</a:t>
                      </a:r>
                      <a:r>
                        <a:rPr lang="kk-KZ" sz="2400" b="1" kern="1200" baseline="0" dirty="0" smtClean="0">
                          <a:solidFill>
                            <a:srgbClr val="0070C0"/>
                          </a:solidFill>
                          <a:latin typeface="KZ Times New Roman" pitchFamily="18" charset="0"/>
                          <a:ea typeface="+mn-ea"/>
                          <a:cs typeface="+mn-cs"/>
                        </a:rPr>
                        <a:t> келтіру</a:t>
                      </a:r>
                      <a:endParaRPr lang="ru-RU" sz="2400" b="1" dirty="0" smtClean="0">
                        <a:solidFill>
                          <a:srgbClr val="0070C0"/>
                        </a:solidFill>
                        <a:latin typeface="KZ Times New Roman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2800" b="1" kern="1200" dirty="0" smtClean="0">
                        <a:solidFill>
                          <a:srgbClr val="0070C0"/>
                        </a:solidFill>
                        <a:latin typeface="KZ 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800" b="1" kern="1200" baseline="0" dirty="0" smtClean="0">
                          <a:solidFill>
                            <a:srgbClr val="C00000"/>
                          </a:solidFill>
                          <a:latin typeface="KZ Times New Roman" pitchFamily="18" charset="0"/>
                          <a:ea typeface="+mn-ea"/>
                          <a:cs typeface="+mn-cs"/>
                        </a:rPr>
                        <a:t>қорытынды</a:t>
                      </a:r>
                      <a:r>
                        <a:rPr lang="kk-KZ" sz="2800" b="1" kern="1200" baseline="0" dirty="0" smtClean="0">
                          <a:solidFill>
                            <a:srgbClr val="0070C0"/>
                          </a:solidFill>
                          <a:latin typeface="KZ Times New Roman" pitchFamily="18" charset="0"/>
                          <a:ea typeface="+mn-ea"/>
                          <a:cs typeface="+mn-cs"/>
                        </a:rPr>
                        <a:t> жасау</a:t>
                      </a:r>
                      <a:endParaRPr lang="ru-RU" sz="2800" b="1" dirty="0" smtClean="0">
                        <a:solidFill>
                          <a:srgbClr val="0070C0"/>
                        </a:solidFill>
                        <a:latin typeface="KZ Times New Roman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>
            <a:off x="4951982" y="5929330"/>
            <a:ext cx="4000496" cy="92867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/>
          <a:lstStyle/>
          <a:p>
            <a:pPr algn="ctr"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</a:rPr>
              <a:t>тапсырманы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</a:rPr>
              <a:t>орындауға</a:t>
            </a:r>
          </a:p>
          <a:p>
            <a:pPr algn="ctr">
              <a:defRPr/>
            </a:pP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</a:rPr>
              <a:t>10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</a:rPr>
              <a:t>минут беріледі.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6538"/>
            <a:ext cx="8208912" cy="690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0784" y="1538511"/>
            <a:ext cx="35064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7200" b="1" dirty="0" smtClean="0">
                <a:solidFill>
                  <a:srgbClr val="0070C0"/>
                </a:solidFill>
                <a:latin typeface="KZ Times New Roman" pitchFamily="18" charset="0"/>
              </a:rPr>
              <a:t>Ойлан, жұптас, бөліс</a:t>
            </a:r>
            <a:endParaRPr lang="ru-RU" sz="7200" b="1" dirty="0">
              <a:solidFill>
                <a:srgbClr val="0070C0"/>
              </a:solidFill>
              <a:latin typeface="KZ 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188640"/>
            <a:ext cx="1912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C00000"/>
                </a:solidFill>
                <a:latin typeface="KZ Times New Roman" pitchFamily="18" charset="0"/>
              </a:rPr>
              <a:t>Топтағы</a:t>
            </a:r>
            <a:r>
              <a:rPr lang="kk-KZ" sz="3200" b="1" dirty="0" smtClean="0">
                <a:solidFill>
                  <a:srgbClr val="FFFF00"/>
                </a:solidFill>
                <a:latin typeface="KZ Times New Roman" pitchFamily="18" charset="0"/>
              </a:rPr>
              <a:t> </a:t>
            </a:r>
            <a:r>
              <a:rPr lang="kk-KZ" sz="3200" b="1" dirty="0" smtClean="0">
                <a:solidFill>
                  <a:srgbClr val="C00000"/>
                </a:solidFill>
                <a:latin typeface="KZ Times New Roman" pitchFamily="18" charset="0"/>
              </a:rPr>
              <a:t>жұмыс</a:t>
            </a:r>
            <a:endParaRPr lang="ru-RU" sz="3200" b="1" dirty="0">
              <a:solidFill>
                <a:srgbClr val="C00000"/>
              </a:solidFill>
              <a:latin typeface="KZ 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KZ Times New Roman" pitchFamily="18" charset="0"/>
              </a:rPr>
              <a:t>Жұмысты қорғау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KZ Times New Roman" pitchFamily="18" charset="0"/>
            </a:endParaRPr>
          </a:p>
        </p:txBody>
      </p:sp>
      <p:pic>
        <p:nvPicPr>
          <p:cNvPr id="26626" name="Picture 2" descr="&amp;Ncy;&amp;acy;&amp;tcy;&amp;acy;&amp;lcy;&amp;softcy;&amp;yacy; &amp;Scy;&amp;icy;&amp;tcy;&amp;ncy;&amp;iecy;&amp;vcy;&amp;acy;: &amp;Vcy;&amp;ycy; &amp;khcy;&amp;ocy;&amp;tcy;&amp;icy;&amp;tcy;&amp;iecy; &amp;bcy;&amp;ycy;&amp;tcy;&amp;softcy; &amp;zcy;&amp;dcy;&amp;ocy;&amp;rcy;&amp;ocy;&amp;vcy;&amp;ycy;&amp;mcy;&amp;icy; &amp;vcy;&amp;scy;&amp;iecy;&amp;gcy;&amp;dcy;&amp;acy;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1405359"/>
            <a:ext cx="5076825" cy="51530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4283968" y="116632"/>
            <a:ext cx="4404152" cy="92867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/>
          <a:lstStyle/>
          <a:p>
            <a:pPr algn="ctr"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</a:rPr>
              <a:t>Жұмысты қорғауға әр топқа</a:t>
            </a:r>
          </a:p>
          <a:p>
            <a:pPr algn="ctr"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</a:rPr>
              <a:t> 2 минут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</a:rPr>
              <a:t>беріледі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4fba578951abf7ed15a9481e2b75c97a48ed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6692642</TotalTime>
  <Words>268</Words>
  <Application>Microsoft Office PowerPoint</Application>
  <PresentationFormat>Экран (4:3)</PresentationFormat>
  <Paragraphs>97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Терминдерді қайталау</vt:lpstr>
      <vt:lpstr>Презентация PowerPoint</vt:lpstr>
      <vt:lpstr>Презентация PowerPoint</vt:lpstr>
      <vt:lpstr>Жұмысты қорғау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Ауызша есептерді шығару</vt:lpstr>
      <vt:lpstr>experimental tasks</vt:lpstr>
      <vt:lpstr>Топты бағалау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Сүреттерге байланысты қандай ассоциациялар ойларыңызға келеді?  </dc:title>
  <dc:creator> </dc:creator>
  <cp:lastModifiedBy>Acer572</cp:lastModifiedBy>
  <cp:revision>74</cp:revision>
  <dcterms:created xsi:type="dcterms:W3CDTF">2001-12-31T18:27:59Z</dcterms:created>
  <dcterms:modified xsi:type="dcterms:W3CDTF">2017-06-04T18:41:46Z</dcterms:modified>
</cp:coreProperties>
</file>