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63" r:id="rId3"/>
    <p:sldMasterId id="2147483775" r:id="rId4"/>
  </p:sldMasterIdLst>
  <p:notesMasterIdLst>
    <p:notesMasterId r:id="rId20"/>
  </p:notesMasterIdLst>
  <p:sldIdLst>
    <p:sldId id="294" r:id="rId5"/>
    <p:sldId id="263" r:id="rId6"/>
    <p:sldId id="266" r:id="rId7"/>
    <p:sldId id="310" r:id="rId8"/>
    <p:sldId id="311" r:id="rId9"/>
    <p:sldId id="312" r:id="rId10"/>
    <p:sldId id="307" r:id="rId11"/>
    <p:sldId id="271" r:id="rId12"/>
    <p:sldId id="267" r:id="rId13"/>
    <p:sldId id="309" r:id="rId14"/>
    <p:sldId id="297" r:id="rId15"/>
    <p:sldId id="313" r:id="rId16"/>
    <p:sldId id="291" r:id="rId17"/>
    <p:sldId id="272" r:id="rId18"/>
    <p:sldId id="29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A8190-99A8-4BF0-BA89-1D4545C82842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E4824-01E2-4C43-9070-F80677F91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304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BFAD097-E9A3-4C2D-BBC4-B594B96ED5CE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C1D7E64-213E-42DC-A63F-865A0D3A583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D097-E9A3-4C2D-BBC4-B594B96ED5CE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7E64-213E-42DC-A63F-865A0D3A58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D097-E9A3-4C2D-BBC4-B594B96ED5CE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7E64-213E-42DC-A63F-865A0D3A58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k-KZ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k-KZ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615B3-2775-458F-B5BE-0356731AF67C}" type="slidenum">
              <a:rPr lang="ru-RU" altLang="kk-KZ">
                <a:solidFill>
                  <a:srgbClr val="000000"/>
                </a:solidFill>
              </a:rPr>
              <a:pPr/>
              <a:t>‹#›</a:t>
            </a:fld>
            <a:endParaRPr lang="ru-RU" altLang="kk-K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088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k-KZ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k-KZ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9A00C-205C-4298-935A-C6935E80A4FE}" type="slidenum">
              <a:rPr lang="ru-RU" altLang="kk-KZ">
                <a:solidFill>
                  <a:srgbClr val="000000"/>
                </a:solidFill>
              </a:rPr>
              <a:pPr/>
              <a:t>‹#›</a:t>
            </a:fld>
            <a:endParaRPr lang="ru-RU" altLang="kk-K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23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k-KZ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k-KZ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054A8-BF60-4706-BBBD-E0C60AFBB5EC}" type="slidenum">
              <a:rPr lang="ru-RU" altLang="kk-KZ">
                <a:solidFill>
                  <a:srgbClr val="000000"/>
                </a:solidFill>
              </a:rPr>
              <a:pPr/>
              <a:t>‹#›</a:t>
            </a:fld>
            <a:endParaRPr lang="ru-RU" altLang="kk-K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059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k-KZ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k-KZ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0D578-3315-4106-9BB5-89F5231EE81E}" type="slidenum">
              <a:rPr lang="ru-RU" altLang="kk-KZ">
                <a:solidFill>
                  <a:srgbClr val="000000"/>
                </a:solidFill>
              </a:rPr>
              <a:pPr/>
              <a:t>‹#›</a:t>
            </a:fld>
            <a:endParaRPr lang="ru-RU" altLang="kk-K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25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k-KZ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k-KZ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DEEC0-2D9F-4909-84A3-E4D6D1D1042D}" type="slidenum">
              <a:rPr lang="ru-RU" altLang="kk-KZ">
                <a:solidFill>
                  <a:srgbClr val="000000"/>
                </a:solidFill>
              </a:rPr>
              <a:pPr/>
              <a:t>‹#›</a:t>
            </a:fld>
            <a:endParaRPr lang="ru-RU" altLang="kk-K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2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k-KZ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k-KZ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FE117-3900-425A-8371-EDCF7E346A5A}" type="slidenum">
              <a:rPr lang="ru-RU" altLang="kk-KZ">
                <a:solidFill>
                  <a:srgbClr val="000000"/>
                </a:solidFill>
              </a:rPr>
              <a:pPr/>
              <a:t>‹#›</a:t>
            </a:fld>
            <a:endParaRPr lang="ru-RU" altLang="kk-K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k-KZ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k-KZ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3887B-6200-4AEC-918C-5DB84B7E0496}" type="slidenum">
              <a:rPr lang="ru-RU" altLang="kk-KZ">
                <a:solidFill>
                  <a:srgbClr val="000000"/>
                </a:solidFill>
              </a:rPr>
              <a:pPr/>
              <a:t>‹#›</a:t>
            </a:fld>
            <a:endParaRPr lang="ru-RU" altLang="kk-K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812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k-KZ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k-KZ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6852D-67B8-45D6-AD0F-F60D02838D5E}" type="slidenum">
              <a:rPr lang="ru-RU" altLang="kk-KZ">
                <a:solidFill>
                  <a:srgbClr val="000000"/>
                </a:solidFill>
              </a:rPr>
              <a:pPr/>
              <a:t>‹#›</a:t>
            </a:fld>
            <a:endParaRPr lang="ru-RU" altLang="kk-K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127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BFAD097-E9A3-4C2D-BBC4-B594B96ED5CE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C1D7E64-213E-42DC-A63F-865A0D3A583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k-K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k-KZ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k-KZ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70E32-56FD-40AB-9A49-CEFB1423570D}" type="slidenum">
              <a:rPr lang="ru-RU" altLang="kk-KZ">
                <a:solidFill>
                  <a:srgbClr val="000000"/>
                </a:solidFill>
              </a:rPr>
              <a:pPr/>
              <a:t>‹#›</a:t>
            </a:fld>
            <a:endParaRPr lang="ru-RU" altLang="kk-K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053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k-KZ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k-KZ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5B5AD-43FA-410D-8C29-F7646CD9AB39}" type="slidenum">
              <a:rPr lang="ru-RU" altLang="kk-KZ">
                <a:solidFill>
                  <a:srgbClr val="000000"/>
                </a:solidFill>
              </a:rPr>
              <a:pPr/>
              <a:t>‹#›</a:t>
            </a:fld>
            <a:endParaRPr lang="ru-RU" altLang="kk-K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743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k-KZ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k-KZ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1F5BD-71D8-4C72-A012-7BB0718A1308}" type="slidenum">
              <a:rPr lang="ru-RU" altLang="kk-KZ">
                <a:solidFill>
                  <a:srgbClr val="000000"/>
                </a:solidFill>
              </a:rPr>
              <a:pPr/>
              <a:t>‹#›</a:t>
            </a:fld>
            <a:endParaRPr lang="ru-RU" altLang="kk-K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52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kk-KZ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kk-KZ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8CEDF46-C772-4707-B91A-F3E70358CA02}" type="slidenum">
              <a:rPr lang="ru-RU" altLang="kk-KZ">
                <a:solidFill>
                  <a:srgbClr val="000000"/>
                </a:solidFill>
              </a:rPr>
              <a:pPr/>
              <a:t>‹#›</a:t>
            </a:fld>
            <a:endParaRPr lang="ru-RU" altLang="kk-K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211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4181-09DC-4DE8-AE4D-535BC146F8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9615-93D0-4756-AB46-D609DDE1B0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52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4181-09DC-4DE8-AE4D-535BC146F8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9615-93D0-4756-AB46-D609DDE1B0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909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4181-09DC-4DE8-AE4D-535BC146F8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9615-93D0-4756-AB46-D609DDE1B0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0778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4181-09DC-4DE8-AE4D-535BC146F8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9615-93D0-4756-AB46-D609DDE1B0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91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4181-09DC-4DE8-AE4D-535BC146F8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9615-93D0-4756-AB46-D609DDE1B0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188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4181-09DC-4DE8-AE4D-535BC146F8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9615-93D0-4756-AB46-D609DDE1B0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04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BFAD097-E9A3-4C2D-BBC4-B594B96ED5CE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C1D7E64-213E-42DC-A63F-865A0D3A583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4181-09DC-4DE8-AE4D-535BC146F8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9615-93D0-4756-AB46-D609DDE1B0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6411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4181-09DC-4DE8-AE4D-535BC146F8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9615-93D0-4756-AB46-D609DDE1B0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512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4181-09DC-4DE8-AE4D-535BC146F8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9615-93D0-4756-AB46-D609DDE1B0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282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4181-09DC-4DE8-AE4D-535BC146F8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9615-93D0-4756-AB46-D609DDE1B0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1836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4181-09DC-4DE8-AE4D-535BC146F8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9615-93D0-4756-AB46-D609DDE1B0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9947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4181-09DC-4DE8-AE4D-535BC146F8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9615-93D0-4756-AB46-D609DDE1B0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662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4181-09DC-4DE8-AE4D-535BC146F8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9615-93D0-4756-AB46-D609DDE1B0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8092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4181-09DC-4DE8-AE4D-535BC146F8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9615-93D0-4756-AB46-D609DDE1B0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370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4181-09DC-4DE8-AE4D-535BC146F8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9615-93D0-4756-AB46-D609DDE1B0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3886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4181-09DC-4DE8-AE4D-535BC146F8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9615-93D0-4756-AB46-D609DDE1B0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8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D097-E9A3-4C2D-BBC4-B594B96ED5CE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7E64-213E-42DC-A63F-865A0D3A583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4181-09DC-4DE8-AE4D-535BC146F8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9615-93D0-4756-AB46-D609DDE1B0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556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4181-09DC-4DE8-AE4D-535BC146F8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9615-93D0-4756-AB46-D609DDE1B0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142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4181-09DC-4DE8-AE4D-535BC146F8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9615-93D0-4756-AB46-D609DDE1B0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8805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4181-09DC-4DE8-AE4D-535BC146F8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9615-93D0-4756-AB46-D609DDE1B0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3739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4181-09DC-4DE8-AE4D-535BC146F8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9615-93D0-4756-AB46-D609DDE1B0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291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4181-09DC-4DE8-AE4D-535BC146F8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9615-93D0-4756-AB46-D609DDE1B0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345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D097-E9A3-4C2D-BBC4-B594B96ED5CE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7E64-213E-42DC-A63F-865A0D3A583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BFAD097-E9A3-4C2D-BBC4-B594B96ED5CE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C1D7E64-213E-42DC-A63F-865A0D3A583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D097-E9A3-4C2D-BBC4-B594B96ED5CE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7E64-213E-42DC-A63F-865A0D3A58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BFAD097-E9A3-4C2D-BBC4-B594B96ED5CE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C1D7E64-213E-42DC-A63F-865A0D3A5834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BFAD097-E9A3-4C2D-BBC4-B594B96ED5CE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C1D7E64-213E-42DC-A63F-865A0D3A583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BFAD097-E9A3-4C2D-BBC4-B594B96ED5CE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C1D7E64-213E-42DC-A63F-865A0D3A58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kk-KZ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kk-KZ" smtClean="0"/>
              <a:t>Образец текста</a:t>
            </a:r>
          </a:p>
          <a:p>
            <a:pPr lvl="1"/>
            <a:r>
              <a:rPr lang="ru-RU" altLang="kk-KZ" smtClean="0"/>
              <a:t>Второй уровень</a:t>
            </a:r>
          </a:p>
          <a:p>
            <a:pPr lvl="2"/>
            <a:r>
              <a:rPr lang="ru-RU" altLang="kk-KZ" smtClean="0"/>
              <a:t>Третий уровень</a:t>
            </a:r>
          </a:p>
          <a:p>
            <a:pPr lvl="3"/>
            <a:r>
              <a:rPr lang="ru-RU" altLang="kk-KZ" smtClean="0"/>
              <a:t>Четвертый уровень</a:t>
            </a:r>
          </a:p>
          <a:p>
            <a:pPr lvl="4"/>
            <a:r>
              <a:rPr lang="ru-RU" altLang="kk-KZ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kk-K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kk-K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409D95-2444-460B-9815-2DAC6105545E}" type="slidenum">
              <a:rPr lang="ru-RU" altLang="kk-K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kk-K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62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kk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04181-09DC-4DE8-AE4D-535BC146F8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29615-93D0-4756-AB46-D609DDE1B0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79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04181-09DC-4DE8-AE4D-535BC146F8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29615-93D0-4756-AB46-D609DDE1B0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78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16632"/>
            <a:ext cx="17347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solidFill>
                  <a:srgbClr val="C00000"/>
                </a:solidFill>
              </a:rPr>
              <a:t>Неге?</a:t>
            </a:r>
            <a:endParaRPr lang="kk-KZ" sz="4000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http://im3-tub-kz.yandex.net/i?id=b5b5c90e539371d1b6dfdd1fc89b94fa-53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427" y="116632"/>
            <a:ext cx="15335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Videos\1347952142_gifs_0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" y="1723671"/>
            <a:ext cx="9016334" cy="512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5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kk-KZ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sum of each body's momentum before a collision equals the sum of each body's momentum after a collision.</a:t>
            </a:r>
            <a:br>
              <a:rPr lang="en-US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Mathematically these  law</a:t>
            </a:r>
            <a:r>
              <a:rPr lang="kk-KZ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look like this</a:t>
            </a:r>
            <a:r>
              <a:rPr lang="en-US" dirty="0" smtClean="0"/>
              <a:t>: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73448"/>
            <a:ext cx="8215370" cy="414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378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bg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188913"/>
            <a:ext cx="2563812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desert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60"/>
          <a:stretch>
            <a:fillRect/>
          </a:stretch>
        </p:blipFill>
        <p:spPr bwMode="auto">
          <a:xfrm>
            <a:off x="250825" y="2565400"/>
            <a:ext cx="2592388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250825" y="188913"/>
            <a:ext cx="2592388" cy="29527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k-KZ"/>
          </a:p>
        </p:txBody>
      </p:sp>
      <p:pic>
        <p:nvPicPr>
          <p:cNvPr id="4110" name="Picture 14" descr="Ракета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73238"/>
            <a:ext cx="387350" cy="79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6" t="45634" r="63000" b="45634"/>
          <a:stretch>
            <a:fillRect/>
          </a:stretch>
        </p:blipFill>
        <p:spPr bwMode="auto">
          <a:xfrm>
            <a:off x="2051050" y="1989138"/>
            <a:ext cx="79375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1979613" y="1700213"/>
            <a:ext cx="1006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k-KZ" sz="1600" b="1" i="1" dirty="0">
                <a:solidFill>
                  <a:schemeClr val="hlink"/>
                </a:solidFill>
              </a:rPr>
              <a:t>v = u = 0</a:t>
            </a:r>
            <a:endParaRPr lang="ru-RU" altLang="kk-KZ" sz="1600" b="1" i="1" dirty="0">
              <a:solidFill>
                <a:schemeClr val="hlink"/>
              </a:solidFill>
            </a:endParaRPr>
          </a:p>
        </p:txBody>
      </p:sp>
      <p:grpSp>
        <p:nvGrpSpPr>
          <p:cNvPr id="4137" name="Group 41"/>
          <p:cNvGrpSpPr>
            <a:grpSpLocks/>
          </p:cNvGrpSpPr>
          <p:nvPr/>
        </p:nvGrpSpPr>
        <p:grpSpPr bwMode="auto">
          <a:xfrm>
            <a:off x="250825" y="3573463"/>
            <a:ext cx="2592388" cy="2952750"/>
            <a:chOff x="158" y="2251"/>
            <a:chExt cx="1633" cy="1860"/>
          </a:xfrm>
        </p:grpSpPr>
        <p:pic>
          <p:nvPicPr>
            <p:cNvPr id="4101" name="Picture 5" descr="bg2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251"/>
              <a:ext cx="1633" cy="1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7" name="Picture 11" descr="Shuttle-0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2659"/>
              <a:ext cx="363" cy="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22" name="Rectangle 26"/>
            <p:cNvSpPr>
              <a:spLocks noChangeArrowheads="1"/>
            </p:cNvSpPr>
            <p:nvPr/>
          </p:nvSpPr>
          <p:spPr bwMode="auto">
            <a:xfrm>
              <a:off x="158" y="2251"/>
              <a:ext cx="1633" cy="18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k-KZ"/>
            </a:p>
          </p:txBody>
        </p:sp>
        <p:sp>
          <p:nvSpPr>
            <p:cNvPr id="4124" name="Text Box 28"/>
            <p:cNvSpPr txBox="1">
              <a:spLocks noChangeArrowheads="1"/>
            </p:cNvSpPr>
            <p:nvPr/>
          </p:nvSpPr>
          <p:spPr bwMode="auto">
            <a:xfrm>
              <a:off x="1292" y="2523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k-KZ" sz="1800" b="1" i="1">
                  <a:solidFill>
                    <a:schemeClr val="accent1"/>
                  </a:solidFill>
                </a:rPr>
                <a:t>M</a:t>
              </a:r>
              <a:endParaRPr lang="ru-RU" altLang="kk-KZ" sz="1800" b="1" i="1">
                <a:solidFill>
                  <a:schemeClr val="accent1"/>
                </a:solidFill>
              </a:endParaRPr>
            </a:p>
          </p:txBody>
        </p:sp>
        <p:sp>
          <p:nvSpPr>
            <p:cNvPr id="4125" name="Text Box 29"/>
            <p:cNvSpPr txBox="1">
              <a:spLocks noChangeArrowheads="1"/>
            </p:cNvSpPr>
            <p:nvPr/>
          </p:nvSpPr>
          <p:spPr bwMode="auto">
            <a:xfrm>
              <a:off x="1292" y="3158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k-KZ" sz="1800" b="1" i="1">
                  <a:solidFill>
                    <a:srgbClr val="FF3300"/>
                  </a:solidFill>
                </a:rPr>
                <a:t>m</a:t>
              </a:r>
              <a:endParaRPr lang="ru-RU" altLang="kk-KZ" sz="1800" b="1" i="1">
                <a:solidFill>
                  <a:srgbClr val="FF3300"/>
                </a:solidFill>
              </a:endParaRPr>
            </a:p>
          </p:txBody>
        </p:sp>
        <p:sp>
          <p:nvSpPr>
            <p:cNvPr id="4126" name="Line 30"/>
            <p:cNvSpPr>
              <a:spLocks noChangeShapeType="1"/>
            </p:cNvSpPr>
            <p:nvPr/>
          </p:nvSpPr>
          <p:spPr bwMode="auto">
            <a:xfrm flipV="1">
              <a:off x="1202" y="2341"/>
              <a:ext cx="0" cy="31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k-KZ"/>
            </a:p>
          </p:txBody>
        </p:sp>
        <p:sp>
          <p:nvSpPr>
            <p:cNvPr id="4127" name="Text Box 31"/>
            <p:cNvSpPr txBox="1">
              <a:spLocks noChangeArrowheads="1"/>
            </p:cNvSpPr>
            <p:nvPr/>
          </p:nvSpPr>
          <p:spPr bwMode="auto">
            <a:xfrm>
              <a:off x="930" y="2341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k-KZ" sz="2000" b="1" i="1">
                  <a:solidFill>
                    <a:schemeClr val="accent1"/>
                  </a:solidFill>
                </a:rPr>
                <a:t>v</a:t>
              </a:r>
              <a:endParaRPr lang="ru-RU" altLang="kk-KZ" sz="2000" b="1" i="1">
                <a:solidFill>
                  <a:schemeClr val="accent1"/>
                </a:solidFill>
              </a:endParaRPr>
            </a:p>
          </p:txBody>
        </p:sp>
        <p:sp>
          <p:nvSpPr>
            <p:cNvPr id="4128" name="Line 32"/>
            <p:cNvSpPr>
              <a:spLocks noChangeShapeType="1"/>
            </p:cNvSpPr>
            <p:nvPr/>
          </p:nvSpPr>
          <p:spPr bwMode="auto">
            <a:xfrm>
              <a:off x="1202" y="3339"/>
              <a:ext cx="0" cy="36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k-KZ"/>
            </a:p>
          </p:txBody>
        </p:sp>
        <p:sp>
          <p:nvSpPr>
            <p:cNvPr id="4129" name="Text Box 33"/>
            <p:cNvSpPr txBox="1">
              <a:spLocks noChangeArrowheads="1"/>
            </p:cNvSpPr>
            <p:nvPr/>
          </p:nvSpPr>
          <p:spPr bwMode="auto">
            <a:xfrm>
              <a:off x="930" y="3475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k-KZ" sz="2000" b="1" i="1">
                  <a:solidFill>
                    <a:srgbClr val="FF3300"/>
                  </a:solidFill>
                </a:rPr>
                <a:t>u</a:t>
              </a:r>
              <a:endParaRPr lang="ru-RU" altLang="kk-KZ" sz="2000" b="1" i="1">
                <a:solidFill>
                  <a:srgbClr val="FF3300"/>
                </a:solidFill>
              </a:endParaRPr>
            </a:p>
          </p:txBody>
        </p:sp>
      </p:grpSp>
      <p:sp>
        <p:nvSpPr>
          <p:cNvPr id="4130" name="Text Box 34"/>
          <p:cNvSpPr txBox="1">
            <a:spLocks noChangeArrowheads="1"/>
          </p:cNvSpPr>
          <p:nvPr/>
        </p:nvSpPr>
        <p:spPr bwMode="auto">
          <a:xfrm>
            <a:off x="3275856" y="188913"/>
            <a:ext cx="547260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kk-KZ" sz="1800" dirty="0">
                <a:latin typeface="Arial" charset="0"/>
              </a:rPr>
              <a:t>В начальный момент</a:t>
            </a:r>
            <a:r>
              <a:rPr lang="en-US" altLang="kk-KZ" sz="1800" dirty="0">
                <a:latin typeface="Arial" charset="0"/>
              </a:rPr>
              <a:t> </a:t>
            </a:r>
            <a:r>
              <a:rPr lang="en-US" altLang="kk-KZ" sz="1800" i="1" dirty="0">
                <a:latin typeface="Arial" charset="0"/>
              </a:rPr>
              <a:t>v = u = </a:t>
            </a:r>
            <a:r>
              <a:rPr lang="en-US" altLang="kk-KZ" sz="1800" dirty="0">
                <a:latin typeface="Arial" charset="0"/>
              </a:rPr>
              <a:t>0</a:t>
            </a:r>
            <a:r>
              <a:rPr lang="ru-RU" altLang="kk-KZ" sz="1800" dirty="0">
                <a:latin typeface="Arial" charset="0"/>
              </a:rPr>
              <a:t>, поэтому начальные импульсы оболочки и топлива равны нулю.</a:t>
            </a:r>
            <a:endParaRPr lang="ru-RU" altLang="kk-KZ" sz="1800" i="1" dirty="0">
              <a:latin typeface="Arial" charset="0"/>
            </a:endParaRPr>
          </a:p>
        </p:txBody>
      </p:sp>
      <p:sp>
        <p:nvSpPr>
          <p:cNvPr id="4131" name="Text Box 35"/>
          <p:cNvSpPr txBox="1">
            <a:spLocks noChangeArrowheads="1"/>
          </p:cNvSpPr>
          <p:nvPr/>
        </p:nvSpPr>
        <p:spPr bwMode="auto">
          <a:xfrm>
            <a:off x="3275856" y="1094156"/>
            <a:ext cx="5256584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kk-KZ" sz="1800" dirty="0">
                <a:latin typeface="Arial" charset="0"/>
              </a:rPr>
              <a:t>Оболочка ракеты и продукты сгорания образуют замкнутую систему. Это означает, что оболочка </a:t>
            </a:r>
            <a:r>
              <a:rPr lang="ru-RU" altLang="kk-KZ" sz="1800" dirty="0" smtClean="0">
                <a:latin typeface="Arial" charset="0"/>
              </a:rPr>
              <a:t>приобретает импульс</a:t>
            </a:r>
          </a:p>
          <a:p>
            <a:pPr algn="just">
              <a:spcBef>
                <a:spcPct val="50000"/>
              </a:spcBef>
            </a:pPr>
            <a:r>
              <a:rPr lang="ru-RU" altLang="kk-KZ" sz="1800" dirty="0" smtClean="0">
                <a:latin typeface="Arial" charset="0"/>
              </a:rPr>
              <a:t> </a:t>
            </a:r>
            <a:r>
              <a:rPr lang="en-US" altLang="kk-KZ" sz="1800" b="1" i="1" dirty="0">
                <a:latin typeface="Arial" charset="0"/>
              </a:rPr>
              <a:t>p</a:t>
            </a:r>
            <a:r>
              <a:rPr lang="ru-RU" altLang="kk-KZ" sz="1800" b="1" i="1" baseline="-25000" dirty="0">
                <a:latin typeface="Arial" charset="0"/>
              </a:rPr>
              <a:t>оболочки</a:t>
            </a:r>
            <a:r>
              <a:rPr lang="en-US" altLang="kk-KZ" sz="1800" b="1" i="1" dirty="0">
                <a:latin typeface="Arial" charset="0"/>
              </a:rPr>
              <a:t> = </a:t>
            </a:r>
            <a:r>
              <a:rPr lang="en-US" altLang="kk-KZ" sz="1800" i="1" dirty="0" err="1">
                <a:latin typeface="Arial" charset="0"/>
              </a:rPr>
              <a:t>M</a:t>
            </a:r>
            <a:r>
              <a:rPr lang="en-US" altLang="kk-KZ" sz="1800" b="1" i="1" dirty="0" err="1">
                <a:latin typeface="Arial" charset="0"/>
              </a:rPr>
              <a:t>v</a:t>
            </a:r>
            <a:r>
              <a:rPr lang="ru-RU" altLang="kk-KZ" sz="1800" dirty="0">
                <a:latin typeface="Arial" charset="0"/>
              </a:rPr>
              <a:t>, </a:t>
            </a:r>
            <a:endParaRPr lang="ru-RU" altLang="kk-KZ" sz="1800" dirty="0" smtClean="0">
              <a:latin typeface="Arial" charset="0"/>
            </a:endParaRPr>
          </a:p>
          <a:p>
            <a:pPr algn="just">
              <a:spcBef>
                <a:spcPct val="50000"/>
              </a:spcBef>
            </a:pPr>
            <a:r>
              <a:rPr lang="ru-RU" altLang="kk-KZ" sz="1800" dirty="0" smtClean="0">
                <a:latin typeface="Arial" charset="0"/>
              </a:rPr>
              <a:t>а </a:t>
            </a:r>
            <a:r>
              <a:rPr lang="ru-RU" altLang="kk-KZ" sz="1800" dirty="0">
                <a:latin typeface="Arial" charset="0"/>
              </a:rPr>
              <a:t>истекающий из сопла газ приобретает импульс </a:t>
            </a:r>
            <a:endParaRPr lang="ru-RU" altLang="kk-KZ" sz="1800" dirty="0" smtClean="0">
              <a:latin typeface="Arial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kk-KZ" sz="1800" b="1" i="1" dirty="0" smtClean="0">
                <a:latin typeface="Arial" charset="0"/>
              </a:rPr>
              <a:t>p</a:t>
            </a:r>
            <a:r>
              <a:rPr lang="ru-RU" altLang="kk-KZ" sz="1800" b="1" i="1" baseline="-25000" dirty="0">
                <a:latin typeface="Arial" charset="0"/>
              </a:rPr>
              <a:t>газа</a:t>
            </a:r>
            <a:r>
              <a:rPr lang="en-US" altLang="kk-KZ" sz="1800" b="1" i="1" dirty="0">
                <a:latin typeface="Arial" charset="0"/>
              </a:rPr>
              <a:t> = </a:t>
            </a:r>
            <a:r>
              <a:rPr lang="en-US" altLang="kk-KZ" sz="1800" i="1" dirty="0">
                <a:latin typeface="Arial" charset="0"/>
              </a:rPr>
              <a:t>m</a:t>
            </a:r>
            <a:r>
              <a:rPr lang="en-US" altLang="kk-KZ" sz="1800" b="1" i="1" dirty="0">
                <a:latin typeface="Arial" charset="0"/>
              </a:rPr>
              <a:t>u</a:t>
            </a:r>
            <a:r>
              <a:rPr lang="ru-RU" altLang="kk-KZ" sz="1800" dirty="0">
                <a:latin typeface="Arial" charset="0"/>
              </a:rPr>
              <a:t>, </a:t>
            </a:r>
            <a:endParaRPr lang="ru-RU" altLang="kk-KZ" sz="1800" dirty="0" smtClean="0">
              <a:latin typeface="Arial" charset="0"/>
            </a:endParaRPr>
          </a:p>
          <a:p>
            <a:pPr algn="just">
              <a:spcBef>
                <a:spcPct val="50000"/>
              </a:spcBef>
            </a:pPr>
            <a:r>
              <a:rPr lang="ru-RU" altLang="kk-KZ" sz="1800" dirty="0" smtClean="0">
                <a:latin typeface="Arial" charset="0"/>
              </a:rPr>
              <a:t>при </a:t>
            </a:r>
            <a:r>
              <a:rPr lang="ru-RU" altLang="kk-KZ" sz="1800" dirty="0">
                <a:latin typeface="Arial" charset="0"/>
              </a:rPr>
              <a:t>этом</a:t>
            </a:r>
          </a:p>
          <a:p>
            <a:pPr algn="ctr">
              <a:spcBef>
                <a:spcPct val="50000"/>
              </a:spcBef>
            </a:pPr>
            <a:r>
              <a:rPr lang="en-US" altLang="kk-KZ" sz="1800" i="1" dirty="0" err="1">
                <a:latin typeface="Arial" charset="0"/>
              </a:rPr>
              <a:t>M</a:t>
            </a:r>
            <a:r>
              <a:rPr lang="en-US" altLang="kk-KZ" sz="1800" b="1" i="1" dirty="0" err="1">
                <a:latin typeface="Arial" charset="0"/>
              </a:rPr>
              <a:t>v</a:t>
            </a:r>
            <a:r>
              <a:rPr lang="ru-RU" altLang="kk-KZ" sz="1800" b="1" i="1" dirty="0">
                <a:latin typeface="Arial" charset="0"/>
              </a:rPr>
              <a:t> + </a:t>
            </a:r>
            <a:r>
              <a:rPr lang="en-US" altLang="kk-KZ" sz="1800" i="1" dirty="0">
                <a:latin typeface="Arial" charset="0"/>
              </a:rPr>
              <a:t>m</a:t>
            </a:r>
            <a:r>
              <a:rPr lang="en-US" altLang="kk-KZ" sz="1800" b="1" i="1" dirty="0">
                <a:latin typeface="Arial" charset="0"/>
              </a:rPr>
              <a:t>u</a:t>
            </a:r>
            <a:r>
              <a:rPr lang="ru-RU" altLang="kk-KZ" sz="1800" b="1" i="1" dirty="0">
                <a:latin typeface="Arial" charset="0"/>
              </a:rPr>
              <a:t> = 0</a:t>
            </a:r>
            <a:endParaRPr lang="ru-RU" altLang="kk-KZ" sz="1800" dirty="0">
              <a:latin typeface="Arial" charset="0"/>
            </a:endParaRPr>
          </a:p>
        </p:txBody>
      </p:sp>
      <p:sp>
        <p:nvSpPr>
          <p:cNvPr id="4132" name="Text Box 36"/>
          <p:cNvSpPr txBox="1">
            <a:spLocks noChangeArrowheads="1"/>
          </p:cNvSpPr>
          <p:nvPr/>
        </p:nvSpPr>
        <p:spPr bwMode="auto">
          <a:xfrm>
            <a:off x="4257128" y="4603750"/>
            <a:ext cx="360099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k-KZ" sz="1800" dirty="0">
                <a:latin typeface="Arial" charset="0"/>
              </a:rPr>
              <a:t>Из этого равенства получаем:</a:t>
            </a:r>
          </a:p>
        </p:txBody>
      </p:sp>
      <p:graphicFrame>
        <p:nvGraphicFramePr>
          <p:cNvPr id="4133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291461"/>
              </p:ext>
            </p:extLst>
          </p:nvPr>
        </p:nvGraphicFramePr>
        <p:xfrm>
          <a:off x="5076056" y="4992688"/>
          <a:ext cx="14097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Формула" r:id="rId8" imgW="660240" imgH="380880" progId="Equation.3">
                  <p:embed/>
                </p:oleObj>
              </mc:Choice>
              <mc:Fallback>
                <p:oleObj name="Формула" r:id="rId8" imgW="66024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4992688"/>
                        <a:ext cx="14097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297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1" grpId="0"/>
      <p:bldP spid="41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4"/>
          <p:cNvSpPr txBox="1">
            <a:spLocks/>
          </p:cNvSpPr>
          <p:nvPr/>
        </p:nvSpPr>
        <p:spPr>
          <a:xfrm>
            <a:off x="214282" y="214290"/>
            <a:ext cx="8643998" cy="650085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59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impulse of a force = force × time</a:t>
            </a:r>
            <a:endParaRPr lang="kk-KZ" sz="59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59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unit of impulse of a force is the Newton-second </a:t>
            </a:r>
          </a:p>
          <a:p>
            <a:pPr>
              <a:buFont typeface="Wingdings"/>
              <a:buNone/>
            </a:pPr>
            <a:r>
              <a:rPr lang="en-US" sz="5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(N × s)</a:t>
            </a:r>
          </a:p>
          <a:p>
            <a:r>
              <a:rPr lang="en-US" sz="59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Momentum</a:t>
            </a:r>
            <a:r>
              <a:rPr lang="kk-KZ" sz="59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 mechanics the quantity of motion of a body</a:t>
            </a:r>
            <a:r>
              <a:rPr lang="kk-KZ" sz="59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specifically the product of the mass of the body and its velocity.</a:t>
            </a:r>
          </a:p>
          <a:p>
            <a:r>
              <a:rPr lang="en-US" sz="5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Momentum is a vector quantity, it has both a magnitude and a direction</a:t>
            </a:r>
            <a:endParaRPr lang="kk-KZ" sz="59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/>
              <a:buNone/>
            </a:pPr>
            <a:endParaRPr lang="kk-KZ" b="1" dirty="0" smtClean="0">
              <a:solidFill>
                <a:schemeClr val="accent2"/>
              </a:solidFill>
            </a:endParaRPr>
          </a:p>
          <a:p>
            <a:pPr>
              <a:buFont typeface="Wingdings"/>
              <a:buNone/>
            </a:pPr>
            <a:endParaRPr lang="en-US" b="1" dirty="0" smtClean="0">
              <a:solidFill>
                <a:schemeClr val="accent2"/>
              </a:solidFill>
            </a:endParaRPr>
          </a:p>
          <a:p>
            <a:pPr>
              <a:buFont typeface="Wingdings"/>
              <a:buNone/>
            </a:pPr>
            <a:r>
              <a:rPr lang="en-AU" b="1" dirty="0" smtClean="0">
                <a:solidFill>
                  <a:schemeClr val="tx2"/>
                </a:solidFill>
              </a:rPr>
              <a:t> 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86386"/>
            <a:ext cx="72008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1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solidFill>
                  <a:srgbClr val="C00000"/>
                </a:solidFill>
              </a:rPr>
              <a:t>Есептерді </a:t>
            </a:r>
            <a:r>
              <a:rPr lang="kk-KZ" dirty="0" smtClean="0">
                <a:solidFill>
                  <a:srgbClr val="C00000"/>
                </a:solidFill>
              </a:rPr>
              <a:t>шығару</a:t>
            </a:r>
            <a:endParaRPr lang="kk-KZ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349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rgbClr val="0070C0"/>
                </a:solidFill>
              </a:rPr>
              <a:t>The collection of tasks on physics    7-9</a:t>
            </a:r>
          </a:p>
          <a:p>
            <a:pPr marL="0" indent="0" algn="ctr">
              <a:buNone/>
            </a:pPr>
            <a:endParaRPr lang="en-US" sz="54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5400" b="1" dirty="0" smtClean="0">
                <a:solidFill>
                  <a:srgbClr val="0070C0"/>
                </a:solidFill>
              </a:rPr>
              <a:t>p.8, ex.30,31</a:t>
            </a:r>
            <a:endParaRPr lang="kk-KZ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07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&amp;Scy;&amp;pcy;&amp;icy;&amp;scy;&amp;ocy;&amp;kcy; &amp;icy;&amp;zcy;&amp;ocy;&amp;bcy;&amp;rcy;&amp;acy;&amp;zhcy;&amp;iecy;&amp;ncy;&amp;icy;&amp;j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785770"/>
            <a:ext cx="6072230" cy="6072230"/>
          </a:xfrm>
          <a:prstGeom prst="rect">
            <a:avLst/>
          </a:prstGeom>
          <a:noFill/>
        </p:spPr>
      </p:pic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928662" y="0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dirty="0" smtClean="0">
                <a:solidFill>
                  <a:srgbClr val="002060"/>
                </a:solidFill>
                <a:latin typeface="KZ Times New Roman" pitchFamily="18" charset="0"/>
              </a:rPr>
              <a:t>Топты бағалау</a:t>
            </a:r>
            <a:endParaRPr lang="ru-RU" sz="4000" b="1" dirty="0">
              <a:solidFill>
                <a:srgbClr val="002060"/>
              </a:solidFill>
              <a:latin typeface="KZ 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28670"/>
            <a:ext cx="28889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KZ Times New Roman" pitchFamily="18" charset="0"/>
              </a:rPr>
              <a:t>Тамаша! </a:t>
            </a:r>
          </a:p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KZ Times New Roman" pitchFamily="18" charset="0"/>
              </a:rPr>
              <a:t>Барлығы түсінікті!</a:t>
            </a:r>
            <a:endParaRPr lang="ru-RU" sz="2400" b="1" dirty="0">
              <a:solidFill>
                <a:srgbClr val="C00000"/>
              </a:solidFill>
              <a:latin typeface="KZ 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48264" y="1113335"/>
            <a:ext cx="1816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</a:rPr>
              <a:t>Түсініксіз</a:t>
            </a:r>
            <a:endParaRPr lang="kk-KZ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0112" y="5157192"/>
            <a:ext cx="1816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</a:rPr>
              <a:t>Сүрақ бар</a:t>
            </a:r>
            <a:endParaRPr lang="kk-KZ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508625" y="549275"/>
            <a:ext cx="3384550" cy="5546725"/>
          </a:xfrm>
        </p:spPr>
        <p:txBody>
          <a:bodyPr/>
          <a:lstStyle/>
          <a:p>
            <a:pPr>
              <a:buFontTx/>
              <a:buNone/>
            </a:pPr>
            <a:r>
              <a:rPr lang="ru-RU" altLang="kk-KZ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	</a:t>
            </a:r>
            <a:r>
              <a:rPr lang="ru-RU" altLang="kk-KZ" sz="35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Что общего</a:t>
            </a:r>
          </a:p>
          <a:p>
            <a:pPr>
              <a:buFontTx/>
              <a:buNone/>
            </a:pPr>
            <a:r>
              <a:rPr lang="ru-RU" altLang="kk-KZ" sz="2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у кальмара, личинки стрекозы, медузы современного самолета и космического корабля? </a:t>
            </a:r>
          </a:p>
          <a:p>
            <a:pPr algn="ctr">
              <a:buFontTx/>
              <a:buNone/>
            </a:pPr>
            <a:endParaRPr lang="ru-RU" altLang="kk-KZ" sz="28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103" name="Picture 7" descr="Ри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968875" cy="367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005263"/>
            <a:ext cx="2127250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korner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4"/>
          <a:stretch>
            <a:fillRect/>
          </a:stretch>
        </p:blipFill>
        <p:spPr bwMode="auto">
          <a:xfrm>
            <a:off x="250825" y="4508500"/>
            <a:ext cx="2736850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484784"/>
            <a:ext cx="7632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The law of conservation of momentum</a:t>
            </a:r>
            <a:r>
              <a:rPr lang="en-US" sz="4800" b="1" dirty="0" smtClean="0">
                <a:solidFill>
                  <a:srgbClr val="C00000"/>
                </a:solidFill>
              </a:rPr>
              <a:t>.</a:t>
            </a:r>
            <a:endParaRPr lang="kk-KZ" sz="48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 Rocket</a:t>
            </a:r>
            <a:r>
              <a:rPr lang="kk-KZ" sz="4800" b="1" dirty="0" smtClean="0">
                <a:solidFill>
                  <a:srgbClr val="C00000"/>
                </a:solidFill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</a:rPr>
              <a:t>propulsion</a:t>
            </a:r>
            <a:endParaRPr lang="kk-KZ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6712"/>
            <a:ext cx="3754388" cy="37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28596" y="3571876"/>
            <a:ext cx="6329378" cy="2328866"/>
          </a:xfrm>
          <a:prstGeom prst="cloudCallout">
            <a:avLst>
              <a:gd name="adj1" fmla="val 32265"/>
              <a:gd name="adj2" fmla="val -92059"/>
            </a:avLst>
          </a:prstGeom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algn="ctr">
              <a:buNone/>
              <a:defRPr/>
            </a:pPr>
            <a:r>
              <a:rPr lang="kk-KZ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Бүгінгі </a:t>
            </a:r>
            <a:r>
              <a:rPr lang="kk-KZ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сабақтың мақсаты қандай???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rgbClr val="C00000"/>
                </a:solidFill>
              </a:rPr>
              <a:t>Терминдерді қайталау: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Momentum</a:t>
            </a:r>
            <a:endParaRPr lang="kk-KZ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impulse of a force</a:t>
            </a:r>
            <a:endParaRPr lang="kk-KZ" b="1" dirty="0" smtClean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Energy</a:t>
            </a:r>
            <a:endParaRPr lang="kk-KZ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potential energy</a:t>
            </a:r>
            <a:endParaRPr lang="kk-KZ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kinetic energy</a:t>
            </a:r>
            <a:endParaRPr lang="kk-KZ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Force</a:t>
            </a:r>
            <a:endParaRPr lang="kk-KZ" b="1" dirty="0" smtClean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Time</a:t>
            </a:r>
            <a:endParaRPr lang="kk-KZ" b="1" dirty="0" smtClean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second </a:t>
            </a:r>
            <a:endParaRPr lang="kk-KZ" b="1" dirty="0" smtClean="0">
              <a:solidFill>
                <a:schemeClr val="accent2"/>
              </a:solidFill>
            </a:endParaRPr>
          </a:p>
          <a:p>
            <a:endParaRPr lang="kk-KZ" b="1" dirty="0" smtClean="0">
              <a:solidFill>
                <a:schemeClr val="tx2"/>
              </a:solidFill>
            </a:endParaRPr>
          </a:p>
          <a:p>
            <a:endParaRPr lang="kk-KZ" b="1" dirty="0" smtClean="0">
              <a:solidFill>
                <a:schemeClr val="accent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77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Newton</a:t>
            </a:r>
            <a:endParaRPr lang="kk-KZ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Mechanic</a:t>
            </a:r>
            <a:endParaRPr lang="kk-KZ" b="1" dirty="0" smtClean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quantity</a:t>
            </a:r>
            <a:endParaRPr lang="kk-KZ" b="1" dirty="0" smtClean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Motion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 body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Velocity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Speed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Product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 mass </a:t>
            </a:r>
            <a:endParaRPr lang="kk-KZ" b="1" dirty="0" smtClean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 total</a:t>
            </a:r>
            <a:endParaRPr lang="kk-KZ" b="1" dirty="0" smtClean="0">
              <a:solidFill>
                <a:schemeClr val="accent2"/>
              </a:solidFill>
            </a:endParaRP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89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vector quantity</a:t>
            </a:r>
            <a:endParaRPr lang="kk-KZ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Magnitude</a:t>
            </a:r>
            <a:endParaRPr lang="kk-KZ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Direction</a:t>
            </a:r>
            <a:endParaRPr lang="kk-KZ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Collision</a:t>
            </a:r>
            <a:endParaRPr lang="kk-KZ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before a collision</a:t>
            </a:r>
            <a:endParaRPr lang="kk-KZ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after a collision</a:t>
            </a:r>
            <a:endParaRPr lang="kk-KZ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Elastic collision</a:t>
            </a:r>
          </a:p>
          <a:p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inelastic collision </a:t>
            </a:r>
            <a:b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kk-KZ" b="1" dirty="0" smtClean="0">
              <a:solidFill>
                <a:schemeClr val="tx2"/>
              </a:solidFill>
            </a:endParaRPr>
          </a:p>
          <a:p>
            <a:endParaRPr lang="kk-KZ" b="1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05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67600" cy="1503040"/>
          </a:xfrm>
        </p:spPr>
        <p:txBody>
          <a:bodyPr>
            <a:normAutofit fontScale="90000"/>
          </a:bodyPr>
          <a:lstStyle/>
          <a:p>
            <a:pPr marL="274320" lvl="0" indent="-274320">
              <a:spcBef>
                <a:spcPts val="600"/>
              </a:spcBef>
            </a:pPr>
            <a:r>
              <a:rPr lang="kk-KZ" sz="3600" b="1" cap="none" dirty="0">
                <a:solidFill>
                  <a:srgbClr val="C00000"/>
                </a:solidFill>
              </a:rPr>
              <a:t>Ітоп Импульстің сақталу заңы</a:t>
            </a:r>
            <a:br>
              <a:rPr lang="kk-KZ" sz="3600" b="1" cap="none" dirty="0">
                <a:solidFill>
                  <a:srgbClr val="C00000"/>
                </a:solidFill>
              </a:rPr>
            </a:br>
            <a:r>
              <a:rPr lang="kk-KZ" sz="3600" b="1" cap="none" dirty="0">
                <a:solidFill>
                  <a:srgbClr val="C00000"/>
                </a:solidFill>
              </a:rPr>
              <a:t>ІІ топ Реактивті қозғалыс </a:t>
            </a:r>
            <a:r>
              <a:rPr lang="kk-KZ" sz="2400" cap="none" dirty="0">
                <a:solidFill>
                  <a:prstClr val="black"/>
                </a:solidFill>
              </a:rPr>
              <a:t/>
            </a:r>
            <a:br>
              <a:rPr lang="kk-KZ" sz="2400" cap="none" dirty="0">
                <a:solidFill>
                  <a:prstClr val="black"/>
                </a:solidFill>
              </a:rPr>
            </a:br>
            <a:endParaRPr lang="kk-K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79" y="1205231"/>
            <a:ext cx="8568952" cy="565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9791" y="2492896"/>
            <a:ext cx="35064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7200" b="1" dirty="0" smtClean="0">
                <a:solidFill>
                  <a:srgbClr val="0070C0"/>
                </a:solidFill>
                <a:latin typeface="KZ Times New Roman" pitchFamily="18" charset="0"/>
              </a:rPr>
              <a:t>Ойлан, жұптас, бөліс</a:t>
            </a:r>
            <a:endParaRPr lang="ru-RU" sz="7200" b="1" dirty="0">
              <a:solidFill>
                <a:srgbClr val="0070C0"/>
              </a:solidFill>
              <a:latin typeface="KZ 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1518950"/>
            <a:ext cx="2603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</a:rPr>
              <a:t>Топтық жұмыс</a:t>
            </a:r>
            <a:endParaRPr lang="kk-KZ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4544" y="197178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0070C0"/>
                </a:solidFill>
              </a:rPr>
              <a:t>10 мин</a:t>
            </a:r>
            <a:endParaRPr lang="kk-K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79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kk-KZ" b="1" dirty="0" smtClean="0">
                <a:solidFill>
                  <a:schemeClr val="accent1">
                    <a:lumMod val="75000"/>
                  </a:schemeClr>
                </a:solidFill>
                <a:latin typeface="KZ Times New Roman" pitchFamily="18" charset="0"/>
              </a:rPr>
              <a:t>Жұмысты қорғау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KZ Times New Roman" pitchFamily="18" charset="0"/>
            </a:endParaRPr>
          </a:p>
        </p:txBody>
      </p:sp>
      <p:pic>
        <p:nvPicPr>
          <p:cNvPr id="26626" name="Picture 2" descr="&amp;Ncy;&amp;acy;&amp;tcy;&amp;acy;&amp;lcy;&amp;softcy;&amp;yacy; &amp;Scy;&amp;icy;&amp;tcy;&amp;ncy;&amp;iecy;&amp;vcy;&amp;acy;: &amp;Vcy;&amp;ycy; &amp;khcy;&amp;ocy;&amp;tcy;&amp;icy;&amp;tcy;&amp;iecy; &amp;bcy;&amp;ycy;&amp;tcy;&amp;softcy; &amp;zcy;&amp;dcy;&amp;ocy;&amp;rcy;&amp;ocy;&amp;vcy;&amp;ycy;&amp;mcy;&amp;icy; &amp;vcy;&amp;scy;&amp;iecy;&amp;gcy;&amp;dcy;&amp;acy;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712" y="1405359"/>
            <a:ext cx="5076825" cy="51530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 bwMode="auto">
          <a:xfrm>
            <a:off x="4283968" y="116632"/>
            <a:ext cx="4404152" cy="92867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/>
          <a:lstStyle/>
          <a:p>
            <a:pPr algn="ctr">
              <a:defRPr/>
            </a:pP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</a:rPr>
              <a:t>Жұмысты қорғауға әр топқа</a:t>
            </a:r>
          </a:p>
          <a:p>
            <a:pPr algn="ctr">
              <a:defRPr/>
            </a:pP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</a:rPr>
              <a:t>3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</a:rPr>
              <a:t>минут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</a:rPr>
              <a:t>беріледі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</a:rPr>
              <a:t>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&amp;Ocy;&amp;tcy;&amp;vcy;&amp;iecy;&amp;tcy;&amp;ycy;@Mail.Ru: &amp;Zcy;&amp;dcy;&amp;rcy;&amp;acy;&amp;vcy;&amp;scy;&amp;tcy;&amp;vcy;&amp;ucy;&amp;jcy;, &amp;Scy;&amp;iecy;&amp;mcy;&amp;softcy;&amp;yacy;!! . &amp;Vcy;&amp;ocy;&amp;pcy;&amp;rcy;&amp;ocy;&amp;scy; &amp;ncy;&amp;acy;&amp;vcy;&amp;iecy;&amp;yacy;&amp;ncy; &amp;mcy;&amp;ncy;&amp;iecy; &amp;scy;&amp;iecy;&amp;gcy;&amp;ocy;&amp;dcy;&amp;ncy;&amp;yacy;&amp;shcy;&amp;ncy;&amp;iecy;&amp;jcy; &amp;pcy;&amp;ocy;&amp;iecy;&amp;zcy;&amp;dcy;&amp;kcy;&amp;ocy;&amp;jcy; &amp;ncy;&amp;acy; &amp;ocy;&amp;bcy;&amp;shchcy;&amp;iecy;&amp;scy;&amp;tcy;&amp;vcy;&amp;iecy;&amp;ncy;&amp;ncy;&amp;ocy;&amp;mcy; &amp;tcy;&amp;rcy;&amp;acy;&amp;ncy;&amp;scy;&amp;pcy;&amp;ocy;&amp;rcy;&amp;tcy;&amp;ie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3214710" cy="51435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86182" y="4286256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5400" b="1" dirty="0" smtClean="0">
                <a:solidFill>
                  <a:srgbClr val="00B050"/>
                </a:solidFill>
                <a:latin typeface="KZ Times New Roman" pitchFamily="18" charset="0"/>
              </a:rPr>
              <a:t>Түсінікті!</a:t>
            </a:r>
            <a:endParaRPr lang="ru-RU" sz="5400" b="1" dirty="0">
              <a:solidFill>
                <a:srgbClr val="00B050"/>
              </a:solidFill>
              <a:latin typeface="KZ 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306" y="2714620"/>
            <a:ext cx="33890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>
                <a:solidFill>
                  <a:srgbClr val="FFFF00"/>
                </a:solidFill>
                <a:latin typeface="KZ Times New Roman" pitchFamily="18" charset="0"/>
              </a:rPr>
              <a:t>Толық емес!</a:t>
            </a:r>
            <a:endParaRPr lang="ru-RU" sz="4400" b="1" dirty="0">
              <a:solidFill>
                <a:srgbClr val="FFFF00"/>
              </a:solidFill>
              <a:latin typeface="KZ 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6182" y="1214422"/>
            <a:ext cx="28793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>
                <a:solidFill>
                  <a:srgbClr val="FF0000"/>
                </a:solidFill>
                <a:latin typeface="KZ Times New Roman" pitchFamily="18" charset="0"/>
              </a:rPr>
              <a:t>Түсініксіз!</a:t>
            </a:r>
            <a:endParaRPr lang="ru-RU" sz="4400" b="1" dirty="0">
              <a:solidFill>
                <a:srgbClr val="FF0000"/>
              </a:solidFill>
              <a:latin typeface="KZ 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08" y="0"/>
            <a:ext cx="5064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dirty="0" smtClean="0">
                <a:solidFill>
                  <a:srgbClr val="002060"/>
                </a:solidFill>
              </a:rPr>
              <a:t>Топты бағалау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6692332</TotalTime>
  <Words>252</Words>
  <Application>Microsoft Office PowerPoint</Application>
  <PresentationFormat>Экран (4:3)</PresentationFormat>
  <Paragraphs>78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Эркер</vt:lpstr>
      <vt:lpstr>Оформление по умолчанию</vt:lpstr>
      <vt:lpstr>Тема Office</vt:lpstr>
      <vt:lpstr>1_Тема Office</vt:lpstr>
      <vt:lpstr>Формула</vt:lpstr>
      <vt:lpstr>Презентация PowerPoint</vt:lpstr>
      <vt:lpstr>Презентация PowerPoint</vt:lpstr>
      <vt:lpstr>Презентация PowerPoint</vt:lpstr>
      <vt:lpstr>Терминдерді қайталау:</vt:lpstr>
      <vt:lpstr>Презентация PowerPoint</vt:lpstr>
      <vt:lpstr>Презентация PowerPoint</vt:lpstr>
      <vt:lpstr>Ітоп Импульстің сақталу заңы ІІ топ Реактивті қозғалыс  </vt:lpstr>
      <vt:lpstr>Жұмысты қорғау</vt:lpstr>
      <vt:lpstr>Презентация PowerPoint</vt:lpstr>
      <vt:lpstr>  The sum of each body's momentum before a collision equals the sum of each body's momentum after a collision.  Mathematically these  law look like this:</vt:lpstr>
      <vt:lpstr>Презентация PowerPoint</vt:lpstr>
      <vt:lpstr>Презентация PowerPoint</vt:lpstr>
      <vt:lpstr>Есептерді шығару</vt:lpstr>
      <vt:lpstr>Топты бағалау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Сүреттерге байланысты қандай ассоциациялар ойларыңызға келеді?  </dc:title>
  <dc:creator> </dc:creator>
  <cp:lastModifiedBy>USER</cp:lastModifiedBy>
  <cp:revision>54</cp:revision>
  <dcterms:created xsi:type="dcterms:W3CDTF">2001-12-31T18:27:59Z</dcterms:created>
  <dcterms:modified xsi:type="dcterms:W3CDTF">2014-12-09T00:15:42Z</dcterms:modified>
</cp:coreProperties>
</file>