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73" r:id="rId2"/>
    <p:sldId id="256" r:id="rId3"/>
    <p:sldId id="257" r:id="rId4"/>
    <p:sldId id="261" r:id="rId5"/>
    <p:sldId id="260" r:id="rId6"/>
    <p:sldId id="259" r:id="rId7"/>
    <p:sldId id="258" r:id="rId8"/>
    <p:sldId id="262" r:id="rId9"/>
    <p:sldId id="263" r:id="rId10"/>
    <p:sldId id="266" r:id="rId11"/>
    <p:sldId id="264" r:id="rId12"/>
    <p:sldId id="265" r:id="rId13"/>
    <p:sldId id="270" r:id="rId14"/>
    <p:sldId id="271" r:id="rId15"/>
    <p:sldId id="267" r:id="rId16"/>
    <p:sldId id="269" r:id="rId17"/>
    <p:sldId id="272" r:id="rId18"/>
    <p:sldId id="26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6600"/>
    <a:srgbClr val="FF99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AA8190-99A8-4BF0-BA89-1D4545C82842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FE4824-01E2-4C43-9070-F80677F917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1463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FE4824-01E2-4C43-9070-F80677F9176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081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63936">
              <a:srgbClr val="FF9966"/>
            </a:gs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rgbClr val="FF66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BFAD097-E9A3-4C2D-BBC4-B594B96ED5CE}" type="datetimeFigureOut">
              <a:rPr lang="ru-RU" smtClean="0"/>
              <a:pPr/>
              <a:t>23.09.2014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2C1D7E64-213E-42DC-A63F-865A0D3A58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980728"/>
            <a:ext cx="6624736" cy="3384376"/>
          </a:xfrm>
        </p:spPr>
        <p:txBody>
          <a:bodyPr>
            <a:noAutofit/>
          </a:bodyPr>
          <a:lstStyle/>
          <a:p>
            <a:pPr algn="ctr"/>
            <a:r>
              <a:rPr lang="kk-KZ" sz="6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ЖАСАМПАЗ ҰСТАЗДАР ОРТАЛЫҒЫ</a:t>
            </a:r>
            <a:endParaRPr lang="ru-RU" sz="6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761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28596" y="3571876"/>
            <a:ext cx="6329378" cy="2328866"/>
          </a:xfrm>
          <a:prstGeom prst="cloudCallout">
            <a:avLst>
              <a:gd name="adj1" fmla="val 32265"/>
              <a:gd name="adj2" fmla="val -92059"/>
            </a:avLst>
          </a:prstGeom>
          <a:ln>
            <a:solidFill>
              <a:srgbClr val="00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algn="ctr">
              <a:buNone/>
              <a:defRPr/>
            </a:pPr>
            <a:r>
              <a:rPr lang="kk-KZ" sz="32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Бүгінгі </a:t>
            </a:r>
            <a:r>
              <a:rPr lang="kk-KZ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коучингтің мақсаты қандай???</a:t>
            </a:r>
            <a:endParaRPr lang="ru-RU" sz="3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0" name="Picture 2" descr="Number Seven - vector clip art online, royalty free &amp; public doma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3371" y="214290"/>
            <a:ext cx="4562029" cy="59626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4283968" y="332656"/>
            <a:ext cx="4608512" cy="5976664"/>
          </a:xfrm>
        </p:spPr>
        <p:txBody>
          <a:bodyPr>
            <a:no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KZ Times New Roman" pitchFamily="18" charset="0"/>
              </a:rPr>
              <a:t>Мақсаты:</a:t>
            </a:r>
            <a:r>
              <a:rPr lang="kk-KZ" sz="3200" b="1" dirty="0" smtClean="0">
                <a:solidFill>
                  <a:srgbClr val="0070C0"/>
                </a:solidFill>
                <a:latin typeface="KZ Times New Roman" pitchFamily="18" charset="0"/>
              </a:rPr>
              <a:t/>
            </a:r>
            <a:br>
              <a:rPr lang="kk-KZ" sz="3200" b="1" dirty="0" smtClean="0">
                <a:solidFill>
                  <a:srgbClr val="0070C0"/>
                </a:solidFill>
                <a:latin typeface="KZ Times New Roman" pitchFamily="18" charset="0"/>
              </a:rPr>
            </a:br>
            <a:r>
              <a:rPr lang="kk-KZ" sz="3200" b="1" dirty="0" smtClean="0">
                <a:solidFill>
                  <a:srgbClr val="0000FF"/>
                </a:solidFill>
                <a:latin typeface="KZ Times New Roman" pitchFamily="18" charset="0"/>
              </a:rPr>
              <a:t>Коучинг барысында оқыту мен оқудағы </a:t>
            </a:r>
            <a:br>
              <a:rPr lang="kk-KZ" sz="3200" b="1" dirty="0" smtClean="0">
                <a:solidFill>
                  <a:srgbClr val="0000FF"/>
                </a:solidFill>
                <a:latin typeface="KZ Times New Roman" pitchFamily="18" charset="0"/>
              </a:rPr>
            </a:br>
            <a:r>
              <a:rPr lang="kk-KZ" sz="3200" b="1" dirty="0" smtClean="0">
                <a:solidFill>
                  <a:srgbClr val="0000FF"/>
                </a:solidFill>
                <a:latin typeface="KZ Times New Roman" pitchFamily="18" charset="0"/>
              </a:rPr>
              <a:t>жеті модульді жан-жақты талдай отырып, модульдерді практикада пайдаланудағы тиімділігінің маңызын анықтау</a:t>
            </a:r>
            <a:endParaRPr lang="ru-RU" sz="3200" b="1" dirty="0">
              <a:solidFill>
                <a:srgbClr val="0000FF"/>
              </a:solidFill>
              <a:latin typeface="KZ Times New Roman" pitchFamily="18" charset="0"/>
            </a:endParaRPr>
          </a:p>
        </p:txBody>
      </p:sp>
      <p:pic>
        <p:nvPicPr>
          <p:cNvPr id="21506" name="Picture 2" descr="http://www.onceokuloncesi.com/imagehosting/234cc6939b8d14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571480"/>
            <a:ext cx="3857620" cy="4959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467600" cy="1143000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286844" cy="557214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285984"/>
                <a:gridCol w="2286016"/>
                <a:gridCol w="2393149"/>
                <a:gridCol w="2321695"/>
              </a:tblGrid>
              <a:tr h="1849068">
                <a:tc>
                  <a:txBody>
                    <a:bodyPr/>
                    <a:lstStyle/>
                    <a:p>
                      <a:pPr algn="ctr"/>
                      <a:endParaRPr lang="kk-KZ" sz="2800" dirty="0" smtClean="0">
                        <a:solidFill>
                          <a:srgbClr val="FF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P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OINT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 OF VEIW</a:t>
                      </a:r>
                      <a:endParaRPr lang="kk-KZ" sz="2000" baseline="0" dirty="0" smtClean="0">
                        <a:solidFill>
                          <a:srgbClr val="00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k-KZ" sz="200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 </a:t>
                      </a:r>
                    </a:p>
                    <a:p>
                      <a:pPr algn="ctr"/>
                      <a:r>
                        <a:rPr lang="kk-KZ" sz="280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(өз</a:t>
                      </a:r>
                      <a:r>
                        <a:rPr lang="kk-KZ" sz="2800" baseline="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 ойлары</a:t>
                      </a:r>
                      <a:r>
                        <a:rPr lang="kk-KZ" sz="280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ru-RU" sz="2800" dirty="0">
                        <a:latin typeface="KZ 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2800" dirty="0" smtClean="0">
                        <a:solidFill>
                          <a:srgbClr val="FF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R</a:t>
                      </a:r>
                      <a:r>
                        <a:rPr lang="en-US" sz="200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EASON</a:t>
                      </a:r>
                      <a:endParaRPr lang="kk-KZ" sz="2000" dirty="0" smtClean="0">
                        <a:solidFill>
                          <a:srgbClr val="00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endParaRPr lang="kk-KZ" sz="2000" dirty="0" smtClean="0">
                        <a:solidFill>
                          <a:srgbClr val="00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k-KZ" sz="280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(себептер) </a:t>
                      </a:r>
                      <a:endParaRPr lang="ru-RU" sz="2800" dirty="0">
                        <a:latin typeface="KZ 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2800" baseline="0" dirty="0" smtClean="0">
                        <a:solidFill>
                          <a:srgbClr val="FF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n-US" sz="2800" baseline="0" dirty="0" smtClean="0">
                          <a:solidFill>
                            <a:srgbClr val="FF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E</a:t>
                      </a:r>
                      <a:r>
                        <a:rPr lang="en-US" sz="2000" baseline="0" dirty="0" smtClean="0">
                          <a:solidFill>
                            <a:srgbClr val="00000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XAMPLE</a:t>
                      </a:r>
                      <a:endParaRPr lang="kk-KZ" sz="2000" baseline="0" dirty="0" smtClean="0">
                        <a:solidFill>
                          <a:srgbClr val="00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endParaRPr lang="kk-KZ" sz="2000" baseline="0" dirty="0" smtClean="0">
                        <a:solidFill>
                          <a:srgbClr val="00000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kk-KZ" sz="2800" dirty="0" smtClean="0">
                          <a:latin typeface="KZ Times New Roman" pitchFamily="18" charset="0"/>
                        </a:rPr>
                        <a:t>(мысалдар)</a:t>
                      </a:r>
                      <a:endParaRPr lang="ru-RU" sz="2800" dirty="0">
                        <a:latin typeface="KZ Times New Roman" pitchFamily="18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k-KZ" sz="2800" dirty="0" smtClean="0">
                        <a:latin typeface="KZ Times New Roman" pitchFamily="18" charset="0"/>
                      </a:endParaRPr>
                    </a:p>
                    <a:p>
                      <a:pPr algn="ctr"/>
                      <a:r>
                        <a:rPr lang="kk-KZ" sz="2800" dirty="0" smtClean="0">
                          <a:latin typeface="KZ Times New Roman" pitchFamily="18" charset="0"/>
                        </a:rPr>
                        <a:t> </a:t>
                      </a:r>
                      <a:r>
                        <a:rPr lang="en-US" sz="2800" dirty="0" smtClean="0">
                          <a:solidFill>
                            <a:srgbClr val="FF0000"/>
                          </a:solidFill>
                          <a:latin typeface="KZ Times New Roman" pitchFamily="18" charset="0"/>
                        </a:rPr>
                        <a:t>S</a:t>
                      </a:r>
                      <a:r>
                        <a:rPr lang="en-US" sz="2000" dirty="0" smtClean="0">
                          <a:latin typeface="KZ Times New Roman" pitchFamily="18" charset="0"/>
                        </a:rPr>
                        <a:t>UMMARY</a:t>
                      </a:r>
                      <a:endParaRPr lang="kk-KZ" sz="2000" dirty="0" smtClean="0">
                        <a:latin typeface="KZ Times New Roman" pitchFamily="18" charset="0"/>
                      </a:endParaRPr>
                    </a:p>
                    <a:p>
                      <a:pPr algn="ctr"/>
                      <a:endParaRPr lang="kk-KZ" sz="2000" dirty="0" smtClean="0">
                        <a:latin typeface="KZ Times New Roman" pitchFamily="18" charset="0"/>
                      </a:endParaRPr>
                    </a:p>
                    <a:p>
                      <a:pPr algn="ctr"/>
                      <a:r>
                        <a:rPr lang="kk-KZ" sz="2400" dirty="0" smtClean="0">
                          <a:latin typeface="KZ Times New Roman" pitchFamily="18" charset="0"/>
                        </a:rPr>
                        <a:t>(қорытынды)</a:t>
                      </a:r>
                      <a:endParaRPr lang="ru-RU" sz="2400" dirty="0">
                        <a:latin typeface="KZ 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723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kern="1200" dirty="0" smtClean="0">
                        <a:solidFill>
                          <a:srgbClr val="0070C0"/>
                        </a:solidFill>
                        <a:latin typeface="KZ Times New Roman" pitchFamily="18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kern="120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Жеті модульдің</a:t>
                      </a: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 маңызы зор ма?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kern="1200" baseline="0" dirty="0" smtClean="0">
                          <a:solidFill>
                            <a:srgbClr val="C0000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Өз </a:t>
                      </a:r>
                      <a:r>
                        <a:rPr lang="kk-KZ" sz="2400" b="1" kern="1200" baseline="0" dirty="0" smtClean="0">
                          <a:solidFill>
                            <a:srgbClr val="C0000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ойларыңызбен </a:t>
                      </a: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бөлісіңіз</a:t>
                      </a:r>
                      <a:endParaRPr lang="ru-RU" sz="2800" b="1" dirty="0">
                        <a:solidFill>
                          <a:srgbClr val="0070C0"/>
                        </a:solidFill>
                        <a:latin typeface="KZ 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kern="1200" baseline="0" dirty="0" smtClean="0">
                        <a:solidFill>
                          <a:srgbClr val="0070C0"/>
                        </a:solidFill>
                        <a:latin typeface="KZ Times New Roman" pitchFamily="18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Жеті модульді сабақта </a:t>
                      </a:r>
                      <a:r>
                        <a:rPr lang="kk-KZ" sz="24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пайдаланудың </a:t>
                      </a:r>
                      <a:r>
                        <a:rPr lang="kk-KZ" sz="2800" b="1" kern="1200" baseline="0" dirty="0" smtClean="0">
                          <a:solidFill>
                            <a:srgbClr val="C0000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себептері </a:t>
                      </a: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қандай екен?</a:t>
                      </a:r>
                      <a:endParaRPr lang="ru-RU" sz="2800" b="1" dirty="0">
                        <a:solidFill>
                          <a:srgbClr val="0070C0"/>
                        </a:solidFill>
                        <a:latin typeface="KZ 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kern="1200" baseline="0" dirty="0" smtClean="0">
                        <a:solidFill>
                          <a:srgbClr val="0070C0"/>
                        </a:solidFill>
                        <a:latin typeface="KZ Times New Roman" pitchFamily="18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Жеті модульді практикада </a:t>
                      </a:r>
                      <a:r>
                        <a:rPr lang="kk-KZ" sz="24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пайдаланудың </a:t>
                      </a:r>
                      <a:r>
                        <a:rPr lang="kk-KZ" sz="2800" b="1" kern="1200" baseline="0" dirty="0" smtClean="0">
                          <a:solidFill>
                            <a:srgbClr val="C0000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мысалдарын</a:t>
                      </a: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 келтіру</a:t>
                      </a:r>
                      <a:endParaRPr lang="ru-RU" sz="2800" b="1" dirty="0" smtClean="0">
                        <a:solidFill>
                          <a:srgbClr val="0070C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kern="1200" dirty="0" smtClean="0">
                        <a:solidFill>
                          <a:srgbClr val="0070C0"/>
                        </a:solidFill>
                        <a:latin typeface="KZ Times New Roman" pitchFamily="18" charset="0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kern="120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Жеті модульдің</a:t>
                      </a: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 маңызы туралы </a:t>
                      </a:r>
                      <a:r>
                        <a:rPr lang="kk-KZ" sz="2800" b="1" kern="1200" baseline="0" dirty="0" smtClean="0">
                          <a:solidFill>
                            <a:srgbClr val="C0000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қорытынды</a:t>
                      </a:r>
                      <a:r>
                        <a:rPr lang="kk-KZ" sz="2800" b="1" kern="1200" baseline="0" dirty="0" smtClean="0">
                          <a:solidFill>
                            <a:srgbClr val="0070C0"/>
                          </a:solidFill>
                          <a:latin typeface="KZ Times New Roman" pitchFamily="18" charset="0"/>
                          <a:ea typeface="+mn-ea"/>
                          <a:cs typeface="+mn-cs"/>
                        </a:rPr>
                        <a:t> жасау</a:t>
                      </a:r>
                      <a:endParaRPr lang="ru-RU" sz="2800" b="1" dirty="0" smtClean="0">
                        <a:solidFill>
                          <a:srgbClr val="0070C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 bwMode="auto">
          <a:xfrm>
            <a:off x="4071934" y="5715016"/>
            <a:ext cx="4000496" cy="9286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  <a:headEnd type="none" w="sm" len="sm"/>
            <a:tailEnd type="none" w="sm" len="sm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</a:rPr>
              <a:t>тапсырманы </a:t>
            </a: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</a:rPr>
              <a:t>орындауға</a:t>
            </a:r>
          </a:p>
          <a:p>
            <a:pPr algn="ctr">
              <a:defRPr/>
            </a:pP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</a:rPr>
              <a:t>12 </a:t>
            </a: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</a:rPr>
              <a:t>минут беріледі.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  <p:pic>
        <p:nvPicPr>
          <p:cNvPr id="23554" name="Picture 2" descr="Cats Dancing Smileys 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5643554"/>
            <a:ext cx="1285864" cy="1214446"/>
          </a:xfrm>
          <a:prstGeom prst="rect">
            <a:avLst/>
          </a:prstGeom>
          <a:ln w="38100" cap="sq">
            <a:solidFill>
              <a:schemeClr val="bg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Администратор\Рабочий стол\Коучинг 21.09.14 Асем\cifra-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75926"/>
            <a:ext cx="9144000" cy="693392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00232" y="3071810"/>
            <a:ext cx="5500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000" b="1" dirty="0" smtClean="0">
                <a:solidFill>
                  <a:srgbClr val="FFFF00"/>
                </a:solidFill>
                <a:latin typeface="KZ Times New Roman" pitchFamily="18" charset="0"/>
              </a:rPr>
              <a:t>Ойлан, жұптас, бөліс</a:t>
            </a:r>
            <a:endParaRPr lang="ru-RU" sz="4000" b="1" dirty="0">
              <a:solidFill>
                <a:srgbClr val="FFFF00"/>
              </a:solidFill>
              <a:latin typeface="KZ 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191270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FF00"/>
                </a:solidFill>
                <a:latin typeface="KZ Times New Roman" pitchFamily="18" charset="0"/>
              </a:rPr>
              <a:t>Топтағы жұмыс</a:t>
            </a:r>
            <a:endParaRPr lang="ru-RU" sz="3200" b="1" dirty="0">
              <a:solidFill>
                <a:srgbClr val="FFFF00"/>
              </a:solidFill>
              <a:latin typeface="KZ 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/>
          <a:lstStyle/>
          <a:p>
            <a:pPr algn="ctr"/>
            <a:r>
              <a:rPr lang="kk-KZ" b="1" dirty="0" smtClean="0">
                <a:solidFill>
                  <a:schemeClr val="accent1">
                    <a:lumMod val="75000"/>
                  </a:schemeClr>
                </a:solidFill>
                <a:latin typeface="KZ Times New Roman" pitchFamily="18" charset="0"/>
              </a:rPr>
              <a:t>Жұмысты қорғау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KZ Times New Roman" pitchFamily="18" charset="0"/>
            </a:endParaRPr>
          </a:p>
        </p:txBody>
      </p:sp>
      <p:pic>
        <p:nvPicPr>
          <p:cNvPr id="26626" name="Picture 2" descr="&amp;Ncy;&amp;acy;&amp;tcy;&amp;acy;&amp;lcy;&amp;softcy;&amp;yacy; &amp;Scy;&amp;icy;&amp;tcy;&amp;ncy;&amp;iecy;&amp;vcy;&amp;acy;: &amp;Vcy;&amp;ycy; &amp;khcy;&amp;ocy;&amp;tcy;&amp;icy;&amp;tcy;&amp;iecy; &amp;bcy;&amp;ycy;&amp;tcy;&amp;softcy; &amp;zcy;&amp;dcy;&amp;ocy;&amp;rcy;&amp;ocy;&amp;vcy;&amp;ycy;&amp;mcy;&amp;icy; &amp;vcy;&amp;scy;&amp;iecy;&amp;gcy;&amp;dcy;&amp;acy;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357298"/>
            <a:ext cx="5076825" cy="5153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&amp;Ocy;&amp;tcy;&amp;vcy;&amp;iecy;&amp;tcy;&amp;ycy;@Mail.Ru: &amp;Zcy;&amp;dcy;&amp;rcy;&amp;acy;&amp;vcy;&amp;scy;&amp;tcy;&amp;vcy;&amp;ucy;&amp;jcy;, &amp;Scy;&amp;iecy;&amp;mcy;&amp;softcy;&amp;yacy;!! . &amp;Vcy;&amp;ocy;&amp;pcy;&amp;rcy;&amp;ocy;&amp;scy; &amp;ncy;&amp;acy;&amp;vcy;&amp;iecy;&amp;yacy;&amp;ncy; &amp;mcy;&amp;ncy;&amp;iecy; &amp;scy;&amp;iecy;&amp;gcy;&amp;ocy;&amp;dcy;&amp;ncy;&amp;yacy;&amp;shcy;&amp;ncy;&amp;iecy;&amp;jcy; &amp;pcy;&amp;ocy;&amp;iecy;&amp;zcy;&amp;dcy;&amp;kcy;&amp;ocy;&amp;jcy; &amp;ncy;&amp;acy; &amp;ocy;&amp;bcy;&amp;shchcy;&amp;iecy;&amp;scy;&amp;tcy;&amp;vcy;&amp;iecy;&amp;ncy;&amp;ncy;&amp;ocy;&amp;mcy; &amp;tcy;&amp;rcy;&amp;acy;&amp;ncy;&amp;scy;&amp;pcy;&amp;ocy;&amp;rcy;&amp;tcy;&amp;ie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3214710" cy="514353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86182" y="4286256"/>
            <a:ext cx="37862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solidFill>
                  <a:srgbClr val="00B050"/>
                </a:solidFill>
                <a:latin typeface="KZ Times New Roman" pitchFamily="18" charset="0"/>
              </a:rPr>
              <a:t>Түсінікті!</a:t>
            </a:r>
            <a:endParaRPr lang="ru-RU" sz="5400" b="1" dirty="0">
              <a:solidFill>
                <a:srgbClr val="00B050"/>
              </a:solidFill>
              <a:latin typeface="KZ 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43306" y="2714620"/>
            <a:ext cx="338906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400" b="1" dirty="0" smtClean="0">
                <a:solidFill>
                  <a:srgbClr val="FFFF00"/>
                </a:solidFill>
                <a:latin typeface="KZ Times New Roman" pitchFamily="18" charset="0"/>
              </a:rPr>
              <a:t>Толық емес!</a:t>
            </a:r>
            <a:endParaRPr lang="ru-RU" sz="4400" b="1" dirty="0">
              <a:solidFill>
                <a:srgbClr val="FFFF00"/>
              </a:solidFill>
              <a:latin typeface="KZ 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86182" y="1214422"/>
            <a:ext cx="28793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4400" b="1" dirty="0" smtClean="0">
                <a:solidFill>
                  <a:srgbClr val="FF0000"/>
                </a:solidFill>
                <a:latin typeface="KZ Times New Roman" pitchFamily="18" charset="0"/>
              </a:rPr>
              <a:t>Түсініксіз!</a:t>
            </a:r>
            <a:endParaRPr lang="ru-RU" sz="4400" b="1" dirty="0">
              <a:solidFill>
                <a:srgbClr val="FF0000"/>
              </a:solidFill>
              <a:latin typeface="KZ 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3108" y="0"/>
            <a:ext cx="50642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5400" dirty="0" smtClean="0">
                <a:solidFill>
                  <a:srgbClr val="002060"/>
                </a:solidFill>
              </a:rPr>
              <a:t>Топты бағалау</a:t>
            </a:r>
            <a:endParaRPr lang="ru-RU" sz="5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kk-KZ" sz="3200" b="1" i="1" dirty="0" smtClean="0">
                <a:solidFill>
                  <a:srgbClr val="FF3300"/>
                </a:solidFill>
                <a:latin typeface="KZ Times New Roman" pitchFamily="18" charset="0"/>
              </a:rPr>
              <a:t>“Оқыту мен оқудағы </a:t>
            </a:r>
            <a:br>
              <a:rPr lang="kk-KZ" sz="3200" b="1" i="1" dirty="0" smtClean="0">
                <a:solidFill>
                  <a:srgbClr val="FF3300"/>
                </a:solidFill>
                <a:latin typeface="KZ Times New Roman" pitchFamily="18" charset="0"/>
              </a:rPr>
            </a:br>
            <a:r>
              <a:rPr lang="kk-KZ" sz="3200" b="1" i="1" dirty="0" smtClean="0">
                <a:solidFill>
                  <a:srgbClr val="FF3300"/>
                </a:solidFill>
                <a:latin typeface="KZ Times New Roman" pitchFamily="18" charset="0"/>
              </a:rPr>
              <a:t>жеті модульдің маңызы” </a:t>
            </a:r>
            <a:r>
              <a:rPr lang="kk-KZ" sz="3200" b="1" dirty="0" smtClean="0">
                <a:solidFill>
                  <a:schemeClr val="accent1">
                    <a:lumMod val="75000"/>
                  </a:schemeClr>
                </a:solidFill>
                <a:latin typeface="KZ Times New Roman" pitchFamily="18" charset="0"/>
              </a:rPr>
              <a:t>тақырыбында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4" y="1319178"/>
          <a:ext cx="8643997" cy="302517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363579"/>
                <a:gridCol w="1823386"/>
                <a:gridCol w="2431112"/>
                <a:gridCol w="2025920"/>
              </a:tblGrid>
              <a:tr h="510544"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3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850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dirty="0" smtClean="0">
                        <a:solidFill>
                          <a:srgbClr val="002060"/>
                        </a:solidFill>
                        <a:latin typeface="KZ Times New Roman" pitchFamily="18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cs typeface="Arial" pitchFamily="34" charset="0"/>
                        </a:rPr>
                        <a:t>Рөльдік</a:t>
                      </a:r>
                      <a:r>
                        <a:rPr lang="kk-KZ" sz="2800" b="1" baseline="0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cs typeface="Arial" pitchFamily="34" charset="0"/>
                        </a:rPr>
                        <a:t> ойын көрсету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KZ Times New Roman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dirty="0" smtClean="0">
                        <a:solidFill>
                          <a:srgbClr val="002060"/>
                        </a:solidFill>
                        <a:latin typeface="KZ Times New Roman" pitchFamily="18" charset="0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cs typeface="Arial" pitchFamily="34" charset="0"/>
                        </a:rPr>
                        <a:t>Жарнама</a:t>
                      </a:r>
                      <a:r>
                        <a:rPr lang="kk-KZ" sz="2800" b="1" baseline="0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cs typeface="Arial" pitchFamily="34" charset="0"/>
                        </a:rPr>
                        <a:t> жасау</a:t>
                      </a:r>
                      <a:endParaRPr lang="ru-RU" sz="2800" b="1" dirty="0">
                        <a:solidFill>
                          <a:srgbClr val="002060"/>
                        </a:solidFill>
                        <a:latin typeface="KZ Times New Roman" pitchFamily="18" charset="0"/>
                        <a:cs typeface="Arial" pitchFamily="34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dirty="0" smtClean="0">
                        <a:solidFill>
                          <a:srgbClr val="00206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ТВ-шоу</a:t>
                      </a:r>
                      <a:r>
                        <a:rPr lang="kk-KZ" sz="2800" b="1" baseline="0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 ұйымдастыру</a:t>
                      </a:r>
                      <a:endParaRPr lang="ru-RU" sz="2800" b="1" dirty="0" smtClean="0">
                        <a:solidFill>
                          <a:srgbClr val="00206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k-KZ" sz="2800" b="1" dirty="0" smtClean="0">
                        <a:solidFill>
                          <a:srgbClr val="00206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800" b="1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Радио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2400" b="1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бағдарлама</a:t>
                      </a:r>
                      <a:r>
                        <a:rPr lang="kk-KZ" sz="2800" b="1" baseline="0" dirty="0" smtClean="0">
                          <a:solidFill>
                            <a:srgbClr val="002060"/>
                          </a:solidFill>
                          <a:latin typeface="KZ Times New Roman" pitchFamily="18" charset="0"/>
                          <a:ea typeface="Times New Roman"/>
                          <a:cs typeface="Arial" pitchFamily="34" charset="0"/>
                        </a:rPr>
                        <a:t> құру</a:t>
                      </a:r>
                      <a:endParaRPr lang="ru-RU" sz="2800" b="1" dirty="0" smtClean="0">
                        <a:solidFill>
                          <a:srgbClr val="002060"/>
                        </a:solidFill>
                        <a:latin typeface="KZ Times New Roman" pitchFamily="18" charset="0"/>
                        <a:ea typeface="Times New Roman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 descr="Cats Dancing Smileys Imag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5143512"/>
            <a:ext cx="1285864" cy="1214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 bwMode="auto">
          <a:xfrm>
            <a:off x="4714876" y="5429264"/>
            <a:ext cx="4000496" cy="92867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1"/>
            </a:solidFill>
            <a:headEnd type="none" w="sm" len="sm"/>
            <a:tailEnd type="none" w="sm" len="sm"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/>
          <a:lstStyle/>
          <a:p>
            <a:pPr algn="ctr">
              <a:defRPr/>
            </a:pP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</a:rPr>
              <a:t>Т</a:t>
            </a: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</a:rPr>
              <a:t>апсырманы </a:t>
            </a: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</a:rPr>
              <a:t>орындауға</a:t>
            </a:r>
          </a:p>
          <a:p>
            <a:pPr algn="ctr">
              <a:defRPr/>
            </a:pP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kk-KZ" sz="2400" b="1" dirty="0" smtClean="0">
                <a:solidFill>
                  <a:srgbClr val="002060"/>
                </a:solidFill>
                <a:latin typeface="Times New Roman" pitchFamily="18" charset="0"/>
              </a:rPr>
              <a:t>10 </a:t>
            </a:r>
            <a:r>
              <a:rPr lang="kk-KZ" sz="2400" b="1" dirty="0">
                <a:solidFill>
                  <a:srgbClr val="002060"/>
                </a:solidFill>
                <a:latin typeface="Times New Roman" pitchFamily="18" charset="0"/>
              </a:rPr>
              <a:t>минут беріледі.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&amp;Scy;&amp;pcy;&amp;icy;&amp;scy;&amp;ocy;&amp;kcy; &amp;icy;&amp;zcy;&amp;ocy;&amp;bcy;&amp;rcy;&amp;acy;&amp;zhcy;&amp;iecy;&amp;ncy;&amp;i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785770"/>
            <a:ext cx="6072230" cy="6072230"/>
          </a:xfrm>
          <a:prstGeom prst="rect">
            <a:avLst/>
          </a:prstGeom>
          <a:noFill/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928662" y="0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4000" b="1" dirty="0" smtClean="0">
                <a:solidFill>
                  <a:srgbClr val="002060"/>
                </a:solidFill>
                <a:latin typeface="KZ Times New Roman" pitchFamily="18" charset="0"/>
              </a:rPr>
              <a:t>Топты бағалау</a:t>
            </a:r>
            <a:endParaRPr lang="ru-RU" sz="4000" b="1" dirty="0">
              <a:solidFill>
                <a:srgbClr val="002060"/>
              </a:solidFill>
              <a:latin typeface="KZ 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928670"/>
            <a:ext cx="28889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2400" b="1" dirty="0" smtClean="0">
                <a:solidFill>
                  <a:srgbClr val="C00000"/>
                </a:solidFill>
                <a:latin typeface="KZ Times New Roman" pitchFamily="18" charset="0"/>
              </a:rPr>
              <a:t>Тамаша! </a:t>
            </a:r>
          </a:p>
          <a:p>
            <a:pPr algn="ctr"/>
            <a:r>
              <a:rPr lang="kk-KZ" sz="2400" b="1" dirty="0" smtClean="0">
                <a:solidFill>
                  <a:srgbClr val="C00000"/>
                </a:solidFill>
                <a:latin typeface="KZ Times New Roman" pitchFamily="18" charset="0"/>
              </a:rPr>
              <a:t>Барлығы түсінікті!</a:t>
            </a:r>
            <a:endParaRPr lang="ru-RU" sz="2400" b="1" dirty="0">
              <a:solidFill>
                <a:srgbClr val="C00000"/>
              </a:solidFill>
              <a:latin typeface="KZ 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04248" y="692696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Нашар.</a:t>
            </a:r>
          </a:p>
          <a:p>
            <a:pPr algn="ctr"/>
            <a:r>
              <a:rPr lang="kk-KZ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Тақырыпты аша алмады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71600" y="5229200"/>
            <a:ext cx="273630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Жаман емес. Көрсетуі орташа</a:t>
            </a:r>
            <a:endParaRPr lang="ru-RU" sz="2800" b="1" dirty="0">
              <a:solidFill>
                <a:srgbClr val="FF33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57166"/>
            <a:ext cx="8043890" cy="611678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err="1" smtClean="0">
                <a:solidFill>
                  <a:srgbClr val="002060"/>
                </a:solidFill>
                <a:latin typeface="KZ Times New Roman" pitchFamily="18" charset="0"/>
              </a:rPr>
              <a:t>Қорытындылай</a:t>
            </a:r>
            <a:r>
              <a:rPr lang="ru-RU" sz="3200" dirty="0" smtClean="0">
                <a:solidFill>
                  <a:srgbClr val="002060"/>
                </a:solidFill>
                <a:latin typeface="KZ Times New Roman" pitchFamily="18" charset="0"/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  <a:latin typeface="KZ Times New Roman" pitchFamily="18" charset="0"/>
              </a:rPr>
              <a:t>келе</a:t>
            </a:r>
            <a:r>
              <a:rPr lang="ru-RU" sz="3200" dirty="0" smtClean="0">
                <a:solidFill>
                  <a:srgbClr val="002060"/>
                </a:solidFill>
                <a:latin typeface="KZ 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жеті</a:t>
            </a:r>
            <a:r>
              <a:rPr lang="ru-RU" sz="3200" b="1" dirty="0" smtClean="0">
                <a:solidFill>
                  <a:srgbClr val="002060"/>
                </a:solidFill>
                <a:latin typeface="KZ 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модульді</a:t>
            </a:r>
            <a:r>
              <a:rPr lang="ru-RU" sz="3200" b="1" dirty="0" smtClean="0">
                <a:solidFill>
                  <a:srgbClr val="002060"/>
                </a:solidFill>
                <a:latin typeface="KZ 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сапалы</a:t>
            </a:r>
            <a:r>
              <a:rPr lang="ru-RU" sz="3200" b="1" dirty="0" smtClean="0">
                <a:solidFill>
                  <a:srgbClr val="002060"/>
                </a:solidFill>
                <a:latin typeface="KZ 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қолдана</a:t>
            </a:r>
            <a:r>
              <a:rPr lang="ru-RU" sz="3200" b="1" dirty="0" smtClean="0">
                <a:solidFill>
                  <a:srgbClr val="002060"/>
                </a:solidFill>
                <a:latin typeface="KZ 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алсақ</a:t>
            </a:r>
            <a:r>
              <a:rPr lang="ru-RU" sz="3200" b="1" dirty="0" smtClean="0">
                <a:solidFill>
                  <a:srgbClr val="002060"/>
                </a:solidFill>
                <a:latin typeface="KZ Times New Roman" pitchFamily="18" charset="0"/>
              </a:rPr>
              <a:t>, </a:t>
            </a: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оқушыларымыз</a:t>
            </a:r>
            <a:r>
              <a:rPr lang="ru-RU" sz="3200" b="1" dirty="0" smtClean="0">
                <a:solidFill>
                  <a:srgbClr val="002060"/>
                </a:solidFill>
                <a:latin typeface="KZ 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сыни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ойлай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алатын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, </a:t>
            </a:r>
          </a:p>
          <a:p>
            <a:pPr algn="ctr">
              <a:buNone/>
            </a:pP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білімге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құштар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,</a:t>
            </a:r>
          </a:p>
          <a:p>
            <a:pPr algn="ctr">
              <a:buNone/>
            </a:pP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алған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білімдерін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талдап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,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жинақтап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,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практикада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қолдана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алатын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нағыз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  <a:r>
              <a:rPr lang="ru-RU" sz="3200" b="1" u="sng" dirty="0" err="1" smtClean="0">
                <a:solidFill>
                  <a:srgbClr val="C00000"/>
                </a:solidFill>
                <a:latin typeface="KZ Times New Roman" pitchFamily="18" charset="0"/>
              </a:rPr>
              <a:t>көшбасшы</a:t>
            </a:r>
            <a:r>
              <a:rPr lang="ru-RU" sz="3200" b="1" u="sng" dirty="0" smtClean="0">
                <a:solidFill>
                  <a:srgbClr val="C00000"/>
                </a:solidFill>
                <a:latin typeface="KZ Times New Roman" pitchFamily="18" charset="0"/>
              </a:rPr>
              <a:t> </a:t>
            </a:r>
          </a:p>
          <a:p>
            <a:pPr algn="ctr">
              <a:buNone/>
            </a:pP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тәрбиелейтіндігіміз</a:t>
            </a:r>
            <a:r>
              <a:rPr lang="ru-RU" sz="3200" b="1" dirty="0" smtClean="0">
                <a:solidFill>
                  <a:srgbClr val="002060"/>
                </a:solidFill>
                <a:latin typeface="KZ Times New Roman" pitchFamily="18" charset="0"/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latin typeface="KZ Times New Roman" pitchFamily="18" charset="0"/>
              </a:rPr>
              <a:t>сөзсіз</a:t>
            </a:r>
            <a:endParaRPr lang="ru-RU" sz="3200" b="1" dirty="0">
              <a:solidFill>
                <a:srgbClr val="002060"/>
              </a:solidFill>
              <a:latin typeface="KZ 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857232"/>
            <a:ext cx="7702624" cy="4804272"/>
          </a:xfrm>
        </p:spPr>
        <p:txBody>
          <a:bodyPr>
            <a:normAutofit/>
          </a:bodyPr>
          <a:lstStyle/>
          <a:p>
            <a:pPr lvl="0" algn="ctr"/>
            <a:r>
              <a:rPr lang="kk-KZ" sz="5300" dirty="0" smtClean="0">
                <a:solidFill>
                  <a:srgbClr val="0000FF"/>
                </a:solidFill>
                <a:latin typeface="KZ Times New Roman" pitchFamily="18" charset="0"/>
              </a:rPr>
              <a:t>Суреттерге </a:t>
            </a:r>
            <a:r>
              <a:rPr lang="kk-KZ" sz="5300" dirty="0">
                <a:solidFill>
                  <a:srgbClr val="0000FF"/>
                </a:solidFill>
                <a:latin typeface="KZ Times New Roman" pitchFamily="18" charset="0"/>
              </a:rPr>
              <a:t>байланысты </a:t>
            </a:r>
            <a:r>
              <a:rPr lang="kk-KZ" sz="5300" dirty="0" smtClean="0">
                <a:solidFill>
                  <a:srgbClr val="0000FF"/>
                </a:solidFill>
                <a:latin typeface="KZ Times New Roman" pitchFamily="18" charset="0"/>
              </a:rPr>
              <a:t>ойларыңызға қандай ассоциациялар келеді</a:t>
            </a:r>
            <a:r>
              <a:rPr lang="kk-KZ" sz="5300" dirty="0">
                <a:solidFill>
                  <a:srgbClr val="0000FF"/>
                </a:solidFill>
                <a:latin typeface="KZ Times New Roman" pitchFamily="18" charset="0"/>
              </a:rPr>
              <a:t>? </a:t>
            </a:r>
            <a:r>
              <a:rPr lang="ru-RU" dirty="0">
                <a:solidFill>
                  <a:srgbClr val="0000FF"/>
                </a:solidFill>
              </a:rPr>
              <a:t/>
            </a:r>
            <a:br>
              <a:rPr lang="ru-RU" dirty="0">
                <a:solidFill>
                  <a:srgbClr val="0000FF"/>
                </a:solidFill>
              </a:rPr>
            </a:br>
            <a:endParaRPr lang="ru-RU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Администратор\Рабочий стол\Коучинг 21.09.14 Асем\givie-skazki-ipad-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Администратор\Рабочий стол\Коучинг 21.09.14 Асем\101205112204101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203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Администратор\Рабочий стол\Коучинг 21.09.14 Асем\shejire7atanr7.gif"/>
          <p:cNvPicPr>
            <a:picLocks noChangeAspect="1" noChangeArrowheads="1"/>
          </p:cNvPicPr>
          <p:nvPr/>
        </p:nvPicPr>
        <p:blipFill>
          <a:blip r:embed="rId2" cstate="print"/>
          <a:srcRect l="26034"/>
          <a:stretch>
            <a:fillRect/>
          </a:stretch>
        </p:blipFill>
        <p:spPr bwMode="auto">
          <a:xfrm>
            <a:off x="285720" y="0"/>
            <a:ext cx="857256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Администратор\Рабочий стол\Коучинг 21.09.14 Асем\кыран буркит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691" t="19055" r="8534"/>
          <a:stretch>
            <a:fillRect/>
          </a:stretch>
        </p:blipFill>
        <p:spPr bwMode="auto">
          <a:xfrm>
            <a:off x="5929322" y="2571744"/>
            <a:ext cx="2786050" cy="2079061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Коучинг 21.09.14 Асем\photo.jpg"/>
          <p:cNvPicPr>
            <a:picLocks noChangeAspect="1" noChangeArrowheads="1"/>
          </p:cNvPicPr>
          <p:nvPr/>
        </p:nvPicPr>
        <p:blipFill>
          <a:blip r:embed="rId3" cstate="print"/>
          <a:srcRect l="6667" r="4999"/>
          <a:stretch>
            <a:fillRect/>
          </a:stretch>
        </p:blipFill>
        <p:spPr bwMode="auto">
          <a:xfrm>
            <a:off x="357158" y="0"/>
            <a:ext cx="3786214" cy="2381250"/>
          </a:xfrm>
          <a:prstGeom prst="rect">
            <a:avLst/>
          </a:prstGeom>
          <a:noFill/>
        </p:spPr>
      </p:pic>
      <p:pic>
        <p:nvPicPr>
          <p:cNvPr id="3076" name="Picture 4" descr="C:\Documents and Settings\Администратор\Рабочий стол\Коучинг 21.09.14 Асем\imgprevi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643182"/>
            <a:ext cx="2714612" cy="1867323"/>
          </a:xfrm>
          <a:prstGeom prst="rect">
            <a:avLst/>
          </a:prstGeom>
          <a:noFill/>
        </p:spPr>
      </p:pic>
      <p:pic>
        <p:nvPicPr>
          <p:cNvPr id="3077" name="Picture 5" descr="C:\Documents and Settings\Администратор\Рабочий стол\Коучинг 21.09.14 Асем\сулу айел.jpg"/>
          <p:cNvPicPr>
            <a:picLocks noChangeAspect="1" noChangeArrowheads="1"/>
          </p:cNvPicPr>
          <p:nvPr/>
        </p:nvPicPr>
        <p:blipFill>
          <a:blip r:embed="rId5" cstate="print"/>
          <a:srcRect l="28500" t="15000" r="15249" b="3437"/>
          <a:stretch>
            <a:fillRect/>
          </a:stretch>
        </p:blipFill>
        <p:spPr bwMode="auto">
          <a:xfrm>
            <a:off x="3000364" y="2571744"/>
            <a:ext cx="2832886" cy="3286148"/>
          </a:xfrm>
          <a:prstGeom prst="rect">
            <a:avLst/>
          </a:prstGeom>
          <a:noFill/>
        </p:spPr>
      </p:pic>
      <p:pic>
        <p:nvPicPr>
          <p:cNvPr id="3079" name="Picture 7" descr="http://im1-tub-kz.yandex.net/i?id=3fa66d7329ac16298916c07f48c385ce-15-144&amp;n=2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1324" y="24124"/>
            <a:ext cx="3823032" cy="2333306"/>
          </a:xfrm>
          <a:prstGeom prst="rect">
            <a:avLst/>
          </a:prstGeom>
          <a:noFill/>
        </p:spPr>
      </p:pic>
      <p:pic>
        <p:nvPicPr>
          <p:cNvPr id="3081" name="Picture 9" descr="http://ok.ya1.ru/uploads/posts/2009-05/1241945510_1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714884"/>
            <a:ext cx="2609829" cy="1896447"/>
          </a:xfrm>
          <a:prstGeom prst="rect">
            <a:avLst/>
          </a:prstGeom>
          <a:noFill/>
        </p:spPr>
      </p:pic>
      <p:pic>
        <p:nvPicPr>
          <p:cNvPr id="3082" name="Picture 10" descr="C:\Documents and Settings\Администратор\Рабочий стол\Коучинг 21.09.14 Асем\китап.jpg"/>
          <p:cNvPicPr>
            <a:picLocks noChangeAspect="1" noChangeArrowheads="1"/>
          </p:cNvPicPr>
          <p:nvPr/>
        </p:nvPicPr>
        <p:blipFill>
          <a:blip r:embed="rId8" cstate="print"/>
          <a:srcRect t="25001"/>
          <a:stretch>
            <a:fillRect/>
          </a:stretch>
        </p:blipFill>
        <p:spPr bwMode="auto">
          <a:xfrm>
            <a:off x="6000760" y="4857760"/>
            <a:ext cx="2690810" cy="1714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Администратор\Рабочий стол\Коучинг 21.09.14 Асем\31B9EB91-E2DE-4D57-B101-CF0389ABAA51_w640_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" y="0"/>
            <a:ext cx="9144064" cy="66199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Администратор\Рабочий стол\Коучинг 21.09.14 Асем\CA3491A9-7986-473F-AF5D-E5EB36FC58EA_mw1024_n_s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 l="4177" r="5866"/>
          <a:stretch>
            <a:fillRect/>
          </a:stretch>
        </p:blipFill>
        <p:spPr bwMode="auto">
          <a:xfrm>
            <a:off x="-357222" y="0"/>
            <a:ext cx="9644130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1643050"/>
          </a:xfrm>
        </p:spPr>
        <p:txBody>
          <a:bodyPr>
            <a:noAutofit/>
          </a:bodyPr>
          <a:lstStyle/>
          <a:p>
            <a:pPr algn="ctr"/>
            <a:r>
              <a:rPr lang="kk-KZ" sz="5400" b="1" dirty="0" smtClean="0">
                <a:solidFill>
                  <a:schemeClr val="accent1">
                    <a:lumMod val="75000"/>
                  </a:schemeClr>
                </a:solidFill>
                <a:latin typeface="KZ Times New Roman" pitchFamily="18" charset="0"/>
              </a:rPr>
              <a:t>Оқыту мен оқудағы </a:t>
            </a:r>
            <a:br>
              <a:rPr lang="kk-KZ" sz="5400" b="1" dirty="0" smtClean="0">
                <a:solidFill>
                  <a:schemeClr val="accent1">
                    <a:lumMod val="75000"/>
                  </a:schemeClr>
                </a:solidFill>
                <a:latin typeface="KZ Times New Roman" pitchFamily="18" charset="0"/>
              </a:rPr>
            </a:br>
            <a:r>
              <a:rPr lang="kk-KZ" sz="5400" b="1" dirty="0" smtClean="0">
                <a:solidFill>
                  <a:schemeClr val="accent1">
                    <a:lumMod val="75000"/>
                  </a:schemeClr>
                </a:solidFill>
                <a:latin typeface="KZ Times New Roman" pitchFamily="18" charset="0"/>
              </a:rPr>
              <a:t>жеті модульдің маңызы</a:t>
            </a:r>
            <a:endParaRPr lang="ru-RU" sz="5400" b="1" dirty="0">
              <a:solidFill>
                <a:schemeClr val="accent1">
                  <a:lumMod val="75000"/>
                </a:schemeClr>
              </a:solidFill>
              <a:latin typeface="KZ Times New Roman" pitchFamily="18" charset="0"/>
            </a:endParaRPr>
          </a:p>
        </p:txBody>
      </p:sp>
      <p:pic>
        <p:nvPicPr>
          <p:cNvPr id="20482" name="Picture 2" descr="C:\Documents and Settings\Администратор\Рабочий стол\Коучинг 21.09.14 Асем\Цифра-семь-7-из-цветов-1235474319_8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6783919" cy="50879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6691770</TotalTime>
  <Words>165</Words>
  <Application>Microsoft Office PowerPoint</Application>
  <PresentationFormat>Экран (4:3)</PresentationFormat>
  <Paragraphs>64</Paragraphs>
  <Slides>18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6" baseType="lpstr">
      <vt:lpstr>Arial</vt:lpstr>
      <vt:lpstr>Calibri</vt:lpstr>
      <vt:lpstr>Century Schoolbook</vt:lpstr>
      <vt:lpstr>KZ Times New Roman</vt:lpstr>
      <vt:lpstr>Times New Roman</vt:lpstr>
      <vt:lpstr>Wingdings</vt:lpstr>
      <vt:lpstr>Wingdings 2</vt:lpstr>
      <vt:lpstr>Эркер</vt:lpstr>
      <vt:lpstr>ЖАСАМПАЗ ҰСТАЗДАР ОРТАЛЫҒЫ</vt:lpstr>
      <vt:lpstr>Суреттерге байланысты ойларыңызға қандай ассоциациялар келеді?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Оқыту мен оқудағы  жеті модульдің маңызы</vt:lpstr>
      <vt:lpstr>Презентация PowerPoint</vt:lpstr>
      <vt:lpstr>Мақсаты: Коучинг барысында оқыту мен оқудағы  жеті модульді жан-жақты талдай отырып, модульдерді практикада пайдаланудағы тиімділігінің маңызын анықтау</vt:lpstr>
      <vt:lpstr>Презентация PowerPoint</vt:lpstr>
      <vt:lpstr>Презентация PowerPoint</vt:lpstr>
      <vt:lpstr>Жұмысты қорғау</vt:lpstr>
      <vt:lpstr>Презентация PowerPoint</vt:lpstr>
      <vt:lpstr>“Оқыту мен оқудағы  жеті модульдің маңызы” тақырыбында</vt:lpstr>
      <vt:lpstr>Топты бағалау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Сүреттерге байланысты қандай ассоциациялар ойларыңызға келеді?  </dc:title>
  <dc:creator> </dc:creator>
  <cp:lastModifiedBy>123</cp:lastModifiedBy>
  <cp:revision>32</cp:revision>
  <dcterms:created xsi:type="dcterms:W3CDTF">2001-12-31T18:27:59Z</dcterms:created>
  <dcterms:modified xsi:type="dcterms:W3CDTF">2014-09-23T03:42:15Z</dcterms:modified>
</cp:coreProperties>
</file>