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1"/>
  </p:sldMasterIdLst>
  <p:notesMasterIdLst>
    <p:notesMasterId r:id="rId10"/>
  </p:notesMasterIdLst>
  <p:sldIdLst>
    <p:sldId id="256" r:id="rId2"/>
    <p:sldId id="267" r:id="rId3"/>
    <p:sldId id="274" r:id="rId4"/>
    <p:sldId id="276" r:id="rId5"/>
    <p:sldId id="272" r:id="rId6"/>
    <p:sldId id="269" r:id="rId7"/>
    <p:sldId id="270" r:id="rId8"/>
    <p:sldId id="271" r:id="rId9"/>
  </p:sldIdLst>
  <p:sldSz cx="12192000" cy="6858000"/>
  <p:notesSz cx="6807200"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58EEC"/>
    <a:srgbClr val="F9F9F9"/>
    <a:srgbClr val="F8F8FA"/>
    <a:srgbClr val="FDFDFD"/>
    <a:srgbClr val="F3F3F5"/>
    <a:srgbClr val="F2F2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78356" autoAdjust="0"/>
  </p:normalViewPr>
  <p:slideViewPr>
    <p:cSldViewPr snapToGrid="0">
      <p:cViewPr varScale="1">
        <p:scale>
          <a:sx n="111" d="100"/>
          <a:sy n="111" d="100"/>
        </p:scale>
        <p:origin x="55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68CCE0-A529-444F-B802-DC537DD07A03}" type="datetimeFigureOut">
              <a:rPr lang="ru-RU" smtClean="0"/>
              <a:pPr/>
              <a:t>10.03.2026</a:t>
            </a:fld>
            <a:endParaRPr lang="ru-RU"/>
          </a:p>
        </p:txBody>
      </p:sp>
      <p:sp>
        <p:nvSpPr>
          <p:cNvPr id="4" name="Образ слайда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076451B-7306-47C7-887E-F4AE6251154F}" type="slidenum">
              <a:rPr lang="ru-RU" smtClean="0"/>
              <a:pPr/>
              <a:t>‹#›</a:t>
            </a:fld>
            <a:endParaRPr lang="ru-RU"/>
          </a:p>
        </p:txBody>
      </p:sp>
    </p:spTree>
    <p:extLst>
      <p:ext uri="{BB962C8B-B14F-4D97-AF65-F5344CB8AC3E}">
        <p14:creationId xmlns:p14="http://schemas.microsoft.com/office/powerpoint/2010/main" val="2949890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076451B-7306-47C7-887E-F4AE6251154F}" type="slidenum">
              <a:rPr lang="ru-RU" smtClean="0"/>
              <a:pPr/>
              <a:t>2</a:t>
            </a:fld>
            <a:endParaRPr lang="ru-RU"/>
          </a:p>
        </p:txBody>
      </p:sp>
    </p:spTree>
    <p:extLst>
      <p:ext uri="{BB962C8B-B14F-4D97-AF65-F5344CB8AC3E}">
        <p14:creationId xmlns:p14="http://schemas.microsoft.com/office/powerpoint/2010/main" val="293854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latin typeface="Arial" pitchFamily="34" charset="0"/>
              <a:cs typeface="Arial" pitchFamily="34" charset="0"/>
            </a:endParaRPr>
          </a:p>
        </p:txBody>
      </p:sp>
      <p:sp>
        <p:nvSpPr>
          <p:cNvPr id="4" name="Номер слайда 3"/>
          <p:cNvSpPr>
            <a:spLocks noGrp="1"/>
          </p:cNvSpPr>
          <p:nvPr>
            <p:ph type="sldNum" sz="quarter" idx="10"/>
          </p:nvPr>
        </p:nvSpPr>
        <p:spPr/>
        <p:txBody>
          <a:bodyPr/>
          <a:lstStyle/>
          <a:p>
            <a:fld id="{B076451B-7306-47C7-887E-F4AE6251154F}" type="slidenum">
              <a:rPr lang="ru-RU" smtClean="0"/>
              <a:pPr/>
              <a:t>5</a:t>
            </a:fld>
            <a:endParaRPr lang="ru-RU"/>
          </a:p>
        </p:txBody>
      </p:sp>
    </p:spTree>
    <p:extLst>
      <p:ext uri="{BB962C8B-B14F-4D97-AF65-F5344CB8AC3E}">
        <p14:creationId xmlns:p14="http://schemas.microsoft.com/office/powerpoint/2010/main" val="244422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76ED8B90-428E-4305-B9A4-BD7C77EDEDF9}" type="datetime1">
              <a:rPr lang="ru-RU" smtClean="0"/>
              <a:pPr/>
              <a:t>10.03.2026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19480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BF02ED5-7499-4621-8BB9-81FC65AB67D5}" type="datetime1">
              <a:rPr lang="ru-RU" smtClean="0"/>
              <a:pPr/>
              <a:t>10.03.2026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9216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FD1995-4383-4069-9706-5428E6B67300}" type="datetime1">
              <a:rPr lang="ru-RU" smtClean="0"/>
              <a:pPr/>
              <a:t>10.03.2026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43647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Заголовок раздела">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1034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1233CF-0C20-445B-9D0D-2B5E7599849C}" type="datetime1">
              <a:rPr lang="ru-RU" smtClean="0"/>
              <a:pPr/>
              <a:t>10.03.2026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151063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AE330217-6B6A-4CDA-9ACD-AA79353A2092}" type="datetime1">
              <a:rPr lang="ru-RU" smtClean="0"/>
              <a:pPr/>
              <a:t>10.03.2026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448697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EF74F27-8CE3-4CB1-99F5-82436C54D8ED}" type="datetime1">
              <a:rPr lang="ru-RU" smtClean="0"/>
              <a:pPr/>
              <a:t>10.03.2026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26062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167AD96-0D89-485B-BF83-08336456EC0D}" type="datetime1">
              <a:rPr lang="ru-RU" smtClean="0"/>
              <a:pPr/>
              <a:t>10.03.2026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17670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B48D2E3-7608-42A3-96DF-46F061D1DB80}" type="datetime1">
              <a:rPr lang="ru-RU" smtClean="0"/>
              <a:pPr/>
              <a:t>10.03.2026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024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F6E258-1E84-4636-9B09-C27306ADF1F8}" type="datetime1">
              <a:rPr lang="ru-RU" smtClean="0"/>
              <a:pPr/>
              <a:t>10.03.2026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04615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238B1B-1F17-4A43-BCB9-DBD5DD4B15D1}" type="datetime1">
              <a:rPr lang="ru-RU" smtClean="0"/>
              <a:pPr/>
              <a:t>10.03.2026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85849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3FFFE20-EAFC-4C4D-898D-351AAC3B7ED2}" type="datetime1">
              <a:rPr lang="ru-RU" smtClean="0"/>
              <a:pPr/>
              <a:t>10.03.2026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42516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F3F3F5"/>
            </a:gs>
            <a:gs pos="83000">
              <a:srgbClr val="F8F8FA"/>
            </a:gs>
            <a:gs pos="66000">
              <a:srgbClr val="FDFDFD"/>
            </a:gs>
          </a:gsLst>
          <a:lin ang="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4E009-D897-4928-9970-A2D914E9FD5B}" type="datetime1">
              <a:rPr lang="ru-RU" smtClean="0"/>
              <a:pPr/>
              <a:t>10.03.2026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F56B3-D867-4247-9738-902390D54D2C}" type="slidenum">
              <a:rPr lang="ru-RU" smtClean="0"/>
              <a:pPr/>
              <a:t>‹#›</a:t>
            </a:fld>
            <a:endParaRPr lang="ru-RU"/>
          </a:p>
        </p:txBody>
      </p:sp>
    </p:spTree>
    <p:extLst>
      <p:ext uri="{BB962C8B-B14F-4D97-AF65-F5344CB8AC3E}">
        <p14:creationId xmlns:p14="http://schemas.microsoft.com/office/powerpoint/2010/main" val="145234770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a:extLst>
              <a:ext uri="{FF2B5EF4-FFF2-40B4-BE49-F238E27FC236}">
                <a16:creationId xmlns:a16="http://schemas.microsoft.com/office/drawing/2014/main" id="{DB9E48B4-FE7F-443E-BD76-153E52129D7D}"/>
              </a:ext>
            </a:extLst>
          </p:cNvPr>
          <p:cNvSpPr/>
          <p:nvPr/>
        </p:nvSpPr>
        <p:spPr>
          <a:xfrm>
            <a:off x="1" y="308297"/>
            <a:ext cx="11191874"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a:t>            </a:t>
            </a:r>
            <a:endParaRPr lang="ru-RU" sz="2000" dirty="0"/>
          </a:p>
        </p:txBody>
      </p:sp>
      <p:sp>
        <p:nvSpPr>
          <p:cNvPr id="5" name="Shape 10255"/>
          <p:cNvSpPr/>
          <p:nvPr/>
        </p:nvSpPr>
        <p:spPr>
          <a:xfrm>
            <a:off x="3135811" y="1252903"/>
            <a:ext cx="5883520" cy="992549"/>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ru-RU" altLang="ru-RU" sz="2000" b="1" dirty="0">
                <a:solidFill>
                  <a:srgbClr val="002060"/>
                </a:solidFill>
                <a:latin typeface="Arial" panose="020B0604020202020204" pitchFamily="34" charset="0"/>
                <a:cs typeface="Arial" panose="020B0604020202020204" pitchFamily="34" charset="0"/>
              </a:rPr>
              <a:t>«</a:t>
            </a:r>
            <a:r>
              <a:rPr lang="ru-RU" altLang="ru-RU" sz="2000" b="1" dirty="0" err="1">
                <a:solidFill>
                  <a:srgbClr val="002060"/>
                </a:solidFill>
                <a:latin typeface="Arial" panose="020B0604020202020204" pitchFamily="34" charset="0"/>
                <a:cs typeface="Arial" panose="020B0604020202020204" pitchFamily="34" charset="0"/>
              </a:rPr>
              <a:t>Қаныш</a:t>
            </a:r>
            <a:r>
              <a:rPr lang="ru-RU" altLang="ru-RU" sz="2000" b="1" dirty="0">
                <a:solidFill>
                  <a:srgbClr val="002060"/>
                </a:solidFill>
                <a:latin typeface="Arial" panose="020B0604020202020204" pitchFamily="34" charset="0"/>
                <a:cs typeface="Arial" panose="020B0604020202020204" pitchFamily="34" charset="0"/>
              </a:rPr>
              <a:t> </a:t>
            </a:r>
            <a:r>
              <a:rPr lang="ru-RU" altLang="ru-RU" sz="2000" b="1" dirty="0" err="1">
                <a:solidFill>
                  <a:srgbClr val="002060"/>
                </a:solidFill>
                <a:latin typeface="Arial" panose="020B0604020202020204" pitchFamily="34" charset="0"/>
                <a:cs typeface="Arial" panose="020B0604020202020204" pitchFamily="34" charset="0"/>
              </a:rPr>
              <a:t>Сәтбаев</a:t>
            </a:r>
            <a:r>
              <a:rPr lang="ru-RU" altLang="ru-RU" sz="2000" b="1" dirty="0">
                <a:solidFill>
                  <a:srgbClr val="002060"/>
                </a:solidFill>
                <a:latin typeface="Arial" panose="020B0604020202020204" pitchFamily="34" charset="0"/>
                <a:cs typeface="Arial" panose="020B0604020202020204" pitchFamily="34" charset="0"/>
              </a:rPr>
              <a:t> </a:t>
            </a:r>
            <a:r>
              <a:rPr lang="ru-RU" altLang="ru-RU" sz="2000" b="1" dirty="0" err="1">
                <a:solidFill>
                  <a:srgbClr val="002060"/>
                </a:solidFill>
                <a:latin typeface="Arial" panose="020B0604020202020204" pitchFamily="34" charset="0"/>
                <a:cs typeface="Arial" panose="020B0604020202020204" pitchFamily="34" charset="0"/>
              </a:rPr>
              <a:t>атындағы</a:t>
            </a:r>
            <a:r>
              <a:rPr lang="ru-RU" altLang="ru-RU" sz="2000" b="1" dirty="0">
                <a:solidFill>
                  <a:srgbClr val="002060"/>
                </a:solidFill>
                <a:latin typeface="Arial" panose="020B0604020202020204" pitchFamily="34" charset="0"/>
                <a:cs typeface="Arial" panose="020B0604020202020204" pitchFamily="34" charset="0"/>
              </a:rPr>
              <a:t> </a:t>
            </a:r>
            <a:r>
              <a:rPr lang="ru-RU" altLang="ru-RU" sz="2000" b="1" dirty="0" err="1">
                <a:solidFill>
                  <a:srgbClr val="002060"/>
                </a:solidFill>
                <a:latin typeface="Arial" panose="020B0604020202020204" pitchFamily="34" charset="0"/>
                <a:cs typeface="Arial" panose="020B0604020202020204" pitchFamily="34" charset="0"/>
              </a:rPr>
              <a:t>дарынды</a:t>
            </a:r>
            <a:r>
              <a:rPr lang="ru-RU" altLang="ru-RU" sz="2000" b="1" dirty="0">
                <a:solidFill>
                  <a:srgbClr val="002060"/>
                </a:solidFill>
                <a:latin typeface="Arial" panose="020B0604020202020204" pitchFamily="34" charset="0"/>
                <a:cs typeface="Arial" panose="020B0604020202020204" pitchFamily="34" charset="0"/>
              </a:rPr>
              <a:t> </a:t>
            </a:r>
            <a:r>
              <a:rPr lang="ru-RU" altLang="ru-RU" sz="2000" b="1" dirty="0" err="1">
                <a:solidFill>
                  <a:srgbClr val="002060"/>
                </a:solidFill>
                <a:latin typeface="Arial" panose="020B0604020202020204" pitchFamily="34" charset="0"/>
                <a:cs typeface="Arial" panose="020B0604020202020204" pitchFamily="34" charset="0"/>
              </a:rPr>
              <a:t>балаларға</a:t>
            </a:r>
            <a:r>
              <a:rPr lang="ru-RU" altLang="ru-RU" sz="2000" b="1" dirty="0">
                <a:solidFill>
                  <a:srgbClr val="002060"/>
                </a:solidFill>
                <a:latin typeface="Arial" panose="020B0604020202020204" pitchFamily="34" charset="0"/>
                <a:cs typeface="Arial" panose="020B0604020202020204" pitchFamily="34" charset="0"/>
              </a:rPr>
              <a:t> </a:t>
            </a:r>
            <a:r>
              <a:rPr lang="ru-RU" altLang="ru-RU" sz="2000" b="1" dirty="0" err="1">
                <a:solidFill>
                  <a:srgbClr val="002060"/>
                </a:solidFill>
                <a:latin typeface="Arial" panose="020B0604020202020204" pitchFamily="34" charset="0"/>
                <a:cs typeface="Arial" panose="020B0604020202020204" pitchFamily="34" charset="0"/>
              </a:rPr>
              <a:t>арналған</a:t>
            </a:r>
            <a:r>
              <a:rPr lang="ru-RU" altLang="ru-RU" sz="2000" b="1" dirty="0">
                <a:solidFill>
                  <a:srgbClr val="002060"/>
                </a:solidFill>
                <a:latin typeface="Arial" panose="020B0604020202020204" pitchFamily="34" charset="0"/>
                <a:cs typeface="Arial" panose="020B0604020202020204" pitchFamily="34" charset="0"/>
              </a:rPr>
              <a:t> </a:t>
            </a:r>
            <a:r>
              <a:rPr lang="ru-RU" altLang="ru-RU" sz="2000" b="1" dirty="0" err="1">
                <a:solidFill>
                  <a:srgbClr val="002060"/>
                </a:solidFill>
                <a:latin typeface="Arial" panose="020B0604020202020204" pitchFamily="34" charset="0"/>
                <a:cs typeface="Arial" panose="020B0604020202020204" pitchFamily="34" charset="0"/>
              </a:rPr>
              <a:t>мамандандырылған</a:t>
            </a:r>
            <a:r>
              <a:rPr lang="ru-RU" altLang="ru-RU" sz="2000" b="1" dirty="0">
                <a:solidFill>
                  <a:srgbClr val="002060"/>
                </a:solidFill>
                <a:latin typeface="Arial" panose="020B0604020202020204" pitchFamily="34" charset="0"/>
                <a:cs typeface="Arial" panose="020B0604020202020204" pitchFamily="34" charset="0"/>
              </a:rPr>
              <a:t> </a:t>
            </a:r>
            <a:r>
              <a:rPr lang="ru-RU" altLang="ru-RU" sz="2000" b="1" dirty="0" err="1">
                <a:solidFill>
                  <a:srgbClr val="002060"/>
                </a:solidFill>
                <a:latin typeface="Arial" panose="020B0604020202020204" pitchFamily="34" charset="0"/>
                <a:cs typeface="Arial" panose="020B0604020202020204" pitchFamily="34" charset="0"/>
              </a:rPr>
              <a:t>гимназиясы</a:t>
            </a:r>
            <a:r>
              <a:rPr lang="ru-RU" altLang="ru-RU" sz="2000" b="1" dirty="0">
                <a:solidFill>
                  <a:srgbClr val="002060"/>
                </a:solidFill>
                <a:latin typeface="Arial" panose="020B0604020202020204" pitchFamily="34" charset="0"/>
                <a:cs typeface="Arial" panose="020B0604020202020204" pitchFamily="34" charset="0"/>
              </a:rPr>
              <a:t>» КММ</a:t>
            </a:r>
          </a:p>
        </p:txBody>
      </p:sp>
      <p:pic>
        <p:nvPicPr>
          <p:cNvPr id="1028" name="Picture 4"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backgroundRemoval t="24831" b="100000" l="61342" r="100000">
                        <a14:foregroundMark x1="64058" y1="98871" x2="62141" y2="99774"/>
                      </a14:backgroundRemoval>
                    </a14:imgEffect>
                  </a14:imgLayer>
                </a14:imgProps>
              </a:ext>
              <a:ext uri="{28A0092B-C50C-407E-A947-70E740481C1C}">
                <a14:useLocalDpi xmlns:a14="http://schemas.microsoft.com/office/drawing/2010/main" val="0"/>
              </a:ext>
            </a:extLst>
          </a:blip>
          <a:srcRect l="59173" t="25058"/>
          <a:stretch/>
        </p:blipFill>
        <p:spPr bwMode="auto">
          <a:xfrm rot="16200000">
            <a:off x="9066703" y="-1445355"/>
            <a:ext cx="1679945" cy="4570651"/>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216282" y="3288089"/>
            <a:ext cx="7722577" cy="1200329"/>
          </a:xfrm>
          <a:prstGeom prst="rect">
            <a:avLst/>
          </a:prstGeom>
        </p:spPr>
        <p:txBody>
          <a:bodyPr wrap="square">
            <a:spAutoFit/>
          </a:bodyPr>
          <a:lstStyle/>
          <a:p>
            <a:pPr algn="ctr"/>
            <a:r>
              <a:rPr lang="kk-KZ" sz="3600" b="1" spc="110" dirty="0">
                <a:solidFill>
                  <a:srgbClr val="002060"/>
                </a:solidFill>
                <a:latin typeface="Arial" panose="020B0604020202020204" pitchFamily="34" charset="0"/>
                <a:cs typeface="Arial" panose="020B0604020202020204" pitchFamily="34" charset="0"/>
              </a:rPr>
              <a:t>2025-2026 ОҚУ ЖЫЛЫН АЯҚТАУ ТУРАЛЫ</a:t>
            </a:r>
          </a:p>
        </p:txBody>
      </p:sp>
    </p:spTree>
    <p:extLst>
      <p:ext uri="{BB962C8B-B14F-4D97-AF65-F5344CB8AC3E}">
        <p14:creationId xmlns:p14="http://schemas.microsoft.com/office/powerpoint/2010/main" val="398266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Прямоугольник 39"/>
          <p:cNvSpPr/>
          <p:nvPr/>
        </p:nvSpPr>
        <p:spPr>
          <a:xfrm>
            <a:off x="6721391" y="1642623"/>
            <a:ext cx="4399032" cy="1017178"/>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Прямоугольник 37"/>
          <p:cNvSpPr/>
          <p:nvPr/>
        </p:nvSpPr>
        <p:spPr>
          <a:xfrm>
            <a:off x="1155888" y="1639419"/>
            <a:ext cx="4404906" cy="1003172"/>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 name="Прямая соединительная линия 6"/>
          <p:cNvCxnSpPr/>
          <p:nvPr/>
        </p:nvCxnSpPr>
        <p:spPr>
          <a:xfrm flipV="1">
            <a:off x="2019300" y="847725"/>
            <a:ext cx="9944100" cy="9525"/>
          </a:xfrm>
          <a:prstGeom prst="line">
            <a:avLst/>
          </a:prstGeom>
          <a:ln w="38100">
            <a:solidFill>
              <a:srgbClr val="058EEC"/>
            </a:solidFill>
          </a:ln>
        </p:spPr>
        <p:style>
          <a:lnRef idx="1">
            <a:schemeClr val="accent1"/>
          </a:lnRef>
          <a:fillRef idx="0">
            <a:schemeClr val="accent1"/>
          </a:fillRef>
          <a:effectRef idx="0">
            <a:schemeClr val="accent1"/>
          </a:effectRef>
          <a:fontRef idx="minor">
            <a:schemeClr val="tx1"/>
          </a:fontRef>
        </p:style>
      </p:cxnSp>
      <p:pic>
        <p:nvPicPr>
          <p:cNvPr id="2050"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247212" y="-1225459"/>
            <a:ext cx="1556797" cy="4029529"/>
          </a:xfrm>
          <a:prstGeom prst="rect">
            <a:avLst/>
          </a:prstGeom>
          <a:noFill/>
          <a:extLst>
            <a:ext uri="{909E8E84-426E-40DD-AFC4-6F175D3DCCD1}">
              <a14:hiddenFill xmlns:a14="http://schemas.microsoft.com/office/drawing/2010/main">
                <a:solidFill>
                  <a:srgbClr val="FFFFFF"/>
                </a:solidFill>
              </a14:hiddenFill>
            </a:ext>
          </a:extLst>
        </p:spPr>
      </p:pic>
      <p:sp>
        <p:nvSpPr>
          <p:cNvPr id="31" name="Номер слайда 30"/>
          <p:cNvSpPr>
            <a:spLocks noGrp="1"/>
          </p:cNvSpPr>
          <p:nvPr>
            <p:ph type="sldNum" sz="quarter" idx="12"/>
          </p:nvPr>
        </p:nvSpPr>
        <p:spPr>
          <a:xfrm>
            <a:off x="11963400" y="6492875"/>
            <a:ext cx="228600" cy="365125"/>
          </a:xfrm>
        </p:spPr>
        <p:txBody>
          <a:bodyPr/>
          <a:lstStyle/>
          <a:p>
            <a:fld id="{F27F56B3-D867-4247-9738-902390D54D2C}" type="slidenum">
              <a:rPr lang="ru-RU" smtClean="0"/>
              <a:pPr/>
              <a:t>2</a:t>
            </a:fld>
            <a:endParaRPr lang="ru-RU" dirty="0"/>
          </a:p>
        </p:txBody>
      </p:sp>
      <p:sp>
        <p:nvSpPr>
          <p:cNvPr id="2056" name="AutoShape 8" descr="Видеонаблюдение Видеонаблюдение Беспроводная камера видеонаблюдения,  веб-камера, угол, электроника, транспортное средство png | PNGW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Shape 10255"/>
          <p:cNvSpPr/>
          <p:nvPr/>
        </p:nvSpPr>
        <p:spPr>
          <a:xfrm>
            <a:off x="2173673" y="231102"/>
            <a:ext cx="9095437" cy="438551"/>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kk-KZ" sz="2400" b="1" dirty="0">
                <a:solidFill>
                  <a:srgbClr val="002060"/>
                </a:solidFill>
                <a:latin typeface="Arial" panose="020B0604020202020204" pitchFamily="34" charset="0"/>
                <a:cs typeface="Arial" panose="020B0604020202020204" pitchFamily="34" charset="0"/>
              </a:rPr>
              <a:t>2025-2026 ОҚУ ЖЫЛЫН АЯҚТАУ</a:t>
            </a:r>
            <a:endParaRPr lang="ru-RU" sz="2400" b="1" dirty="0">
              <a:solidFill>
                <a:srgbClr val="002060"/>
              </a:solidFill>
              <a:latin typeface="Arial" panose="020B0604020202020204" pitchFamily="34" charset="0"/>
              <a:cs typeface="Arial" panose="020B0604020202020204" pitchFamily="34" charset="0"/>
            </a:endParaRPr>
          </a:p>
        </p:txBody>
      </p:sp>
      <p:sp>
        <p:nvSpPr>
          <p:cNvPr id="6" name="Прямоугольник 5"/>
          <p:cNvSpPr/>
          <p:nvPr/>
        </p:nvSpPr>
        <p:spPr>
          <a:xfrm>
            <a:off x="307975" y="1322160"/>
            <a:ext cx="2963119" cy="3293209"/>
          </a:xfrm>
          <a:prstGeom prst="rect">
            <a:avLst/>
          </a:prstGeom>
        </p:spPr>
        <p:txBody>
          <a:bodyPr wrap="square">
            <a:spAutoFit/>
          </a:bodyPr>
          <a:lstStyle/>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chemeClr val="accent1">
                  <a:lumMod val="50000"/>
                </a:schemeClr>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p:txBody>
      </p:sp>
      <p:sp>
        <p:nvSpPr>
          <p:cNvPr id="24" name="Прямоугольник 23"/>
          <p:cNvSpPr/>
          <p:nvPr/>
        </p:nvSpPr>
        <p:spPr>
          <a:xfrm>
            <a:off x="2192357" y="1019104"/>
            <a:ext cx="8482988" cy="461665"/>
          </a:xfrm>
          <a:prstGeom prst="rect">
            <a:avLst/>
          </a:prstGeom>
        </p:spPr>
        <p:txBody>
          <a:bodyPr wrap="square">
            <a:spAutoFit/>
          </a:bodyPr>
          <a:lstStyle/>
          <a:p>
            <a:pPr algn="ctr"/>
            <a:r>
              <a:rPr lang="ru-RU" sz="2400" b="1" dirty="0">
                <a:solidFill>
                  <a:srgbClr val="002060"/>
                </a:solidFill>
                <a:latin typeface="Arial" panose="020B0604020202020204" pitchFamily="34" charset="0"/>
                <a:ea typeface="Times New Roman" panose="02020603050405020304" pitchFamily="18" charset="0"/>
              </a:rPr>
              <a:t>9, 11- </a:t>
            </a:r>
            <a:r>
              <a:rPr lang="ru-RU" sz="2400" b="1" dirty="0" err="1">
                <a:solidFill>
                  <a:srgbClr val="002060"/>
                </a:solidFill>
                <a:latin typeface="Arial" panose="020B0604020202020204" pitchFamily="34" charset="0"/>
                <a:ea typeface="Times New Roman" panose="02020603050405020304" pitchFamily="18" charset="0"/>
              </a:rPr>
              <a:t>сыныптардың</a:t>
            </a:r>
            <a:r>
              <a:rPr lang="ru-RU" sz="2400" b="1" dirty="0">
                <a:solidFill>
                  <a:srgbClr val="002060"/>
                </a:solidFill>
                <a:latin typeface="Arial" panose="020B0604020202020204" pitchFamily="34" charset="0"/>
                <a:ea typeface="Times New Roman" panose="02020603050405020304" pitchFamily="18" charset="0"/>
              </a:rPr>
              <a:t> </a:t>
            </a:r>
            <a:r>
              <a:rPr lang="ru-RU" sz="2400" b="1" dirty="0" err="1">
                <a:solidFill>
                  <a:srgbClr val="002060"/>
                </a:solidFill>
                <a:latin typeface="Arial" panose="020B0604020202020204" pitchFamily="34" charset="0"/>
                <a:ea typeface="Times New Roman" panose="02020603050405020304" pitchFamily="18" charset="0"/>
              </a:rPr>
              <a:t>қорытынды</a:t>
            </a:r>
            <a:r>
              <a:rPr lang="ru-RU" sz="2400" b="1" dirty="0">
                <a:solidFill>
                  <a:srgbClr val="002060"/>
                </a:solidFill>
                <a:latin typeface="Arial" panose="020B0604020202020204" pitchFamily="34" charset="0"/>
                <a:ea typeface="Times New Roman" panose="02020603050405020304" pitchFamily="18" charset="0"/>
              </a:rPr>
              <a:t> </a:t>
            </a:r>
            <a:r>
              <a:rPr lang="ru-RU" sz="2400" b="1" dirty="0" err="1">
                <a:solidFill>
                  <a:srgbClr val="002060"/>
                </a:solidFill>
                <a:latin typeface="Arial" panose="020B0604020202020204" pitchFamily="34" charset="0"/>
                <a:ea typeface="Times New Roman" panose="02020603050405020304" pitchFamily="18" charset="0"/>
              </a:rPr>
              <a:t>бітіру</a:t>
            </a:r>
            <a:r>
              <a:rPr lang="ru-RU" sz="2400" b="1" dirty="0">
                <a:solidFill>
                  <a:srgbClr val="002060"/>
                </a:solidFill>
                <a:latin typeface="Arial" panose="020B0604020202020204" pitchFamily="34" charset="0"/>
                <a:ea typeface="Times New Roman" panose="02020603050405020304" pitchFamily="18" charset="0"/>
              </a:rPr>
              <a:t> </a:t>
            </a:r>
            <a:r>
              <a:rPr lang="ru-RU" sz="2400" b="1" dirty="0" err="1">
                <a:solidFill>
                  <a:srgbClr val="002060"/>
                </a:solidFill>
                <a:latin typeface="Arial" panose="020B0604020202020204" pitchFamily="34" charset="0"/>
                <a:ea typeface="Times New Roman" panose="02020603050405020304" pitchFamily="18" charset="0"/>
              </a:rPr>
              <a:t>емтихандары</a:t>
            </a:r>
            <a:r>
              <a:rPr lang="ru-RU" sz="2400" b="1" dirty="0">
                <a:solidFill>
                  <a:srgbClr val="002060"/>
                </a:solidFill>
                <a:latin typeface="Arial" panose="020B0604020202020204" pitchFamily="34" charset="0"/>
                <a:ea typeface="Times New Roman" panose="02020603050405020304" pitchFamily="18" charset="0"/>
              </a:rPr>
              <a:t> </a:t>
            </a:r>
          </a:p>
        </p:txBody>
      </p:sp>
      <p:sp>
        <p:nvSpPr>
          <p:cNvPr id="30" name="Прямоугольник 29"/>
          <p:cNvSpPr/>
          <p:nvPr/>
        </p:nvSpPr>
        <p:spPr>
          <a:xfrm>
            <a:off x="900882" y="1621779"/>
            <a:ext cx="4810188" cy="4678204"/>
          </a:xfrm>
          <a:prstGeom prst="rect">
            <a:avLst/>
          </a:prstGeom>
        </p:spPr>
        <p:txBody>
          <a:bodyPr wrap="square">
            <a:spAutoFit/>
          </a:bodyPr>
          <a:lstStyle/>
          <a:p>
            <a:pPr algn="ctr"/>
            <a:r>
              <a:rPr lang="ru-RU" sz="2800" b="1" dirty="0">
                <a:solidFill>
                  <a:srgbClr val="002060"/>
                </a:solidFill>
                <a:latin typeface="Arial" panose="020B0604020202020204" pitchFamily="34" charset="0"/>
                <a:ea typeface="Times New Roman" panose="02020603050405020304" pitchFamily="18" charset="0"/>
              </a:rPr>
              <a:t>9-сынып</a:t>
            </a:r>
          </a:p>
          <a:p>
            <a:pPr algn="ctr"/>
            <a:r>
              <a:rPr lang="ru-RU" sz="2400" b="1" dirty="0">
                <a:solidFill>
                  <a:srgbClr val="C00000"/>
                </a:solidFill>
                <a:latin typeface="Arial" panose="020B0604020202020204" pitchFamily="34" charset="0"/>
                <a:ea typeface="Times New Roman" panose="02020603050405020304" pitchFamily="18" charset="0"/>
              </a:rPr>
              <a:t>63 </a:t>
            </a:r>
            <a:r>
              <a:rPr lang="ru-RU" sz="1600" b="1" dirty="0" err="1">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kk-KZ" sz="1000" b="1" dirty="0">
              <a:solidFill>
                <a:srgbClr val="002060"/>
              </a:solidFill>
              <a:latin typeface="Arial" panose="020B0604020202020204" pitchFamily="34" charset="0"/>
              <a:ea typeface="Times New Roman" panose="02020603050405020304" pitchFamily="18" charset="0"/>
            </a:endParaRPr>
          </a:p>
          <a:p>
            <a:pPr algn="ctr"/>
            <a:endParaRPr lang="kk-KZ" b="1" dirty="0">
              <a:solidFill>
                <a:srgbClr val="002060"/>
              </a:solidFill>
              <a:latin typeface="Arial" panose="020B0604020202020204" pitchFamily="34" charset="0"/>
              <a:ea typeface="Times New Roman" panose="02020603050405020304" pitchFamily="18" charset="0"/>
            </a:endParaRPr>
          </a:p>
          <a:p>
            <a:pPr algn="ctr"/>
            <a:r>
              <a:rPr lang="kk-KZ" b="1" dirty="0">
                <a:solidFill>
                  <a:srgbClr val="002060"/>
                </a:solidFill>
                <a:latin typeface="Arial" panose="020B0604020202020204" pitchFamily="34" charset="0"/>
                <a:ea typeface="Times New Roman" panose="02020603050405020304" pitchFamily="18" charset="0"/>
              </a:rPr>
              <a:t>Қорытынды бітіру емтихандары </a:t>
            </a:r>
          </a:p>
          <a:p>
            <a:pPr algn="ctr"/>
            <a:r>
              <a:rPr lang="ru-RU" sz="2000" b="1" dirty="0">
                <a:solidFill>
                  <a:srgbClr val="C00000"/>
                </a:solidFill>
                <a:latin typeface="Arial" panose="020B0604020202020204" pitchFamily="34" charset="0"/>
                <a:ea typeface="Times New Roman" panose="02020603050405020304" pitchFamily="18" charset="0"/>
              </a:rPr>
              <a:t>2026 </a:t>
            </a:r>
            <a:r>
              <a:rPr lang="ru-RU" sz="2000" b="1" dirty="0" err="1">
                <a:solidFill>
                  <a:srgbClr val="C00000"/>
                </a:solidFill>
                <a:latin typeface="Arial" panose="020B0604020202020204" pitchFamily="34" charset="0"/>
                <a:ea typeface="Times New Roman" panose="02020603050405020304" pitchFamily="18" charset="0"/>
              </a:rPr>
              <a:t>жылғы</a:t>
            </a:r>
            <a:r>
              <a:rPr lang="ru-RU" sz="2000" b="1" dirty="0">
                <a:solidFill>
                  <a:srgbClr val="C00000"/>
                </a:solidFill>
                <a:latin typeface="Arial" panose="020B0604020202020204" pitchFamily="34" charset="0"/>
                <a:ea typeface="Times New Roman" panose="02020603050405020304" pitchFamily="18" charset="0"/>
              </a:rPr>
              <a:t> 29 </a:t>
            </a:r>
            <a:r>
              <a:rPr lang="ru-RU" sz="2000" b="1" dirty="0" err="1">
                <a:solidFill>
                  <a:srgbClr val="C00000"/>
                </a:solidFill>
                <a:latin typeface="Arial" panose="020B0604020202020204" pitchFamily="34" charset="0"/>
                <a:ea typeface="Times New Roman" panose="02020603050405020304" pitchFamily="18" charset="0"/>
              </a:rPr>
              <a:t>мамыр</a:t>
            </a:r>
            <a:r>
              <a:rPr lang="ru-RU" sz="2000" b="1" dirty="0">
                <a:solidFill>
                  <a:srgbClr val="C00000"/>
                </a:solidFill>
                <a:latin typeface="Arial" panose="020B0604020202020204" pitchFamily="34" charset="0"/>
                <a:ea typeface="Times New Roman" panose="02020603050405020304" pitchFamily="18" charset="0"/>
              </a:rPr>
              <a:t>- 11 </a:t>
            </a:r>
            <a:r>
              <a:rPr lang="ru-RU" sz="2000" b="1" dirty="0" err="1">
                <a:solidFill>
                  <a:srgbClr val="C00000"/>
                </a:solidFill>
                <a:latin typeface="Arial" panose="020B0604020202020204" pitchFamily="34" charset="0"/>
                <a:ea typeface="Times New Roman" panose="02020603050405020304" pitchFamily="18" charset="0"/>
              </a:rPr>
              <a:t>маусым</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a:solidFill>
                  <a:srgbClr val="002060"/>
                </a:solidFill>
                <a:latin typeface="Arial" panose="020B0604020202020204" pitchFamily="34" charset="0"/>
                <a:ea typeface="Times New Roman" panose="02020603050405020304" pitchFamily="18" charset="0"/>
              </a:rPr>
              <a:t>математика(алгебра)</a:t>
            </a:r>
            <a:r>
              <a:rPr lang="ru-RU" sz="2000" dirty="0">
                <a:solidFill>
                  <a:srgbClr val="002060"/>
                </a:solidFill>
                <a:latin typeface="Arial" panose="020B0604020202020204" pitchFamily="34" charset="0"/>
                <a:ea typeface="Times New Roman" panose="02020603050405020304" pitchFamily="18" charset="0"/>
              </a:rPr>
              <a:t> - </a:t>
            </a:r>
            <a:r>
              <a:rPr lang="ru-RU" sz="2000" b="1" dirty="0">
                <a:solidFill>
                  <a:srgbClr val="002060"/>
                </a:solidFill>
                <a:latin typeface="Arial" panose="020B0604020202020204" pitchFamily="34" charset="0"/>
                <a:ea typeface="Times New Roman" panose="02020603050405020304" pitchFamily="18" charset="0"/>
              </a:rPr>
              <a:t>29 </a:t>
            </a:r>
            <a:r>
              <a:rPr lang="ru-RU" sz="2000" b="1" dirty="0" err="1">
                <a:solidFill>
                  <a:srgbClr val="002060"/>
                </a:solidFill>
                <a:latin typeface="Arial" panose="020B0604020202020204" pitchFamily="34" charset="0"/>
                <a:ea typeface="Times New Roman" panose="02020603050405020304" pitchFamily="18" charset="0"/>
              </a:rPr>
              <a:t>мамыр</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err="1">
                <a:solidFill>
                  <a:srgbClr val="002060"/>
                </a:solidFill>
                <a:latin typeface="Arial" panose="020B0604020202020204" pitchFamily="34" charset="0"/>
                <a:ea typeface="Times New Roman" panose="02020603050405020304" pitchFamily="18" charset="0"/>
              </a:rPr>
              <a:t>таңдау</a:t>
            </a:r>
            <a:r>
              <a:rPr lang="ru-RU" sz="2000" u="sng" dirty="0">
                <a:solidFill>
                  <a:srgbClr val="002060"/>
                </a:solidFill>
                <a:latin typeface="Arial" panose="020B0604020202020204" pitchFamily="34" charset="0"/>
                <a:ea typeface="Times New Roman" panose="02020603050405020304" pitchFamily="18" charset="0"/>
              </a:rPr>
              <a:t> </a:t>
            </a:r>
            <a:r>
              <a:rPr lang="ru-RU" sz="2000" u="sng" dirty="0" err="1">
                <a:solidFill>
                  <a:srgbClr val="002060"/>
                </a:solidFill>
                <a:latin typeface="Arial" panose="020B0604020202020204" pitchFamily="34" charset="0"/>
                <a:ea typeface="Times New Roman" panose="02020603050405020304" pitchFamily="18" charset="0"/>
              </a:rPr>
              <a:t>пәні</a:t>
            </a:r>
            <a:r>
              <a:rPr lang="ru-RU" sz="2000" dirty="0">
                <a:solidFill>
                  <a:srgbClr val="002060"/>
                </a:solidFill>
                <a:latin typeface="Arial" panose="020B0604020202020204" pitchFamily="34" charset="0"/>
                <a:ea typeface="Times New Roman" panose="02020603050405020304" pitchFamily="18" charset="0"/>
              </a:rPr>
              <a:t> (физика, химия, биология, география, геометрия, </a:t>
            </a:r>
            <a:r>
              <a:rPr lang="ru-RU" sz="2000" dirty="0" err="1">
                <a:solidFill>
                  <a:srgbClr val="002060"/>
                </a:solidFill>
                <a:latin typeface="Arial" panose="020B0604020202020204" pitchFamily="34" charset="0"/>
                <a:ea typeface="Times New Roman" panose="02020603050405020304" pitchFamily="18" charset="0"/>
              </a:rPr>
              <a:t>дүниежүзі</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тарихы</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әдебиет</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Қазақстан</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тарихы</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шет</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информатика) – </a:t>
            </a:r>
            <a:r>
              <a:rPr lang="ru-RU" sz="2000" b="1" dirty="0">
                <a:solidFill>
                  <a:srgbClr val="002060"/>
                </a:solidFill>
                <a:latin typeface="Arial" panose="020B0604020202020204" pitchFamily="34" charset="0"/>
                <a:ea typeface="Times New Roman" panose="02020603050405020304" pitchFamily="18" charset="0"/>
              </a:rPr>
              <a:t>3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қазақ</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(эссе </a:t>
            </a:r>
            <a:r>
              <a:rPr lang="ru-RU" sz="2000" dirty="0" err="1">
                <a:solidFill>
                  <a:srgbClr val="002060"/>
                </a:solidFill>
                <a:latin typeface="Arial" panose="020B0604020202020204" pitchFamily="34" charset="0"/>
                <a:ea typeface="Times New Roman" panose="02020603050405020304" pitchFamily="18" charset="0"/>
              </a:rPr>
              <a:t>нысаны</a:t>
            </a:r>
            <a:r>
              <a:rPr lang="ru-RU" sz="2000" dirty="0">
                <a:solidFill>
                  <a:srgbClr val="002060"/>
                </a:solidFill>
                <a:latin typeface="Arial" panose="020B0604020202020204" pitchFamily="34" charset="0"/>
                <a:ea typeface="Times New Roman" panose="02020603050405020304" pitchFamily="18" charset="0"/>
              </a:rPr>
              <a:t>)</a:t>
            </a:r>
            <a:r>
              <a:rPr lang="ru-RU" sz="2000" i="1" dirty="0">
                <a:solidFill>
                  <a:srgbClr val="002060"/>
                </a:solidFill>
                <a:latin typeface="Arial" panose="020B0604020202020204" pitchFamily="34" charset="0"/>
                <a:ea typeface="Times New Roman" panose="02020603050405020304" pitchFamily="18" charset="0"/>
              </a:rPr>
              <a:t>-</a:t>
            </a:r>
            <a:r>
              <a:rPr lang="ru-RU" sz="2000" b="1" dirty="0">
                <a:solidFill>
                  <a:srgbClr val="002060"/>
                </a:solidFill>
                <a:latin typeface="Arial" panose="020B0604020202020204" pitchFamily="34" charset="0"/>
                <a:ea typeface="Times New Roman" panose="02020603050405020304" pitchFamily="18" charset="0"/>
              </a:rPr>
              <a:t> 8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i="1" u="sng" dirty="0" err="1">
                <a:solidFill>
                  <a:srgbClr val="002060"/>
                </a:solidFill>
                <a:latin typeface="Arial" panose="020B0604020202020204" pitchFamily="34" charset="0"/>
                <a:ea typeface="Times New Roman" panose="02020603050405020304" pitchFamily="18" charset="0"/>
              </a:rPr>
              <a:t>орыс</a:t>
            </a:r>
            <a:r>
              <a:rPr lang="ru-RU" sz="2000" i="1" u="sng" dirty="0">
                <a:solidFill>
                  <a:srgbClr val="002060"/>
                </a:solidFill>
                <a:latin typeface="Arial" panose="020B0604020202020204" pitchFamily="34" charset="0"/>
                <a:ea typeface="Times New Roman" panose="02020603050405020304" pitchFamily="18" charset="0"/>
              </a:rPr>
              <a:t> </a:t>
            </a:r>
            <a:r>
              <a:rPr lang="ru-RU" sz="2000" i="1" u="sng" dirty="0" err="1">
                <a:solidFill>
                  <a:srgbClr val="002060"/>
                </a:solidFill>
                <a:latin typeface="Arial" panose="020B0604020202020204" pitchFamily="34" charset="0"/>
                <a:ea typeface="Times New Roman" panose="02020603050405020304" pitchFamily="18" charset="0"/>
              </a:rPr>
              <a:t>тілі</a:t>
            </a:r>
            <a:r>
              <a:rPr lang="ru-RU" sz="2000" i="1" u="sng" dirty="0">
                <a:solidFill>
                  <a:srgbClr val="002060"/>
                </a:solidFill>
                <a:latin typeface="Arial" panose="020B0604020202020204" pitchFamily="34" charset="0"/>
                <a:ea typeface="Times New Roman" panose="02020603050405020304" pitchFamily="18" charset="0"/>
              </a:rPr>
              <a:t> мен </a:t>
            </a:r>
            <a:r>
              <a:rPr lang="ru-RU" sz="2000" i="1" u="sng" dirty="0" err="1">
                <a:solidFill>
                  <a:srgbClr val="002060"/>
                </a:solidFill>
                <a:latin typeface="Arial" panose="020B0604020202020204" pitchFamily="34" charset="0"/>
                <a:ea typeface="Times New Roman" panose="02020603050405020304" pitchFamily="18" charset="0"/>
              </a:rPr>
              <a:t>әдебиеті</a:t>
            </a:r>
            <a:r>
              <a:rPr lang="ru-RU" sz="2000" i="1" u="sng" dirty="0">
                <a:solidFill>
                  <a:srgbClr val="002060"/>
                </a:solidFill>
                <a:latin typeface="Arial" panose="020B0604020202020204" pitchFamily="34" charset="0"/>
                <a:ea typeface="Times New Roman" panose="02020603050405020304" pitchFamily="18" charset="0"/>
              </a:rPr>
              <a:t> </a:t>
            </a:r>
            <a:r>
              <a:rPr lang="ru-RU" sz="2000" b="1" i="1" dirty="0">
                <a:solidFill>
                  <a:srgbClr val="002060"/>
                </a:solidFill>
                <a:latin typeface="Arial" panose="020B0604020202020204" pitchFamily="34" charset="0"/>
                <a:ea typeface="Times New Roman" panose="02020603050405020304" pitchFamily="18" charset="0"/>
              </a:rPr>
              <a:t>–</a:t>
            </a:r>
          </a:p>
          <a:p>
            <a:r>
              <a:rPr lang="ru-RU" sz="2000" b="1" dirty="0">
                <a:solidFill>
                  <a:srgbClr val="002060"/>
                </a:solidFill>
                <a:latin typeface="Arial" panose="020B0604020202020204" pitchFamily="34" charset="0"/>
                <a:ea typeface="Times New Roman" panose="02020603050405020304" pitchFamily="18" charset="0"/>
              </a:rPr>
              <a:t>                                         </a:t>
            </a:r>
            <a:r>
              <a:rPr lang="ru-RU" sz="2000" b="1" i="1" dirty="0">
                <a:solidFill>
                  <a:srgbClr val="002060"/>
                </a:solidFill>
                <a:latin typeface="Arial" panose="020B0604020202020204" pitchFamily="34" charset="0"/>
                <a:ea typeface="Times New Roman" panose="02020603050405020304" pitchFamily="18" charset="0"/>
              </a:rPr>
              <a:t>11 </a:t>
            </a:r>
            <a:r>
              <a:rPr lang="ru-RU" sz="2000" b="1" i="1" dirty="0" err="1">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p:txBody>
      </p:sp>
      <p:sp>
        <p:nvSpPr>
          <p:cNvPr id="35" name="Прямоугольник 34"/>
          <p:cNvSpPr/>
          <p:nvPr/>
        </p:nvSpPr>
        <p:spPr>
          <a:xfrm>
            <a:off x="6114207" y="1645951"/>
            <a:ext cx="5312165" cy="4678204"/>
          </a:xfrm>
          <a:prstGeom prst="rect">
            <a:avLst/>
          </a:prstGeom>
        </p:spPr>
        <p:txBody>
          <a:bodyPr wrap="square">
            <a:spAutoFit/>
          </a:bodyPr>
          <a:lstStyle/>
          <a:p>
            <a:pPr algn="ctr"/>
            <a:r>
              <a:rPr lang="ru-RU" sz="2800" b="1" dirty="0">
                <a:solidFill>
                  <a:srgbClr val="002060"/>
                </a:solidFill>
                <a:latin typeface="Arial" panose="020B0604020202020204" pitchFamily="34" charset="0"/>
                <a:ea typeface="Times New Roman" panose="02020603050405020304" pitchFamily="18" charset="0"/>
              </a:rPr>
              <a:t>11-сынып</a:t>
            </a:r>
          </a:p>
          <a:p>
            <a:pPr algn="ctr"/>
            <a:r>
              <a:rPr lang="ru-RU" sz="2400" b="1" dirty="0">
                <a:solidFill>
                  <a:srgbClr val="C00000"/>
                </a:solidFill>
                <a:latin typeface="Arial" panose="020B0604020202020204" pitchFamily="34" charset="0"/>
                <a:ea typeface="Times New Roman" panose="02020603050405020304" pitchFamily="18" charset="0"/>
              </a:rPr>
              <a:t>47 </a:t>
            </a:r>
            <a:r>
              <a:rPr lang="ru-RU" sz="1600" b="1" dirty="0" err="1">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000" b="1" dirty="0">
              <a:solidFill>
                <a:srgbClr val="002060"/>
              </a:solidFill>
              <a:latin typeface="Arial" panose="020B0604020202020204" pitchFamily="34" charset="0"/>
              <a:ea typeface="Times New Roman" panose="02020603050405020304" pitchFamily="18" charset="0"/>
            </a:endParaRPr>
          </a:p>
          <a:p>
            <a:pPr algn="ctr"/>
            <a:endParaRPr lang="ru-RU" b="1" dirty="0">
              <a:solidFill>
                <a:srgbClr val="002060"/>
              </a:solidFill>
              <a:latin typeface="Arial" panose="020B0604020202020204" pitchFamily="34" charset="0"/>
              <a:ea typeface="Times New Roman" panose="02020603050405020304" pitchFamily="18" charset="0"/>
            </a:endParaRPr>
          </a:p>
          <a:p>
            <a:pPr algn="ctr"/>
            <a:r>
              <a:rPr lang="ru-RU" b="1" dirty="0" err="1">
                <a:solidFill>
                  <a:srgbClr val="002060"/>
                </a:solidFill>
                <a:latin typeface="Arial" panose="020B0604020202020204" pitchFamily="34" charset="0"/>
                <a:ea typeface="Times New Roman" panose="02020603050405020304" pitchFamily="18" charset="0"/>
              </a:rPr>
              <a:t>Мемлекеттік</a:t>
            </a:r>
            <a:r>
              <a:rPr lang="ru-RU" b="1" dirty="0">
                <a:solidFill>
                  <a:srgbClr val="002060"/>
                </a:solidFill>
                <a:latin typeface="Arial" panose="020B0604020202020204" pitchFamily="34" charset="0"/>
                <a:ea typeface="Times New Roman" panose="02020603050405020304" pitchFamily="18" charset="0"/>
              </a:rPr>
              <a:t> </a:t>
            </a:r>
            <a:r>
              <a:rPr lang="ru-RU" b="1" dirty="0" err="1">
                <a:solidFill>
                  <a:srgbClr val="002060"/>
                </a:solidFill>
                <a:latin typeface="Arial" panose="020B0604020202020204" pitchFamily="34" charset="0"/>
                <a:ea typeface="Times New Roman" panose="02020603050405020304" pitchFamily="18" charset="0"/>
              </a:rPr>
              <a:t>бітіру</a:t>
            </a:r>
            <a:r>
              <a:rPr lang="ru-RU" b="1" dirty="0">
                <a:solidFill>
                  <a:srgbClr val="002060"/>
                </a:solidFill>
                <a:latin typeface="Arial" panose="020B0604020202020204" pitchFamily="34" charset="0"/>
                <a:ea typeface="Times New Roman" panose="02020603050405020304" pitchFamily="18" charset="0"/>
              </a:rPr>
              <a:t> </a:t>
            </a:r>
            <a:r>
              <a:rPr lang="ru-RU" b="1" dirty="0" err="1">
                <a:solidFill>
                  <a:srgbClr val="002060"/>
                </a:solidFill>
                <a:latin typeface="Arial" panose="020B0604020202020204" pitchFamily="34" charset="0"/>
                <a:ea typeface="Times New Roman" panose="02020603050405020304" pitchFamily="18" charset="0"/>
              </a:rPr>
              <a:t>емтихандары</a:t>
            </a:r>
            <a:endParaRPr lang="ru-RU" b="1" dirty="0">
              <a:solidFill>
                <a:srgbClr val="002060"/>
              </a:solidFill>
              <a:latin typeface="Arial" panose="020B0604020202020204" pitchFamily="34" charset="0"/>
              <a:ea typeface="Times New Roman" panose="02020603050405020304" pitchFamily="18" charset="0"/>
            </a:endParaRPr>
          </a:p>
          <a:p>
            <a:pPr algn="ctr"/>
            <a:r>
              <a:rPr lang="ru-RU" sz="2000" b="1" dirty="0">
                <a:solidFill>
                  <a:srgbClr val="C00000"/>
                </a:solidFill>
                <a:latin typeface="Arial" panose="020B0604020202020204" pitchFamily="34" charset="0"/>
                <a:ea typeface="Times New Roman" panose="02020603050405020304" pitchFamily="18" charset="0"/>
              </a:rPr>
              <a:t>2026 </a:t>
            </a:r>
            <a:r>
              <a:rPr lang="ru-RU" sz="2000" b="1" dirty="0" err="1">
                <a:solidFill>
                  <a:srgbClr val="C00000"/>
                </a:solidFill>
                <a:latin typeface="Arial" panose="020B0604020202020204" pitchFamily="34" charset="0"/>
                <a:ea typeface="Times New Roman" panose="02020603050405020304" pitchFamily="18" charset="0"/>
              </a:rPr>
              <a:t>жылғы</a:t>
            </a:r>
            <a:r>
              <a:rPr lang="ru-RU" sz="2000" b="1" dirty="0">
                <a:solidFill>
                  <a:srgbClr val="C00000"/>
                </a:solidFill>
                <a:latin typeface="Arial" panose="020B0604020202020204" pitchFamily="34" charset="0"/>
                <a:ea typeface="Times New Roman" panose="02020603050405020304" pitchFamily="18" charset="0"/>
              </a:rPr>
              <a:t> 2 маусым-15 </a:t>
            </a:r>
            <a:r>
              <a:rPr lang="ru-RU" sz="2000" b="1" dirty="0" err="1">
                <a:solidFill>
                  <a:srgbClr val="C00000"/>
                </a:solidFill>
                <a:latin typeface="Arial" panose="020B0604020202020204" pitchFamily="34" charset="0"/>
                <a:ea typeface="Times New Roman" panose="02020603050405020304" pitchFamily="18" charset="0"/>
              </a:rPr>
              <a:t>маусым</a:t>
            </a:r>
            <a:r>
              <a:rPr lang="ru-RU" sz="2000" b="1" dirty="0">
                <a:solidFill>
                  <a:srgbClr val="C00000"/>
                </a:solidFill>
                <a:latin typeface="Arial" panose="020B0604020202020204" pitchFamily="34" charset="0"/>
                <a:ea typeface="Times New Roman" panose="02020603050405020304" pitchFamily="18" charset="0"/>
              </a:rPr>
              <a:t> </a:t>
            </a: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Қазақстан</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тарихы</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ауызша</a:t>
            </a:r>
            <a:r>
              <a:rPr lang="ru-RU" sz="2000" dirty="0">
                <a:solidFill>
                  <a:srgbClr val="002060"/>
                </a:solidFill>
                <a:latin typeface="Arial" panose="020B0604020202020204" pitchFamily="34" charset="0"/>
                <a:ea typeface="Times New Roman" panose="02020603050405020304" pitchFamily="18" charset="0"/>
              </a:rPr>
              <a:t>) - </a:t>
            </a:r>
            <a:r>
              <a:rPr lang="ru-RU" sz="2000" b="1" i="1" dirty="0">
                <a:solidFill>
                  <a:srgbClr val="002060"/>
                </a:solidFill>
                <a:latin typeface="Arial" panose="020B0604020202020204" pitchFamily="34" charset="0"/>
                <a:ea typeface="Times New Roman" panose="02020603050405020304" pitchFamily="18" charset="0"/>
              </a:rPr>
              <a:t>2 </a:t>
            </a:r>
            <a:r>
              <a:rPr lang="ru-RU" sz="2000" b="1" i="1" dirty="0" err="1">
                <a:solidFill>
                  <a:srgbClr val="002060"/>
                </a:solidFill>
                <a:latin typeface="Arial" panose="020B0604020202020204" pitchFamily="34" charset="0"/>
                <a:ea typeface="Times New Roman" panose="02020603050405020304" pitchFamily="18" charset="0"/>
              </a:rPr>
              <a:t>маусым</a:t>
            </a:r>
            <a:endParaRPr lang="ru-RU" sz="2000" dirty="0">
              <a:solidFill>
                <a:srgbClr val="002060"/>
              </a:solidFill>
              <a:latin typeface="Arial" panose="020B0604020202020204" pitchFamily="34" charset="0"/>
              <a:ea typeface="Times New Roman" panose="02020603050405020304" pitchFamily="18" charset="0"/>
            </a:endParaRPr>
          </a:p>
          <a:p>
            <a:pPr marL="263525" indent="-263525">
              <a:buFont typeface="Wingdings" panose="05000000000000000000" pitchFamily="2" charset="2"/>
              <a:buChar char="§"/>
            </a:pPr>
            <a:r>
              <a:rPr lang="ru-RU" sz="2000" dirty="0">
                <a:solidFill>
                  <a:srgbClr val="002060"/>
                </a:solidFill>
                <a:latin typeface="Arial" panose="020B0604020202020204" pitchFamily="34" charset="0"/>
                <a:ea typeface="Times New Roman" panose="02020603050405020304" pitchFamily="18" charset="0"/>
              </a:rPr>
              <a:t>алгебра </a:t>
            </a:r>
            <a:r>
              <a:rPr lang="ru-RU" sz="2000" dirty="0" err="1">
                <a:solidFill>
                  <a:srgbClr val="002060"/>
                </a:solidFill>
                <a:latin typeface="Arial" panose="020B0604020202020204" pitchFamily="34" charset="0"/>
                <a:ea typeface="Times New Roman" panose="02020603050405020304" pitchFamily="18" charset="0"/>
              </a:rPr>
              <a:t>және</a:t>
            </a:r>
            <a:r>
              <a:rPr lang="ru-RU" sz="2000" dirty="0">
                <a:solidFill>
                  <a:srgbClr val="002060"/>
                </a:solidFill>
                <a:latin typeface="Arial" panose="020B0604020202020204" pitchFamily="34" charset="0"/>
                <a:ea typeface="Times New Roman" panose="02020603050405020304" pitchFamily="18" charset="0"/>
              </a:rPr>
              <a:t> анализ </a:t>
            </a:r>
            <a:r>
              <a:rPr lang="ru-RU" sz="2000" dirty="0" err="1">
                <a:solidFill>
                  <a:srgbClr val="002060"/>
                </a:solidFill>
                <a:latin typeface="Arial" panose="020B0604020202020204" pitchFamily="34" charset="0"/>
                <a:ea typeface="Times New Roman" panose="02020603050405020304" pitchFamily="18" charset="0"/>
              </a:rPr>
              <a:t>бастамалары</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жазбаша</a:t>
            </a:r>
            <a:r>
              <a:rPr lang="ru-RU" sz="2000" dirty="0">
                <a:solidFill>
                  <a:srgbClr val="002060"/>
                </a:solidFill>
                <a:latin typeface="Arial" panose="020B0604020202020204" pitchFamily="34" charset="0"/>
                <a:ea typeface="Times New Roman" panose="02020603050405020304" pitchFamily="18" charset="0"/>
              </a:rPr>
              <a:t>) – </a:t>
            </a:r>
            <a:r>
              <a:rPr lang="ru-RU" sz="2000" b="1" dirty="0">
                <a:solidFill>
                  <a:srgbClr val="002060"/>
                </a:solidFill>
                <a:latin typeface="Arial" panose="020B0604020202020204" pitchFamily="34" charset="0"/>
                <a:ea typeface="Times New Roman" panose="02020603050405020304" pitchFamily="18" charset="0"/>
              </a:rPr>
              <a:t>5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қазақ</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a:t>
            </a:r>
            <a:r>
              <a:rPr lang="ru-RU" sz="2000" i="1" dirty="0">
                <a:solidFill>
                  <a:srgbClr val="002060"/>
                </a:solidFill>
                <a:latin typeface="Arial" panose="020B0604020202020204" pitchFamily="34" charset="0"/>
                <a:ea typeface="Times New Roman" panose="02020603050405020304" pitchFamily="18" charset="0"/>
              </a:rPr>
              <a:t>(</a:t>
            </a:r>
            <a:r>
              <a:rPr lang="ru-RU" sz="2000" i="1" dirty="0" err="1">
                <a:solidFill>
                  <a:srgbClr val="002060"/>
                </a:solidFill>
                <a:latin typeface="Arial" panose="020B0604020202020204" pitchFamily="34" charset="0"/>
                <a:ea typeface="Times New Roman" panose="02020603050405020304" pitchFamily="18" charset="0"/>
              </a:rPr>
              <a:t>жазбаша</a:t>
            </a:r>
            <a:r>
              <a:rPr lang="ru-RU" sz="2000" i="1" dirty="0">
                <a:solidFill>
                  <a:srgbClr val="002060"/>
                </a:solidFill>
                <a:latin typeface="Arial" panose="020B0604020202020204" pitchFamily="34" charset="0"/>
                <a:ea typeface="Times New Roman" panose="02020603050405020304" pitchFamily="18" charset="0"/>
              </a:rPr>
              <a:t>) – </a:t>
            </a:r>
            <a:r>
              <a:rPr lang="ru-RU" sz="2000" b="1" dirty="0">
                <a:solidFill>
                  <a:srgbClr val="002060"/>
                </a:solidFill>
                <a:latin typeface="Arial" panose="020B0604020202020204" pitchFamily="34" charset="0"/>
                <a:ea typeface="Times New Roman" panose="02020603050405020304" pitchFamily="18" charset="0"/>
              </a:rPr>
              <a:t>9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таңдау</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пәні</a:t>
            </a:r>
            <a:r>
              <a:rPr lang="ru-RU" sz="2000" dirty="0">
                <a:solidFill>
                  <a:srgbClr val="002060"/>
                </a:solidFill>
                <a:latin typeface="Arial" panose="020B0604020202020204" pitchFamily="34" charset="0"/>
                <a:ea typeface="Times New Roman" panose="02020603050405020304" pitchFamily="18" charset="0"/>
              </a:rPr>
              <a:t> (физика, химия, биология, география, геометрия, </a:t>
            </a:r>
            <a:r>
              <a:rPr lang="ru-RU" sz="2000" dirty="0" err="1">
                <a:solidFill>
                  <a:srgbClr val="002060"/>
                </a:solidFill>
                <a:latin typeface="Arial" panose="020B0604020202020204" pitchFamily="34" charset="0"/>
                <a:ea typeface="Times New Roman" panose="02020603050405020304" pitchFamily="18" charset="0"/>
              </a:rPr>
              <a:t>дүниежүзілік</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тарих</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құқық</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негіздері</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әдебиет</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шет</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информатика) – </a:t>
            </a:r>
            <a:r>
              <a:rPr lang="ru-RU" sz="2000" b="1" dirty="0">
                <a:solidFill>
                  <a:srgbClr val="002060"/>
                </a:solidFill>
                <a:latin typeface="Arial" panose="020B0604020202020204" pitchFamily="34" charset="0"/>
                <a:ea typeface="Times New Roman" panose="02020603050405020304" pitchFamily="18" charset="0"/>
              </a:rPr>
              <a:t>12 </a:t>
            </a:r>
            <a:r>
              <a:rPr lang="ru-RU" sz="2000" b="1" dirty="0" err="1">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i="1" dirty="0" err="1">
                <a:solidFill>
                  <a:srgbClr val="002060"/>
                </a:solidFill>
                <a:latin typeface="Arial" panose="020B0604020202020204" pitchFamily="34" charset="0"/>
                <a:ea typeface="Times New Roman" panose="02020603050405020304" pitchFamily="18" charset="0"/>
              </a:rPr>
              <a:t>орыс</a:t>
            </a:r>
            <a:r>
              <a:rPr lang="ru-RU" sz="2000" i="1" dirty="0">
                <a:solidFill>
                  <a:srgbClr val="002060"/>
                </a:solidFill>
                <a:latin typeface="Arial" panose="020B0604020202020204" pitchFamily="34" charset="0"/>
                <a:ea typeface="Times New Roman" panose="02020603050405020304" pitchFamily="18" charset="0"/>
              </a:rPr>
              <a:t> </a:t>
            </a:r>
            <a:r>
              <a:rPr lang="ru-RU" sz="2000" i="1" dirty="0" err="1">
                <a:solidFill>
                  <a:srgbClr val="002060"/>
                </a:solidFill>
                <a:latin typeface="Arial" panose="020B0604020202020204" pitchFamily="34" charset="0"/>
                <a:ea typeface="Times New Roman" panose="02020603050405020304" pitchFamily="18" charset="0"/>
              </a:rPr>
              <a:t>тілі</a:t>
            </a:r>
            <a:r>
              <a:rPr lang="ru-RU" sz="2000" i="1" dirty="0">
                <a:solidFill>
                  <a:srgbClr val="002060"/>
                </a:solidFill>
                <a:latin typeface="Arial" panose="020B0604020202020204" pitchFamily="34" charset="0"/>
                <a:ea typeface="Times New Roman" panose="02020603050405020304" pitchFamily="18" charset="0"/>
              </a:rPr>
              <a:t> мен </a:t>
            </a:r>
            <a:r>
              <a:rPr lang="ru-RU" sz="2000" i="1" dirty="0" err="1">
                <a:solidFill>
                  <a:srgbClr val="002060"/>
                </a:solidFill>
                <a:latin typeface="Arial" panose="020B0604020202020204" pitchFamily="34" charset="0"/>
                <a:ea typeface="Times New Roman" panose="02020603050405020304" pitchFamily="18" charset="0"/>
              </a:rPr>
              <a:t>әдебиеті</a:t>
            </a:r>
            <a:r>
              <a:rPr lang="ru-RU" sz="2000" i="1" dirty="0">
                <a:solidFill>
                  <a:srgbClr val="002060"/>
                </a:solidFill>
                <a:latin typeface="Arial" panose="020B0604020202020204" pitchFamily="34" charset="0"/>
                <a:ea typeface="Times New Roman" panose="02020603050405020304" pitchFamily="18" charset="0"/>
              </a:rPr>
              <a:t> – </a:t>
            </a:r>
            <a:r>
              <a:rPr lang="ru-RU" sz="2000" b="1" i="1" dirty="0">
                <a:solidFill>
                  <a:srgbClr val="002060"/>
                </a:solidFill>
                <a:latin typeface="Arial" panose="020B0604020202020204" pitchFamily="34" charset="0"/>
                <a:ea typeface="Times New Roman" panose="02020603050405020304" pitchFamily="18" charset="0"/>
              </a:rPr>
              <a:t>15 </a:t>
            </a:r>
            <a:r>
              <a:rPr lang="ru-RU" sz="2000" b="1" i="1" dirty="0" err="1">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802114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a16="http://schemas.microsoft.com/office/drawing/2014/main" id="{DB9E48B4-FE7F-443E-BD76-153E52129D7D}"/>
              </a:ext>
            </a:extLst>
          </p:cNvPr>
          <p:cNvSpPr/>
          <p:nvPr/>
        </p:nvSpPr>
        <p:spPr>
          <a:xfrm>
            <a:off x="0" y="308296"/>
            <a:ext cx="12192000"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a:solidFill>
                  <a:prstClr val="white"/>
                </a:solidFill>
              </a:rPr>
              <a:t>            </a:t>
            </a:r>
            <a:endParaRPr lang="ru-RU" sz="2000" dirty="0">
              <a:solidFill>
                <a:prstClr val="white"/>
              </a:solidFill>
            </a:endParaRPr>
          </a:p>
        </p:txBody>
      </p: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solidFill>
                  <a:prstClr val="black"/>
                </a:solidFill>
                <a:latin typeface="Arial" panose="020B0604020202020204" pitchFamily="34" charset="0"/>
              </a:rPr>
              <a:t>3</a:t>
            </a:r>
            <a:endParaRPr lang="ru-RU" sz="900" dirty="0">
              <a:solidFill>
                <a:prstClr val="black"/>
              </a:solidFill>
            </a:endParaRPr>
          </a:p>
        </p:txBody>
      </p:sp>
      <p:sp>
        <p:nvSpPr>
          <p:cNvPr id="10" name="Прямоугольник 9"/>
          <p:cNvSpPr/>
          <p:nvPr/>
        </p:nvSpPr>
        <p:spPr>
          <a:xfrm>
            <a:off x="2449902" y="1617379"/>
            <a:ext cx="8514272" cy="1923604"/>
          </a:xfrm>
          <a:prstGeom prst="rect">
            <a:avLst/>
          </a:prstGeom>
        </p:spPr>
        <p:txBody>
          <a:bodyPr wrap="square">
            <a:spAutoFit/>
          </a:bodyPr>
          <a:lstStyle/>
          <a:p>
            <a:pPr algn="just"/>
            <a:r>
              <a:rPr lang="ru-RU" dirty="0" err="1">
                <a:solidFill>
                  <a:srgbClr val="002060"/>
                </a:solidFill>
                <a:latin typeface="Arial" panose="020B0604020202020204" pitchFamily="34" charset="0"/>
                <a:cs typeface="Arial" panose="020B0604020202020204" pitchFamily="34" charset="0"/>
              </a:rPr>
              <a:t>Қорытынды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аттестаттауға</a:t>
            </a:r>
            <a:r>
              <a:rPr lang="ru-RU" dirty="0">
                <a:solidFill>
                  <a:srgbClr val="002060"/>
                </a:solidFill>
                <a:latin typeface="Arial" panose="020B0604020202020204" pitchFamily="34" charset="0"/>
                <a:cs typeface="Arial" panose="020B0604020202020204" pitchFamily="34" charset="0"/>
              </a:rPr>
              <a:t> МЖМБС </a:t>
            </a:r>
            <a:r>
              <a:rPr lang="ru-RU" dirty="0" err="1">
                <a:solidFill>
                  <a:srgbClr val="002060"/>
                </a:solidFill>
                <a:latin typeface="Arial" panose="020B0604020202020204" pitchFamily="34" charset="0"/>
                <a:cs typeface="Arial" panose="020B0604020202020204" pitchFamily="34" charset="0"/>
              </a:rPr>
              <a:t>талаптарына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сәйкес</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үлгілік</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жалпы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беретін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оқу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бағдарламаларын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меңгерген</a:t>
            </a:r>
            <a:r>
              <a:rPr lang="ru-RU" dirty="0">
                <a:solidFill>
                  <a:srgbClr val="002060"/>
                </a:solidFill>
                <a:latin typeface="Arial" panose="020B0604020202020204" pitchFamily="34" charset="0"/>
                <a:cs typeface="Arial" panose="020B0604020202020204" pitchFamily="34" charset="0"/>
              </a:rPr>
              <a:t> 9(10), 11(11) </a:t>
            </a:r>
            <a:r>
              <a:rPr lang="ru-RU" dirty="0" err="1">
                <a:solidFill>
                  <a:srgbClr val="002060"/>
                </a:solidFill>
                <a:latin typeface="Arial" panose="020B0604020202020204" pitchFamily="34" charset="0"/>
                <a:cs typeface="Arial" panose="020B0604020202020204" pitchFamily="34" charset="0"/>
              </a:rPr>
              <a:t>сыныптардың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алушылары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жіберіледі</a:t>
            </a:r>
            <a:r>
              <a:rPr lang="ru-RU" dirty="0">
                <a:solidFill>
                  <a:srgbClr val="002060"/>
                </a:solidFill>
                <a:latin typeface="Arial" panose="020B0604020202020204" pitchFamily="34" charset="0"/>
                <a:cs typeface="Arial" panose="020B0604020202020204" pitchFamily="34" charset="0"/>
              </a:rPr>
              <a:t>. (3-тарау, 38-тармақ)</a:t>
            </a:r>
            <a:endParaRPr lang="ru-RU" sz="1100" dirty="0">
              <a:solidFill>
                <a:srgbClr val="002060"/>
              </a:solidFill>
              <a:latin typeface="Arial" panose="020B0604020202020204" pitchFamily="34" charset="0"/>
              <a:cs typeface="Arial" panose="020B0604020202020204" pitchFamily="34" charset="0"/>
            </a:endParaRPr>
          </a:p>
          <a:p>
            <a:pPr algn="just"/>
            <a:r>
              <a:rPr lang="ru-RU" sz="1100" dirty="0">
                <a:solidFill>
                  <a:srgbClr val="002060"/>
                </a:solidFill>
                <a:latin typeface="Arial" panose="020B0604020202020204" pitchFamily="34" charset="0"/>
                <a:cs typeface="Arial" panose="020B0604020202020204" pitchFamily="34" charset="0"/>
              </a:rPr>
              <a:t> </a:t>
            </a:r>
          </a:p>
          <a:p>
            <a:pPr algn="just"/>
            <a:r>
              <a:rPr lang="ru-RU" dirty="0" err="1">
                <a:solidFill>
                  <a:srgbClr val="002060"/>
                </a:solidFill>
                <a:latin typeface="Arial" panose="020B0604020202020204" pitchFamily="34" charset="0"/>
                <a:cs typeface="Arial" panose="020B0604020202020204" pitchFamily="34" charset="0"/>
              </a:rPr>
              <a:t>Негізгі</a:t>
            </a:r>
            <a:r>
              <a:rPr lang="ru-RU" dirty="0">
                <a:solidFill>
                  <a:srgbClr val="002060"/>
                </a:solidFill>
                <a:latin typeface="Arial" panose="020B0604020202020204" pitchFamily="34" charset="0"/>
                <a:cs typeface="Arial" panose="020B0604020202020204" pitchFamily="34" charset="0"/>
              </a:rPr>
              <a:t> орта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берудің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жалпы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беретін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оқу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бағдарламаларын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меңгерген</a:t>
            </a:r>
            <a:r>
              <a:rPr lang="ru-RU" dirty="0">
                <a:solidFill>
                  <a:srgbClr val="002060"/>
                </a:solidFill>
                <a:latin typeface="Arial" panose="020B0604020202020204" pitchFamily="34" charset="0"/>
                <a:cs typeface="Arial" panose="020B0604020202020204" pitchFamily="34" charset="0"/>
              </a:rPr>
              <a:t> 9(10)-</a:t>
            </a:r>
            <a:r>
              <a:rPr lang="ru-RU" dirty="0" err="1">
                <a:solidFill>
                  <a:srgbClr val="002060"/>
                </a:solidFill>
                <a:latin typeface="Arial" panose="020B0604020202020204" pitchFamily="34" charset="0"/>
                <a:cs typeface="Arial" panose="020B0604020202020204" pitchFamily="34" charset="0"/>
              </a:rPr>
              <a:t>сынып</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оқушылары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төрт</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пәннен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емтихан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тапсырады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оның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біреуі</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таңдау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бойынша</a:t>
            </a:r>
            <a:r>
              <a:rPr lang="ru-RU" dirty="0">
                <a:solidFill>
                  <a:srgbClr val="002060"/>
                </a:solidFill>
                <a:latin typeface="Arial" panose="020B0604020202020204" pitchFamily="34" charset="0"/>
                <a:cs typeface="Arial" panose="020B0604020202020204" pitchFamily="34" charset="0"/>
              </a:rPr>
              <a:t>. (3-тарау, 39-тармақ)</a:t>
            </a: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8" y="-838334"/>
            <a:ext cx="983484" cy="2545597"/>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2531055" y="3636335"/>
            <a:ext cx="8238226" cy="2862322"/>
          </a:xfrm>
          <a:prstGeom prst="rect">
            <a:avLst/>
          </a:prstGeom>
        </p:spPr>
        <p:txBody>
          <a:bodyPr wrap="square">
            <a:spAutoFit/>
          </a:bodyPr>
          <a:lstStyle/>
          <a:p>
            <a:pPr algn="just"/>
            <a:endParaRPr lang="ru-RU" sz="1100" dirty="0">
              <a:solidFill>
                <a:srgbClr val="002060"/>
              </a:solidFill>
              <a:latin typeface="Arial" panose="020B0604020202020204" pitchFamily="34" charset="0"/>
              <a:cs typeface="Arial" panose="020B0604020202020204" pitchFamily="34" charset="0"/>
            </a:endParaRPr>
          </a:p>
          <a:p>
            <a:pPr algn="just"/>
            <a:r>
              <a:rPr lang="ru-RU" dirty="0">
                <a:solidFill>
                  <a:srgbClr val="002060"/>
                </a:solidFill>
                <a:latin typeface="Arial" panose="020B0604020202020204" pitchFamily="34" charset="0"/>
                <a:cs typeface="Arial" panose="020B0604020202020204" pitchFamily="34" charset="0"/>
              </a:rPr>
              <a:t>5-9(10)-</a:t>
            </a:r>
            <a:r>
              <a:rPr lang="ru-RU" dirty="0" err="1">
                <a:solidFill>
                  <a:srgbClr val="002060"/>
                </a:solidFill>
                <a:latin typeface="Arial" panose="020B0604020202020204" pitchFamily="34" charset="0"/>
                <a:cs typeface="Arial" panose="020B0604020202020204" pitchFamily="34" charset="0"/>
              </a:rPr>
              <a:t>сыныптардағы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оқу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кезеңінде</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барлық</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пәндер</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бойынша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жылдық</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және</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қорытынды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бағалары</a:t>
            </a:r>
            <a:r>
              <a:rPr lang="ru-RU" dirty="0">
                <a:solidFill>
                  <a:srgbClr val="002060"/>
                </a:solidFill>
                <a:latin typeface="Arial" panose="020B0604020202020204" pitchFamily="34" charset="0"/>
                <a:cs typeface="Arial" panose="020B0604020202020204" pitchFamily="34" charset="0"/>
              </a:rPr>
              <a:t> «5» </a:t>
            </a:r>
            <a:r>
              <a:rPr lang="ru-RU" dirty="0" err="1">
                <a:solidFill>
                  <a:srgbClr val="002060"/>
                </a:solidFill>
                <a:latin typeface="Arial" panose="020B0604020202020204" pitchFamily="34" charset="0"/>
                <a:cs typeface="Arial" panose="020B0604020202020204" pitchFamily="34" charset="0"/>
              </a:rPr>
              <a:t>болған</a:t>
            </a:r>
            <a:r>
              <a:rPr lang="ru-RU" dirty="0">
                <a:solidFill>
                  <a:srgbClr val="002060"/>
                </a:solidFill>
                <a:latin typeface="Arial" panose="020B0604020202020204" pitchFamily="34" charset="0"/>
                <a:cs typeface="Arial" panose="020B0604020202020204" pitchFamily="34" charset="0"/>
              </a:rPr>
              <a:t> 9(10)-</a:t>
            </a:r>
            <a:r>
              <a:rPr lang="ru-RU" dirty="0" err="1">
                <a:solidFill>
                  <a:srgbClr val="002060"/>
                </a:solidFill>
                <a:latin typeface="Arial" panose="020B0604020202020204" pitchFamily="34" charset="0"/>
                <a:cs typeface="Arial" panose="020B0604020202020204" pitchFamily="34" charset="0"/>
              </a:rPr>
              <a:t>сынып</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алушыларына</a:t>
            </a:r>
            <a:r>
              <a:rPr lang="ru-RU" dirty="0">
                <a:solidFill>
                  <a:srgbClr val="002060"/>
                </a:solidFill>
                <a:latin typeface="Arial" panose="020B0604020202020204" pitchFamily="34" charset="0"/>
                <a:cs typeface="Arial" panose="020B0604020202020204" pitchFamily="34" charset="0"/>
              </a:rPr>
              <a:t>    №39 </a:t>
            </a:r>
            <a:r>
              <a:rPr lang="ru-RU" dirty="0" err="1">
                <a:solidFill>
                  <a:srgbClr val="002060"/>
                </a:solidFill>
                <a:latin typeface="Arial" panose="020B0604020202020204" pitchFamily="34" charset="0"/>
                <a:cs typeface="Arial" panose="020B0604020202020204" pitchFamily="34" charset="0"/>
              </a:rPr>
              <a:t>бұйрықпен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бекітілген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нысанға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сәйкес</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негізгі</a:t>
            </a:r>
            <a:r>
              <a:rPr lang="ru-RU" dirty="0">
                <a:solidFill>
                  <a:srgbClr val="002060"/>
                </a:solidFill>
                <a:latin typeface="Arial" panose="020B0604020202020204" pitchFamily="34" charset="0"/>
                <a:cs typeface="Arial" panose="020B0604020202020204" pitchFamily="34" charset="0"/>
              </a:rPr>
              <a:t> орта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туралы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үздік</a:t>
            </a:r>
            <a:r>
              <a:rPr lang="ru-RU" dirty="0">
                <a:solidFill>
                  <a:srgbClr val="002060"/>
                </a:solidFill>
                <a:latin typeface="Arial" panose="020B0604020202020204" pitchFamily="34" charset="0"/>
                <a:cs typeface="Arial" panose="020B0604020202020204" pitchFamily="34" charset="0"/>
              </a:rPr>
              <a:t> аттестат  </a:t>
            </a:r>
            <a:r>
              <a:rPr lang="ru-RU" dirty="0" err="1">
                <a:solidFill>
                  <a:srgbClr val="002060"/>
                </a:solidFill>
                <a:latin typeface="Arial" panose="020B0604020202020204" pitchFamily="34" charset="0"/>
                <a:cs typeface="Arial" panose="020B0604020202020204" pitchFamily="34" charset="0"/>
              </a:rPr>
              <a:t>беріледі</a:t>
            </a:r>
            <a:r>
              <a:rPr lang="ru-RU" dirty="0">
                <a:solidFill>
                  <a:srgbClr val="002060"/>
                </a:solidFill>
                <a:latin typeface="Arial" panose="020B0604020202020204" pitchFamily="34" charset="0"/>
                <a:cs typeface="Arial" panose="020B0604020202020204" pitchFamily="34" charset="0"/>
              </a:rPr>
              <a:t>.  (3-тарау, 48-тармақ</a:t>
            </a:r>
            <a:r>
              <a:rPr lang="kk-KZ" dirty="0">
                <a:solidFill>
                  <a:srgbClr val="002060"/>
                </a:solidFill>
                <a:latin typeface="Arial" panose="020B0604020202020204" pitchFamily="34" charset="0"/>
                <a:cs typeface="Arial" panose="020B0604020202020204" pitchFamily="34" charset="0"/>
              </a:rPr>
              <a:t>)</a:t>
            </a:r>
            <a:endParaRPr lang="kk-KZ" sz="1100" dirty="0">
              <a:solidFill>
                <a:srgbClr val="002060"/>
              </a:solidFill>
              <a:latin typeface="Arial" panose="020B0604020202020204" pitchFamily="34" charset="0"/>
              <a:cs typeface="Arial" panose="020B0604020202020204" pitchFamily="34" charset="0"/>
            </a:endParaRPr>
          </a:p>
          <a:p>
            <a:pPr algn="just"/>
            <a:r>
              <a:rPr lang="kk-KZ" sz="1100" dirty="0">
                <a:solidFill>
                  <a:srgbClr val="002060"/>
                </a:solidFill>
                <a:latin typeface="Arial" panose="020B0604020202020204" pitchFamily="34" charset="0"/>
                <a:cs typeface="Arial" panose="020B0604020202020204" pitchFamily="34" charset="0"/>
              </a:rPr>
              <a:t>                                                                  </a:t>
            </a:r>
            <a:r>
              <a:rPr lang="kk-KZ" dirty="0">
                <a:solidFill>
                  <a:srgbClr val="002060"/>
                </a:solidFill>
                <a:latin typeface="Arial" panose="020B0604020202020204" pitchFamily="34" charset="0"/>
                <a:cs typeface="Arial" panose="020B0604020202020204" pitchFamily="34" charset="0"/>
              </a:rPr>
              <a:t>                          </a:t>
            </a:r>
          </a:p>
          <a:p>
            <a:pPr algn="just"/>
            <a:r>
              <a:rPr lang="kk-KZ" dirty="0">
                <a:solidFill>
                  <a:srgbClr val="002060"/>
                </a:solidFill>
                <a:latin typeface="Arial" panose="020B0604020202020204" pitchFamily="34" charset="0"/>
                <a:cs typeface="Arial" panose="020B0604020202020204" pitchFamily="34" charset="0"/>
              </a:rPr>
              <a:t>9-сыныпта жазбаша жұмыстарды орындауға 2 астрономиялық сағат, математикаға (алгебраға) (жазбаша) 3 астрономиялық сағат (физика-математикаға бағытталған мектептерде 4 астрономиялық сағат) бөлінеді. (3-тарау, 67-тармақ)</a:t>
            </a:r>
          </a:p>
        </p:txBody>
      </p:sp>
      <p:cxnSp>
        <p:nvCxnSpPr>
          <p:cNvPr id="18" name="Прямая соединительная линия 17"/>
          <p:cNvCxnSpPr>
            <a:cxnSpLocks/>
          </p:cNvCxnSpPr>
          <p:nvPr/>
        </p:nvCxnSpPr>
        <p:spPr>
          <a:xfrm flipV="1">
            <a:off x="283779" y="3636335"/>
            <a:ext cx="4809216" cy="2902"/>
          </a:xfrm>
          <a:prstGeom prst="line">
            <a:avLst/>
          </a:prstGeom>
        </p:spPr>
        <p:style>
          <a:lnRef idx="1">
            <a:schemeClr val="accent1"/>
          </a:lnRef>
          <a:fillRef idx="0">
            <a:schemeClr val="accent1"/>
          </a:fillRef>
          <a:effectRef idx="0">
            <a:schemeClr val="accent1"/>
          </a:effectRef>
          <a:fontRef idx="minor">
            <a:schemeClr val="tx1"/>
          </a:fontRef>
        </p:style>
      </p:cxnSp>
      <p:sp>
        <p:nvSpPr>
          <p:cNvPr id="4" name="Штриховая стрелка вправо 3"/>
          <p:cNvSpPr/>
          <p:nvPr/>
        </p:nvSpPr>
        <p:spPr>
          <a:xfrm>
            <a:off x="1147762" y="1807284"/>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9" name="Штриховая стрелка вправо 18"/>
          <p:cNvSpPr/>
          <p:nvPr/>
        </p:nvSpPr>
        <p:spPr>
          <a:xfrm>
            <a:off x="1147762" y="4288186"/>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Tree>
    <p:extLst>
      <p:ext uri="{BB962C8B-B14F-4D97-AF65-F5344CB8AC3E}">
        <p14:creationId xmlns:p14="http://schemas.microsoft.com/office/powerpoint/2010/main" val="549049322"/>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a16="http://schemas.microsoft.com/office/drawing/2014/main" id="{DB9E48B4-FE7F-443E-BD76-153E52129D7D}"/>
              </a:ext>
            </a:extLst>
          </p:cNvPr>
          <p:cNvSpPr/>
          <p:nvPr/>
        </p:nvSpPr>
        <p:spPr>
          <a:xfrm>
            <a:off x="0" y="308296"/>
            <a:ext cx="12192000"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a:solidFill>
                  <a:prstClr val="white"/>
                </a:solidFill>
              </a:rPr>
              <a:t>            </a:t>
            </a:r>
            <a:endParaRPr lang="ru-RU" sz="2000" dirty="0">
              <a:solidFill>
                <a:prstClr val="white"/>
              </a:solidFill>
            </a:endParaRPr>
          </a:p>
        </p:txBody>
      </p: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solidFill>
                  <a:prstClr val="black"/>
                </a:solidFill>
                <a:latin typeface="Arial" panose="020B0604020202020204" pitchFamily="34" charset="0"/>
              </a:rPr>
              <a:t>3</a:t>
            </a:r>
            <a:endParaRPr lang="ru-RU" sz="900" dirty="0">
              <a:solidFill>
                <a:prstClr val="black"/>
              </a:solidFill>
            </a:endParaRPr>
          </a:p>
        </p:txBody>
      </p:sp>
      <p:sp>
        <p:nvSpPr>
          <p:cNvPr id="10" name="Прямоугольник 9"/>
          <p:cNvSpPr/>
          <p:nvPr/>
        </p:nvSpPr>
        <p:spPr>
          <a:xfrm>
            <a:off x="2449902" y="1617379"/>
            <a:ext cx="8514272" cy="4524315"/>
          </a:xfrm>
          <a:prstGeom prst="rect">
            <a:avLst/>
          </a:prstGeom>
        </p:spPr>
        <p:txBody>
          <a:bodyPr wrap="square">
            <a:spAutoFit/>
          </a:bodyPr>
          <a:lstStyle/>
          <a:p>
            <a:pPr algn="just"/>
            <a:r>
              <a:rPr lang="ru-RU" dirty="0">
                <a:solidFill>
                  <a:srgbClr val="002060"/>
                </a:solidFill>
                <a:latin typeface="Arial" panose="020B0604020202020204" pitchFamily="34" charset="0"/>
                <a:cs typeface="Arial" panose="020B0604020202020204" pitchFamily="34" charset="0"/>
              </a:rPr>
              <a:t>9(10) </a:t>
            </a:r>
            <a:r>
              <a:rPr lang="ru-RU" dirty="0" err="1">
                <a:solidFill>
                  <a:srgbClr val="002060"/>
                </a:solidFill>
                <a:latin typeface="Arial" panose="020B0604020202020204" pitchFamily="34" charset="0"/>
                <a:cs typeface="Arial" panose="020B0604020202020204" pitchFamily="34" charset="0"/>
              </a:rPr>
              <a:t>және</a:t>
            </a:r>
            <a:r>
              <a:rPr lang="ru-RU" dirty="0">
                <a:solidFill>
                  <a:srgbClr val="002060"/>
                </a:solidFill>
                <a:latin typeface="Arial" panose="020B0604020202020204" pitchFamily="34" charset="0"/>
                <a:cs typeface="Arial" panose="020B0604020202020204" pitchFamily="34" charset="0"/>
              </a:rPr>
              <a:t> 11(12) </a:t>
            </a:r>
            <a:r>
              <a:rPr lang="ru-RU" dirty="0" err="1">
                <a:solidFill>
                  <a:srgbClr val="002060"/>
                </a:solidFill>
                <a:latin typeface="Arial" panose="020B0604020202020204" pitchFamily="34" charset="0"/>
                <a:cs typeface="Arial" panose="020B0604020202020204" pitchFamily="34" charset="0"/>
              </a:rPr>
              <a:t>сыныптардың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алушылары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қорытынды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аттестаттаудан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басқармалары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басшыларының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бұйрықтарымен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республикалық</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мектептердің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білім</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алушылары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Қазақстан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Республикасы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Оқу-ағарту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министрінің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бұйрығымен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мынадай</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жағдайларда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босатылады</a:t>
            </a:r>
            <a:r>
              <a:rPr lang="ru-RU" dirty="0">
                <a:solidFill>
                  <a:srgbClr val="002060"/>
                </a:solidFill>
                <a:latin typeface="Arial" panose="020B0604020202020204" pitchFamily="34" charset="0"/>
                <a:cs typeface="Arial" panose="020B0604020202020204" pitchFamily="34" charset="0"/>
              </a:rPr>
              <a:t>:</a:t>
            </a:r>
          </a:p>
          <a:p>
            <a:pPr algn="just"/>
            <a:endParaRPr lang="ru-RU" sz="1100" dirty="0">
              <a:solidFill>
                <a:srgbClr val="002060"/>
              </a:solidFill>
              <a:latin typeface="Arial" panose="020B0604020202020204" pitchFamily="34" charset="0"/>
              <a:cs typeface="Arial" panose="020B0604020202020204" pitchFamily="34" charset="0"/>
            </a:endParaRPr>
          </a:p>
          <a:p>
            <a:pPr algn="just"/>
            <a:r>
              <a:rPr lang="ru-RU" dirty="0">
                <a:solidFill>
                  <a:srgbClr val="002060"/>
                </a:solidFill>
                <a:latin typeface="Arial" panose="020B0604020202020204" pitchFamily="34" charset="0"/>
                <a:cs typeface="Arial" panose="020B0604020202020204" pitchFamily="34" charset="0"/>
              </a:rPr>
              <a:t>   1)   </a:t>
            </a:r>
            <a:r>
              <a:rPr lang="ru-RU" dirty="0" err="1">
                <a:solidFill>
                  <a:srgbClr val="002060"/>
                </a:solidFill>
                <a:latin typeface="Arial" panose="020B0604020202020204" pitchFamily="34" charset="0"/>
                <a:cs typeface="Arial" panose="020B0604020202020204" pitchFamily="34" charset="0"/>
              </a:rPr>
              <a:t>денсаулық</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жағдайына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байланысты</a:t>
            </a:r>
            <a:r>
              <a:rPr lang="ru-RU" dirty="0">
                <a:solidFill>
                  <a:srgbClr val="002060"/>
                </a:solidFill>
                <a:latin typeface="Arial" panose="020B0604020202020204" pitchFamily="34" charset="0"/>
                <a:cs typeface="Arial" panose="020B0604020202020204" pitchFamily="34" charset="0"/>
              </a:rPr>
              <a:t>;</a:t>
            </a:r>
          </a:p>
          <a:p>
            <a:pPr algn="just"/>
            <a:r>
              <a:rPr lang="ru-RU" dirty="0">
                <a:solidFill>
                  <a:srgbClr val="002060"/>
                </a:solidFill>
                <a:latin typeface="Arial" panose="020B0604020202020204" pitchFamily="34" charset="0"/>
                <a:cs typeface="Arial" panose="020B0604020202020204" pitchFamily="34" charset="0"/>
              </a:rPr>
              <a:t>   </a:t>
            </a:r>
          </a:p>
          <a:p>
            <a:pPr algn="just"/>
            <a:r>
              <a:rPr lang="ru-RU" dirty="0">
                <a:solidFill>
                  <a:srgbClr val="002060"/>
                </a:solidFill>
                <a:latin typeface="Arial" panose="020B0604020202020204" pitchFamily="34" charset="0"/>
                <a:cs typeface="Arial" panose="020B0604020202020204" pitchFamily="34" charset="0"/>
              </a:rPr>
              <a:t>   2)   </a:t>
            </a:r>
            <a:r>
              <a:rPr lang="ru-RU" dirty="0" err="1">
                <a:solidFill>
                  <a:srgbClr val="002060"/>
                </a:solidFill>
                <a:latin typeface="Arial" panose="020B0604020202020204" pitchFamily="34" charset="0"/>
                <a:cs typeface="Arial" panose="020B0604020202020204" pitchFamily="34" charset="0"/>
              </a:rPr>
              <a:t>бірінші</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және</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екінші</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топтағы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мүгедектігі</a:t>
            </a:r>
            <a:r>
              <a:rPr lang="ru-RU" dirty="0">
                <a:solidFill>
                  <a:srgbClr val="002060"/>
                </a:solidFill>
                <a:latin typeface="Arial" panose="020B0604020202020204" pitchFamily="34" charset="0"/>
                <a:cs typeface="Arial" panose="020B0604020202020204" pitchFamily="34" charset="0"/>
              </a:rPr>
              <a:t> бар </a:t>
            </a:r>
            <a:r>
              <a:rPr lang="ru-RU" dirty="0" err="1">
                <a:solidFill>
                  <a:srgbClr val="002060"/>
                </a:solidFill>
                <a:latin typeface="Arial" panose="020B0604020202020204" pitchFamily="34" charset="0"/>
                <a:cs typeface="Arial" panose="020B0604020202020204" pitchFamily="34" charset="0"/>
              </a:rPr>
              <a:t>адамдар</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оның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ішінде</a:t>
            </a:r>
            <a:r>
              <a:rPr lang="ru-RU" dirty="0">
                <a:solidFill>
                  <a:srgbClr val="002060"/>
                </a:solidFill>
                <a:latin typeface="Arial" panose="020B0604020202020204" pitchFamily="34" charset="0"/>
                <a:cs typeface="Arial" panose="020B0604020202020204" pitchFamily="34" charset="0"/>
              </a:rPr>
              <a:t> бала   </a:t>
            </a:r>
          </a:p>
          <a:p>
            <a:pPr algn="just"/>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кезінен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мүгедектігі</a:t>
            </a:r>
            <a:r>
              <a:rPr lang="ru-RU" dirty="0">
                <a:solidFill>
                  <a:srgbClr val="002060"/>
                </a:solidFill>
                <a:latin typeface="Arial" panose="020B0604020202020204" pitchFamily="34" charset="0"/>
                <a:cs typeface="Arial" panose="020B0604020202020204" pitchFamily="34" charset="0"/>
              </a:rPr>
              <a:t> бар </a:t>
            </a:r>
            <a:r>
              <a:rPr lang="ru-RU" dirty="0" err="1">
                <a:solidFill>
                  <a:srgbClr val="002060"/>
                </a:solidFill>
                <a:latin typeface="Arial" panose="020B0604020202020204" pitchFamily="34" charset="0"/>
                <a:cs typeface="Arial" panose="020B0604020202020204" pitchFamily="34" charset="0"/>
              </a:rPr>
              <a:t>адамдар</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мүгедектігі</a:t>
            </a:r>
            <a:r>
              <a:rPr lang="ru-RU" dirty="0">
                <a:solidFill>
                  <a:srgbClr val="002060"/>
                </a:solidFill>
                <a:latin typeface="Arial" panose="020B0604020202020204" pitchFamily="34" charset="0"/>
                <a:cs typeface="Arial" panose="020B0604020202020204" pitchFamily="34" charset="0"/>
              </a:rPr>
              <a:t> бар </a:t>
            </a:r>
            <a:r>
              <a:rPr lang="ru-RU" dirty="0" err="1">
                <a:solidFill>
                  <a:srgbClr val="002060"/>
                </a:solidFill>
                <a:latin typeface="Arial" panose="020B0604020202020204" pitchFamily="34" charset="0"/>
                <a:cs typeface="Arial" panose="020B0604020202020204" pitchFamily="34" charset="0"/>
              </a:rPr>
              <a:t>балалар</a:t>
            </a:r>
            <a:r>
              <a:rPr lang="ru-RU" dirty="0">
                <a:solidFill>
                  <a:srgbClr val="002060"/>
                </a:solidFill>
                <a:latin typeface="Arial" panose="020B0604020202020204" pitchFamily="34" charset="0"/>
                <a:cs typeface="Arial" panose="020B0604020202020204" pitchFamily="34" charset="0"/>
              </a:rPr>
              <a:t>;</a:t>
            </a:r>
          </a:p>
          <a:p>
            <a:pPr algn="just"/>
            <a:r>
              <a:rPr lang="ru-RU" dirty="0">
                <a:solidFill>
                  <a:srgbClr val="002060"/>
                </a:solidFill>
                <a:latin typeface="Arial" panose="020B0604020202020204" pitchFamily="34" charset="0"/>
                <a:cs typeface="Arial" panose="020B0604020202020204" pitchFamily="34" charset="0"/>
              </a:rPr>
              <a:t>   </a:t>
            </a:r>
          </a:p>
          <a:p>
            <a:pPr algn="just"/>
            <a:r>
              <a:rPr lang="ru-RU" dirty="0">
                <a:solidFill>
                  <a:srgbClr val="002060"/>
                </a:solidFill>
                <a:latin typeface="Arial" panose="020B0604020202020204" pitchFamily="34" charset="0"/>
                <a:cs typeface="Arial" panose="020B0604020202020204" pitchFamily="34" charset="0"/>
              </a:rPr>
              <a:t>   3)   </a:t>
            </a:r>
            <a:r>
              <a:rPr lang="ru-RU" dirty="0" err="1">
                <a:solidFill>
                  <a:srgbClr val="002060"/>
                </a:solidFill>
                <a:latin typeface="Arial" panose="020B0604020202020204" pitchFamily="34" charset="0"/>
                <a:cs typeface="Arial" panose="020B0604020202020204" pitchFamily="34" charset="0"/>
              </a:rPr>
              <a:t>халықаралық</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олимпиадаларға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жарыстарға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қатысу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үшін</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Қазақстан</a:t>
            </a:r>
            <a:r>
              <a:rPr lang="ru-RU" dirty="0">
                <a:solidFill>
                  <a:srgbClr val="002060"/>
                </a:solidFill>
                <a:latin typeface="Arial" panose="020B0604020202020204" pitchFamily="34" charset="0"/>
                <a:cs typeface="Arial" panose="020B0604020202020204" pitchFamily="34" charset="0"/>
              </a:rPr>
              <a:t> </a:t>
            </a:r>
          </a:p>
          <a:p>
            <a:pPr algn="just"/>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Республикасының</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құрама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командасына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үміткерлер</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болып</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табылатын</a:t>
            </a:r>
            <a:r>
              <a:rPr lang="ru-RU" dirty="0">
                <a:solidFill>
                  <a:srgbClr val="002060"/>
                </a:solidFill>
                <a:latin typeface="Arial" panose="020B0604020202020204" pitchFamily="34" charset="0"/>
                <a:cs typeface="Arial" panose="020B0604020202020204" pitchFamily="34" charset="0"/>
              </a:rPr>
              <a:t>   </a:t>
            </a:r>
          </a:p>
          <a:p>
            <a:pPr algn="just"/>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жазғы</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оқу-жаттығу</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жиындарына</a:t>
            </a:r>
            <a:r>
              <a:rPr lang="ru-RU" dirty="0">
                <a:solidFill>
                  <a:srgbClr val="002060"/>
                </a:solidFill>
                <a:latin typeface="Arial" panose="020B0604020202020204" pitchFamily="34" charset="0"/>
                <a:cs typeface="Arial" panose="020B0604020202020204" pitchFamily="34" charset="0"/>
              </a:rPr>
              <a:t> </a:t>
            </a:r>
            <a:r>
              <a:rPr lang="ru-RU" dirty="0" err="1">
                <a:solidFill>
                  <a:srgbClr val="002060"/>
                </a:solidFill>
                <a:latin typeface="Arial" panose="020B0604020202020204" pitchFamily="34" charset="0"/>
                <a:cs typeface="Arial" panose="020B0604020202020204" pitchFamily="34" charset="0"/>
              </a:rPr>
              <a:t>қатысушылар</a:t>
            </a:r>
            <a:r>
              <a:rPr lang="ru-RU" dirty="0">
                <a:solidFill>
                  <a:srgbClr val="002060"/>
                </a:solidFill>
                <a:latin typeface="Arial" panose="020B0604020202020204" pitchFamily="34" charset="0"/>
                <a:cs typeface="Arial" panose="020B0604020202020204" pitchFamily="34" charset="0"/>
              </a:rPr>
              <a:t>;</a:t>
            </a:r>
          </a:p>
          <a:p>
            <a:pPr algn="just"/>
            <a:r>
              <a:rPr lang="kk-KZ" dirty="0">
                <a:solidFill>
                  <a:srgbClr val="002060"/>
                </a:solidFill>
                <a:latin typeface="Arial" panose="020B0604020202020204" pitchFamily="34" charset="0"/>
                <a:cs typeface="Arial" panose="020B0604020202020204" pitchFamily="34" charset="0"/>
              </a:rPr>
              <a:t>   </a:t>
            </a:r>
          </a:p>
          <a:p>
            <a:pPr algn="just"/>
            <a:r>
              <a:rPr lang="kk-KZ" dirty="0">
                <a:solidFill>
                  <a:srgbClr val="002060"/>
                </a:solidFill>
                <a:latin typeface="Arial" panose="020B0604020202020204" pitchFamily="34" charset="0"/>
                <a:cs typeface="Arial" panose="020B0604020202020204" pitchFamily="34" charset="0"/>
              </a:rPr>
              <a:t>   4)   жақын туыстарының қайтыс болуы. </a:t>
            </a:r>
            <a:r>
              <a:rPr lang="ru-RU" dirty="0">
                <a:solidFill>
                  <a:srgbClr val="002060"/>
                </a:solidFill>
                <a:latin typeface="Arial" panose="020B0604020202020204" pitchFamily="34" charset="0"/>
                <a:cs typeface="Arial" panose="020B0604020202020204" pitchFamily="34" charset="0"/>
              </a:rPr>
              <a:t>(3-тарау, 50-тармақ)</a:t>
            </a:r>
            <a:endParaRPr lang="kk-KZ" dirty="0">
              <a:solidFill>
                <a:srgbClr val="002060"/>
              </a:solidFill>
              <a:latin typeface="Arial" panose="020B0604020202020204" pitchFamily="34" charset="0"/>
              <a:cs typeface="Arial" panose="020B0604020202020204" pitchFamily="34" charset="0"/>
            </a:endParaRPr>
          </a:p>
          <a:p>
            <a:pPr algn="just"/>
            <a:r>
              <a:rPr lang="kk-KZ" dirty="0">
                <a:solidFill>
                  <a:srgbClr val="002060"/>
                </a:solidFill>
                <a:latin typeface="Arial" panose="020B0604020202020204" pitchFamily="34" charset="0"/>
                <a:cs typeface="Arial" panose="020B0604020202020204" pitchFamily="34" charset="0"/>
              </a:rPr>
              <a:t> </a:t>
            </a:r>
            <a:endParaRPr lang="ru-RU" dirty="0">
              <a:solidFill>
                <a:srgbClr val="002060"/>
              </a:solidFill>
              <a:latin typeface="Arial" panose="020B0604020202020204" pitchFamily="34" charset="0"/>
              <a:cs typeface="Arial" panose="020B0604020202020204" pitchFamily="34" charset="0"/>
            </a:endParaRP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6" y="-829649"/>
            <a:ext cx="983484" cy="2545597"/>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Прямая соединительная линия 17"/>
          <p:cNvCxnSpPr>
            <a:cxnSpLocks/>
          </p:cNvCxnSpPr>
          <p:nvPr/>
        </p:nvCxnSpPr>
        <p:spPr>
          <a:xfrm>
            <a:off x="439947" y="5495026"/>
            <a:ext cx="4589253"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Штриховая стрелка вправо 18"/>
          <p:cNvSpPr/>
          <p:nvPr/>
        </p:nvSpPr>
        <p:spPr>
          <a:xfrm>
            <a:off x="1147762" y="4288186"/>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2" name="Штриховая стрелка вправо 11"/>
          <p:cNvSpPr/>
          <p:nvPr/>
        </p:nvSpPr>
        <p:spPr>
          <a:xfrm>
            <a:off x="1147762" y="1772351"/>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Tree>
    <p:extLst>
      <p:ext uri="{BB962C8B-B14F-4D97-AF65-F5344CB8AC3E}">
        <p14:creationId xmlns:p14="http://schemas.microsoft.com/office/powerpoint/2010/main" val="212822063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903A36-7EF6-4908-A470-4BBF26857038}"/>
              </a:ext>
            </a:extLst>
          </p:cNvPr>
          <p:cNvSpPr txBox="1"/>
          <p:nvPr/>
        </p:nvSpPr>
        <p:spPr>
          <a:xfrm>
            <a:off x="406400" y="-20239"/>
            <a:ext cx="11787020" cy="461665"/>
          </a:xfrm>
          <a:prstGeom prst="rect">
            <a:avLst/>
          </a:prstGeom>
          <a:solidFill>
            <a:schemeClr val="bg1"/>
          </a:solidFill>
        </p:spPr>
        <p:txBody>
          <a:bodyPr wrap="square">
            <a:spAutoFit/>
          </a:bodyPr>
          <a:lstStyle/>
          <a:p>
            <a:pPr algn="ctr"/>
            <a:r>
              <a:rPr lang="ru-RU" sz="2400" b="1" dirty="0">
                <a:latin typeface="Arial" pitchFamily="34" charset="0"/>
                <a:cs typeface="Arial" pitchFamily="34" charset="0"/>
              </a:rPr>
              <a:t>11 (12) СЫНЫПТАРДА БІЛІМ АЛУШЫЛАРҒА </a:t>
            </a:r>
            <a:endParaRPr lang="ru-RU" sz="2400" dirty="0">
              <a:latin typeface="Arial" pitchFamily="34" charset="0"/>
              <a:cs typeface="Arial" pitchFamily="34" charset="0"/>
            </a:endParaRPr>
          </a:p>
        </p:txBody>
      </p:sp>
      <p:sp>
        <p:nvSpPr>
          <p:cNvPr id="3" name="Прямоугольник 2"/>
          <p:cNvSpPr/>
          <p:nvPr/>
        </p:nvSpPr>
        <p:spPr>
          <a:xfrm>
            <a:off x="203910" y="537705"/>
            <a:ext cx="11919964" cy="6072645"/>
          </a:xfrm>
          <a:prstGeom prst="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49" name="Группа 48"/>
          <p:cNvGrpSpPr/>
          <p:nvPr/>
        </p:nvGrpSpPr>
        <p:grpSpPr>
          <a:xfrm>
            <a:off x="647941" y="846206"/>
            <a:ext cx="1279286" cy="1224000"/>
            <a:chOff x="647941" y="919235"/>
            <a:chExt cx="1279286" cy="1224000"/>
          </a:xfrm>
        </p:grpSpPr>
        <p:sp>
          <p:nvSpPr>
            <p:cNvPr id="4" name="Овал 3"/>
            <p:cNvSpPr/>
            <p:nvPr/>
          </p:nvSpPr>
          <p:spPr>
            <a:xfrm>
              <a:off x="657583" y="91923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rot="10800000" flipV="1">
              <a:off x="647941" y="1023403"/>
              <a:ext cx="1279286" cy="1015663"/>
            </a:xfrm>
            <a:prstGeom prst="rect">
              <a:avLst/>
            </a:prstGeom>
          </p:spPr>
          <p:txBody>
            <a:bodyPr wrap="square">
              <a:spAutoFit/>
            </a:bodyPr>
            <a:lstStyle/>
            <a:p>
              <a:pPr algn="ctr"/>
              <a:r>
                <a:rPr lang="kk-KZ" sz="4000" b="1" dirty="0">
                  <a:solidFill>
                    <a:schemeClr val="accent1">
                      <a:lumMod val="75000"/>
                    </a:schemeClr>
                  </a:solidFill>
                  <a:latin typeface="Arial" pitchFamily="34" charset="0"/>
                  <a:cs typeface="Arial" pitchFamily="34" charset="0"/>
                </a:rPr>
                <a:t>2 </a:t>
              </a:r>
              <a:r>
                <a:rPr lang="kk-KZ" sz="2000" b="1" dirty="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cxnSp>
        <p:nvCxnSpPr>
          <p:cNvPr id="16" name="Прямая соединительная линия 15"/>
          <p:cNvCxnSpPr/>
          <p:nvPr/>
        </p:nvCxnSpPr>
        <p:spPr>
          <a:xfrm>
            <a:off x="2486230" y="852061"/>
            <a:ext cx="23431" cy="5758289"/>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4907950" y="867939"/>
            <a:ext cx="22294" cy="5818611"/>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7334576" y="853070"/>
            <a:ext cx="45860" cy="575728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9742724" y="809227"/>
            <a:ext cx="80564" cy="5877323"/>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7372513" y="2166486"/>
            <a:ext cx="2261771" cy="2354491"/>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таңдау пәні </a:t>
            </a:r>
            <a:r>
              <a:rPr lang="ru-RU" sz="1400" dirty="0" err="1">
                <a:solidFill>
                  <a:schemeClr val="accent1">
                    <a:lumMod val="50000"/>
                  </a:schemeClr>
                </a:solidFill>
                <a:latin typeface="Arial" pitchFamily="34" charset="0"/>
                <a:cs typeface="Arial" pitchFamily="34" charset="0"/>
              </a:rPr>
              <a:t>бойынша</a:t>
            </a:r>
            <a:r>
              <a:rPr lang="ru-RU" sz="1400" dirty="0">
                <a:solidFill>
                  <a:schemeClr val="accent1">
                    <a:lumMod val="50000"/>
                  </a:schemeClr>
                </a:solidFill>
                <a:latin typeface="Arial" pitchFamily="34" charset="0"/>
                <a:cs typeface="Arial" pitchFamily="34" charset="0"/>
              </a:rPr>
              <a:t> </a:t>
            </a:r>
            <a:r>
              <a:rPr lang="kk-KZ" sz="1400" dirty="0">
                <a:solidFill>
                  <a:schemeClr val="accent1">
                    <a:lumMod val="50000"/>
                  </a:schemeClr>
                </a:solidFill>
                <a:latin typeface="Arial" pitchFamily="34" charset="0"/>
                <a:cs typeface="Arial" pitchFamily="34" charset="0"/>
              </a:rPr>
              <a:t>жазбаша емтихан (</a:t>
            </a:r>
            <a:r>
              <a:rPr lang="kk-KZ" sz="1400" i="1" dirty="0">
                <a:solidFill>
                  <a:srgbClr val="002060"/>
                </a:solidFill>
                <a:latin typeface="Arial" pitchFamily="34" charset="0"/>
                <a:cs typeface="Arial" pitchFamily="34" charset="0"/>
              </a:rPr>
              <a:t>физика, </a:t>
            </a:r>
            <a:r>
              <a:rPr lang="kk-KZ" sz="1300" i="1" dirty="0">
                <a:solidFill>
                  <a:srgbClr val="002060"/>
                </a:solidFill>
                <a:latin typeface="Arial" pitchFamily="34" charset="0"/>
                <a:cs typeface="Arial" pitchFamily="34" charset="0"/>
              </a:rPr>
              <a:t>химия, биология, география, геометрия, дүниежүзілік тарих, құқық негіздері, әдебиет (оқытутілі бойынша), шет тілі (ағылшын/француз/неміс), информатика)</a:t>
            </a:r>
            <a:endParaRPr lang="ru-RU" sz="1300" i="1" dirty="0">
              <a:solidFill>
                <a:srgbClr val="002060"/>
              </a:solidFill>
              <a:latin typeface="Arial" pitchFamily="34" charset="0"/>
              <a:cs typeface="Arial" pitchFamily="34" charset="0"/>
            </a:endParaRPr>
          </a:p>
          <a:p>
            <a:pPr algn="ctr"/>
            <a:r>
              <a:rPr lang="kk-KZ" sz="1400" i="1" dirty="0">
                <a:solidFill>
                  <a:srgbClr val="002060"/>
                </a:solidFill>
                <a:latin typeface="Arial" pitchFamily="34" charset="0"/>
                <a:cs typeface="Arial" pitchFamily="34" charset="0"/>
              </a:rPr>
              <a:t>  </a:t>
            </a:r>
            <a:endParaRPr lang="ru-RU" sz="1400" dirty="0">
              <a:solidFill>
                <a:schemeClr val="accent1">
                  <a:lumMod val="50000"/>
                </a:schemeClr>
              </a:solidFill>
              <a:latin typeface="Arial" pitchFamily="34" charset="0"/>
              <a:cs typeface="Arial" pitchFamily="34" charset="0"/>
            </a:endParaRPr>
          </a:p>
        </p:txBody>
      </p:sp>
      <p:sp>
        <p:nvSpPr>
          <p:cNvPr id="22" name="Прямоугольник 21"/>
          <p:cNvSpPr/>
          <p:nvPr/>
        </p:nvSpPr>
        <p:spPr>
          <a:xfrm>
            <a:off x="2468123" y="2055335"/>
            <a:ext cx="2420583" cy="738664"/>
          </a:xfrm>
          <a:prstGeom prst="rect">
            <a:avLst/>
          </a:prstGeom>
        </p:spPr>
        <p:txBody>
          <a:bodyPr wrap="square">
            <a:spAutoFit/>
          </a:bodyPr>
          <a:lstStyle/>
          <a:p>
            <a:pPr algn="ctr"/>
            <a:r>
              <a:rPr lang="ru-RU" sz="1400" b="1" dirty="0">
                <a:solidFill>
                  <a:schemeClr val="accent1">
                    <a:lumMod val="50000"/>
                  </a:schemeClr>
                </a:solidFill>
                <a:latin typeface="Arial" pitchFamily="34" charset="0"/>
                <a:cs typeface="Arial" pitchFamily="34" charset="0"/>
              </a:rPr>
              <a:t>Алгебра </a:t>
            </a:r>
            <a:r>
              <a:rPr lang="ru-RU" sz="1400" b="1" dirty="0" err="1">
                <a:solidFill>
                  <a:schemeClr val="accent1">
                    <a:lumMod val="50000"/>
                  </a:schemeClr>
                </a:solidFill>
                <a:latin typeface="Arial" pitchFamily="34" charset="0"/>
                <a:cs typeface="Arial" pitchFamily="34" charset="0"/>
              </a:rPr>
              <a:t>және</a:t>
            </a:r>
            <a:r>
              <a:rPr lang="ru-RU" sz="1400" b="1" dirty="0">
                <a:solidFill>
                  <a:schemeClr val="accent1">
                    <a:lumMod val="50000"/>
                  </a:schemeClr>
                </a:solidFill>
                <a:latin typeface="Arial" pitchFamily="34" charset="0"/>
                <a:cs typeface="Arial" pitchFamily="34" charset="0"/>
              </a:rPr>
              <a:t> анализ </a:t>
            </a:r>
            <a:r>
              <a:rPr lang="ru-RU" sz="1400" b="1" dirty="0" err="1">
                <a:solidFill>
                  <a:schemeClr val="accent1">
                    <a:lumMod val="50000"/>
                  </a:schemeClr>
                </a:solidFill>
                <a:latin typeface="Arial" pitchFamily="34" charset="0"/>
                <a:cs typeface="Arial" pitchFamily="34" charset="0"/>
              </a:rPr>
              <a:t>бастамалары</a:t>
            </a:r>
            <a:r>
              <a:rPr lang="ru-RU" sz="1400" b="1"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жазбаша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200" i="1" dirty="0">
              <a:solidFill>
                <a:schemeClr val="accent1">
                  <a:lumMod val="50000"/>
                </a:schemeClr>
              </a:solidFill>
              <a:latin typeface="Arial" pitchFamily="34" charset="0"/>
              <a:cs typeface="Arial" pitchFamily="34" charset="0"/>
            </a:endParaRPr>
          </a:p>
        </p:txBody>
      </p:sp>
      <p:sp>
        <p:nvSpPr>
          <p:cNvPr id="23" name="Прямоугольник 22"/>
          <p:cNvSpPr/>
          <p:nvPr/>
        </p:nvSpPr>
        <p:spPr>
          <a:xfrm>
            <a:off x="129487" y="2065042"/>
            <a:ext cx="2142912" cy="954107"/>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Қазақстан тарихы </a:t>
            </a:r>
            <a:r>
              <a:rPr lang="kk-KZ" sz="1400" dirty="0">
                <a:solidFill>
                  <a:schemeClr val="accent1">
                    <a:lumMod val="50000"/>
                  </a:schemeClr>
                </a:solidFill>
                <a:latin typeface="Arial" pitchFamily="34" charset="0"/>
                <a:cs typeface="Arial" pitchFamily="34" charset="0"/>
              </a:rPr>
              <a:t>бойынша ауызша</a:t>
            </a:r>
            <a:endParaRPr lang="kk-KZ" sz="1400" b="1" dirty="0">
              <a:latin typeface="Arial" pitchFamily="34" charset="0"/>
              <a:cs typeface="Arial" pitchFamily="34" charset="0"/>
            </a:endParaRPr>
          </a:p>
          <a:p>
            <a:pPr algn="ctr"/>
            <a:r>
              <a:rPr lang="kk-KZ" sz="1400" dirty="0">
                <a:solidFill>
                  <a:schemeClr val="accent1">
                    <a:lumMod val="50000"/>
                  </a:schemeClr>
                </a:solidFill>
                <a:latin typeface="Arial" pitchFamily="34" charset="0"/>
                <a:cs typeface="Arial" pitchFamily="34" charset="0"/>
              </a:rPr>
              <a:t>емтихан</a:t>
            </a:r>
            <a:endParaRPr lang="ru-RU" sz="1400" b="1" dirty="0">
              <a:solidFill>
                <a:schemeClr val="accent1">
                  <a:lumMod val="50000"/>
                </a:schemeClr>
              </a:solidFill>
              <a:latin typeface="Arial" pitchFamily="34" charset="0"/>
              <a:cs typeface="Arial" pitchFamily="34" charset="0"/>
            </a:endParaRPr>
          </a:p>
          <a:p>
            <a:pPr algn="ctr"/>
            <a:endParaRPr lang="ru-RU" sz="1400" dirty="0">
              <a:solidFill>
                <a:schemeClr val="accent1">
                  <a:lumMod val="50000"/>
                </a:schemeClr>
              </a:solidFill>
              <a:latin typeface="Arial" pitchFamily="34" charset="0"/>
              <a:cs typeface="Arial" pitchFamily="34" charset="0"/>
            </a:endParaRPr>
          </a:p>
        </p:txBody>
      </p:sp>
      <p:sp>
        <p:nvSpPr>
          <p:cNvPr id="24" name="Прямоугольник 23"/>
          <p:cNvSpPr/>
          <p:nvPr/>
        </p:nvSpPr>
        <p:spPr>
          <a:xfrm>
            <a:off x="5034493" y="2082242"/>
            <a:ext cx="2166553" cy="523220"/>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 тілі </a:t>
            </a:r>
            <a:r>
              <a:rPr lang="kk-KZ" sz="1400" dirty="0">
                <a:solidFill>
                  <a:schemeClr val="accent1">
                    <a:lumMod val="50000"/>
                  </a:schemeClr>
                </a:solidFill>
                <a:latin typeface="Arial" pitchFamily="34" charset="0"/>
                <a:cs typeface="Arial" pitchFamily="34" charset="0"/>
              </a:rPr>
              <a:t>бойынша жазбаша емтихан</a:t>
            </a:r>
            <a:endParaRPr lang="kk-KZ" sz="1400" i="1" dirty="0">
              <a:solidFill>
                <a:srgbClr val="002060"/>
              </a:solidFill>
              <a:latin typeface="Arial" pitchFamily="34" charset="0"/>
              <a:cs typeface="Arial" pitchFamily="34" charset="0"/>
            </a:endParaRPr>
          </a:p>
        </p:txBody>
      </p:sp>
      <p:sp>
        <p:nvSpPr>
          <p:cNvPr id="25" name="Прямоугольник 24"/>
          <p:cNvSpPr/>
          <p:nvPr/>
        </p:nvSpPr>
        <p:spPr>
          <a:xfrm>
            <a:off x="9964969" y="2231984"/>
            <a:ext cx="2048558" cy="646331"/>
          </a:xfrm>
          <a:prstGeom prst="rect">
            <a:avLst/>
          </a:prstGeom>
        </p:spPr>
        <p:txBody>
          <a:bodyPr wrap="square">
            <a:spAutoFit/>
          </a:bodyPr>
          <a:lstStyle/>
          <a:p>
            <a:pPr algn="ctr"/>
            <a:r>
              <a:rPr lang="ru-RU" sz="1200" b="1" dirty="0" err="1">
                <a:solidFill>
                  <a:schemeClr val="accent1">
                    <a:lumMod val="50000"/>
                  </a:schemeClr>
                </a:solidFill>
                <a:latin typeface="Arial" pitchFamily="34" charset="0"/>
                <a:cs typeface="Arial" pitchFamily="34" charset="0"/>
              </a:rPr>
              <a:t>орыс</a:t>
            </a:r>
            <a:r>
              <a:rPr lang="ru-RU" sz="1200" b="1" dirty="0">
                <a:solidFill>
                  <a:schemeClr val="accent1">
                    <a:lumMod val="50000"/>
                  </a:schemeClr>
                </a:solidFill>
                <a:latin typeface="Arial" pitchFamily="34" charset="0"/>
                <a:cs typeface="Arial" pitchFamily="34" charset="0"/>
              </a:rPr>
              <a:t> </a:t>
            </a:r>
            <a:r>
              <a:rPr lang="ru-RU" sz="1200" b="1" dirty="0" err="1">
                <a:solidFill>
                  <a:schemeClr val="accent1">
                    <a:lumMod val="50000"/>
                  </a:schemeClr>
                </a:solidFill>
                <a:latin typeface="Arial" pitchFamily="34" charset="0"/>
                <a:cs typeface="Arial" pitchFamily="34" charset="0"/>
              </a:rPr>
              <a:t>тілі</a:t>
            </a:r>
            <a:r>
              <a:rPr lang="ru-RU" sz="1200" b="1" dirty="0">
                <a:solidFill>
                  <a:schemeClr val="accent1">
                    <a:lumMod val="50000"/>
                  </a:schemeClr>
                </a:solidFill>
                <a:latin typeface="Arial" pitchFamily="34" charset="0"/>
                <a:cs typeface="Arial" pitchFamily="34" charset="0"/>
              </a:rPr>
              <a:t> мен </a:t>
            </a:r>
            <a:r>
              <a:rPr lang="ru-RU" sz="1200" b="1" dirty="0" err="1">
                <a:solidFill>
                  <a:schemeClr val="accent1">
                    <a:lumMod val="50000"/>
                  </a:schemeClr>
                </a:solidFill>
                <a:latin typeface="Arial" pitchFamily="34" charset="0"/>
                <a:cs typeface="Arial" pitchFamily="34" charset="0"/>
              </a:rPr>
              <a:t>әдебиеті</a:t>
            </a:r>
            <a:r>
              <a:rPr lang="ru-RU" sz="1200" dirty="0">
                <a:solidFill>
                  <a:schemeClr val="accent1">
                    <a:lumMod val="50000"/>
                  </a:schemeClr>
                </a:solidFill>
                <a:latin typeface="Arial" pitchFamily="34" charset="0"/>
                <a:cs typeface="Arial" pitchFamily="34" charset="0"/>
              </a:rPr>
              <a:t> </a:t>
            </a:r>
            <a:r>
              <a:rPr lang="ru-RU" sz="1200" dirty="0" err="1">
                <a:solidFill>
                  <a:schemeClr val="accent1">
                    <a:lumMod val="50000"/>
                  </a:schemeClr>
                </a:solidFill>
                <a:latin typeface="Arial" pitchFamily="34" charset="0"/>
                <a:cs typeface="Arial" pitchFamily="34" charset="0"/>
              </a:rPr>
              <a:t>бойынша</a:t>
            </a:r>
            <a:endParaRPr lang="ru-RU" sz="1200" b="1" dirty="0">
              <a:solidFill>
                <a:schemeClr val="accent1">
                  <a:lumMod val="50000"/>
                </a:schemeClr>
              </a:solidFill>
              <a:latin typeface="Arial" pitchFamily="34" charset="0"/>
              <a:cs typeface="Arial" pitchFamily="34" charset="0"/>
            </a:endParaRPr>
          </a:p>
          <a:p>
            <a:pPr algn="ctr"/>
            <a:r>
              <a:rPr lang="ru-RU" sz="1200" dirty="0" err="1">
                <a:solidFill>
                  <a:schemeClr val="accent1">
                    <a:lumMod val="50000"/>
                  </a:schemeClr>
                </a:solidFill>
                <a:latin typeface="Arial" pitchFamily="34" charset="0"/>
                <a:cs typeface="Arial" pitchFamily="34" charset="0"/>
              </a:rPr>
              <a:t>жазбаша</a:t>
            </a:r>
            <a:r>
              <a:rPr lang="ru-RU" sz="1200" dirty="0">
                <a:solidFill>
                  <a:schemeClr val="accent1">
                    <a:lumMod val="50000"/>
                  </a:schemeClr>
                </a:solidFill>
                <a:latin typeface="Arial" pitchFamily="34" charset="0"/>
                <a:cs typeface="Arial" pitchFamily="34" charset="0"/>
              </a:rPr>
              <a:t> </a:t>
            </a:r>
            <a:r>
              <a:rPr lang="ru-RU" sz="1200" dirty="0" err="1">
                <a:solidFill>
                  <a:schemeClr val="accent1">
                    <a:lumMod val="50000"/>
                  </a:schemeClr>
                </a:solidFill>
                <a:latin typeface="Arial" pitchFamily="34" charset="0"/>
                <a:cs typeface="Arial" pitchFamily="34" charset="0"/>
              </a:rPr>
              <a:t>емтихан</a:t>
            </a:r>
            <a:endParaRPr lang="ru-RU" sz="1200" dirty="0">
              <a:solidFill>
                <a:schemeClr val="accent1">
                  <a:lumMod val="50000"/>
                </a:schemeClr>
              </a:solidFill>
              <a:latin typeface="Arial" pitchFamily="34" charset="0"/>
              <a:cs typeface="Arial" pitchFamily="34" charset="0"/>
            </a:endParaRPr>
          </a:p>
        </p:txBody>
      </p:sp>
      <p:sp>
        <p:nvSpPr>
          <p:cNvPr id="30" name="Прямоугольник 29">
            <a:extLst>
              <a:ext uri="{FF2B5EF4-FFF2-40B4-BE49-F238E27FC236}">
                <a16:creationId xmlns:a16="http://schemas.microsoft.com/office/drawing/2014/main" id="{9A4AC6DE-7683-4424-A17C-E7D5415A3E57}"/>
              </a:ext>
            </a:extLst>
          </p:cNvPr>
          <p:cNvSpPr/>
          <p:nvPr/>
        </p:nvSpPr>
        <p:spPr>
          <a:xfrm rot="10800000" flipV="1">
            <a:off x="2582755" y="3380006"/>
            <a:ext cx="2191320" cy="2954655"/>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 бөлімнен тұрады.  </a:t>
            </a:r>
          </a:p>
          <a:p>
            <a:pPr algn="just"/>
            <a:r>
              <a:rPr lang="kk-KZ" sz="1200" i="1" dirty="0">
                <a:solidFill>
                  <a:srgbClr val="002060"/>
                </a:solidFill>
                <a:latin typeface="Arial" pitchFamily="34" charset="0"/>
                <a:cs typeface="Arial" pitchFamily="34" charset="0"/>
              </a:rPr>
              <a:t>А бөлімінде ұсынылған бес жауаптың ішінен бір дұрыс жауапты таңдайтын 15 тапсырма бар. Тапсырмалар 1 балмен бағаланады. </a:t>
            </a:r>
          </a:p>
          <a:p>
            <a:pPr algn="just"/>
            <a:r>
              <a:rPr lang="kk-KZ" sz="1200" i="1" dirty="0">
                <a:solidFill>
                  <a:srgbClr val="002060"/>
                </a:solidFill>
                <a:latin typeface="Arial" pitchFamily="34" charset="0"/>
                <a:cs typeface="Arial" pitchFamily="34" charset="0"/>
              </a:rPr>
              <a:t>В бөлімінде қысқа немесе егжей-тегжейлі жауаптарды қажет ететін 10-12 тапсырма бар. Тапсырмалар 2-8 балмен бағаланады. </a:t>
            </a:r>
          </a:p>
          <a:p>
            <a:pPr algn="just"/>
            <a:r>
              <a:rPr lang="kk-KZ" sz="1400" dirty="0">
                <a:solidFill>
                  <a:srgbClr val="002060"/>
                </a:solidFill>
                <a:latin typeface="Arial" pitchFamily="34" charset="0"/>
                <a:cs typeface="Arial" pitchFamily="34" charset="0"/>
              </a:rPr>
              <a:t>Жоғары балл-</a:t>
            </a:r>
            <a:r>
              <a:rPr lang="kk-KZ" sz="1400" b="1" dirty="0">
                <a:solidFill>
                  <a:srgbClr val="002060"/>
                </a:solidFill>
                <a:latin typeface="Arial" pitchFamily="34" charset="0"/>
                <a:cs typeface="Arial" pitchFamily="34" charset="0"/>
              </a:rPr>
              <a:t>60</a:t>
            </a:r>
            <a:endParaRPr lang="kk-KZ" sz="1400" dirty="0">
              <a:solidFill>
                <a:srgbClr val="002060"/>
              </a:solidFill>
              <a:latin typeface="Arial" pitchFamily="34" charset="0"/>
              <a:cs typeface="Arial" pitchFamily="34" charset="0"/>
            </a:endParaRPr>
          </a:p>
        </p:txBody>
      </p:sp>
      <p:sp>
        <p:nvSpPr>
          <p:cNvPr id="31" name="Прямоугольник 30">
            <a:extLst>
              <a:ext uri="{FF2B5EF4-FFF2-40B4-BE49-F238E27FC236}">
                <a16:creationId xmlns:a16="http://schemas.microsoft.com/office/drawing/2014/main" id="{4C2578B7-2E57-41C7-948A-18C9049FBCB8}"/>
              </a:ext>
            </a:extLst>
          </p:cNvPr>
          <p:cNvSpPr/>
          <p:nvPr/>
        </p:nvSpPr>
        <p:spPr>
          <a:xfrm>
            <a:off x="7460208" y="3808396"/>
            <a:ext cx="2334284" cy="2723823"/>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endParaRPr lang="kk-KZ" sz="1400" dirty="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endParaRPr lang="kk-KZ" sz="1400" dirty="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endParaRPr lang="kk-KZ" sz="1400" dirty="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2-3 бөлімнен тұрады: </a:t>
            </a:r>
          </a:p>
          <a:p>
            <a:pPr marR="5080">
              <a:buSzPct val="95833"/>
              <a:tabLst>
                <a:tab pos="120650" algn="l"/>
                <a:tab pos="2317115" algn="l"/>
                <a:tab pos="2677160" algn="l"/>
                <a:tab pos="3698240" algn="l"/>
                <a:tab pos="4057650" algn="l"/>
                <a:tab pos="4603750" algn="l"/>
                <a:tab pos="4624705" algn="l"/>
                <a:tab pos="6027420" algn="l"/>
                <a:tab pos="6393180" algn="l"/>
              </a:tabLst>
            </a:pPr>
            <a:r>
              <a:rPr lang="kk-KZ" sz="1200" i="1" dirty="0">
                <a:solidFill>
                  <a:srgbClr val="002060"/>
                </a:solidFill>
                <a:latin typeface="Arial" pitchFamily="34" charset="0"/>
                <a:cs typeface="Arial" pitchFamily="34" charset="0"/>
              </a:rPr>
              <a:t>ұсынылған жауаптардың ішінен бір дұрыс жауапты таңдайтын тапсырмалар;</a:t>
            </a:r>
            <a:endParaRPr lang="kk-KZ" sz="1400" dirty="0">
              <a:solidFill>
                <a:srgbClr val="002060"/>
              </a:solidFill>
              <a:latin typeface="Arial" pitchFamily="34" charset="0"/>
              <a:cs typeface="Arial" pitchFamily="34" charset="0"/>
            </a:endParaRPr>
          </a:p>
          <a:p>
            <a:pPr marR="5080">
              <a:buSzPct val="95833"/>
              <a:tabLst>
                <a:tab pos="120650" algn="l"/>
                <a:tab pos="2317115" algn="l"/>
                <a:tab pos="2677160" algn="l"/>
                <a:tab pos="3698240" algn="l"/>
                <a:tab pos="4057650" algn="l"/>
                <a:tab pos="4603750" algn="l"/>
                <a:tab pos="4624705" algn="l"/>
                <a:tab pos="6027420" algn="l"/>
                <a:tab pos="6393180" algn="l"/>
              </a:tabLst>
            </a:pPr>
            <a:r>
              <a:rPr lang="kk-KZ" sz="1300" i="1" dirty="0">
                <a:solidFill>
                  <a:srgbClr val="002060"/>
                </a:solidFill>
                <a:latin typeface="Arial" pitchFamily="34" charset="0"/>
                <a:cs typeface="Arial" pitchFamily="34" charset="0"/>
              </a:rPr>
              <a:t>Қысқа немесе егжей-тегжейлі жауаптарды қажет ететін 4-5 тапсырма; шағын зерттеу (20-45 ұпай)</a:t>
            </a:r>
            <a:endParaRPr lang="ru-RU" sz="1300" i="1" dirty="0">
              <a:solidFill>
                <a:srgbClr val="002060"/>
              </a:solidFill>
              <a:latin typeface="Arial" pitchFamily="34" charset="0"/>
              <a:cs typeface="Arial" pitchFamily="34" charset="0"/>
            </a:endParaRPr>
          </a:p>
        </p:txBody>
      </p:sp>
      <p:sp>
        <p:nvSpPr>
          <p:cNvPr id="32" name="Прямоугольник 31"/>
          <p:cNvSpPr/>
          <p:nvPr/>
        </p:nvSpPr>
        <p:spPr>
          <a:xfrm>
            <a:off x="107185" y="3322392"/>
            <a:ext cx="2274796" cy="3016210"/>
          </a:xfrm>
          <a:prstGeom prst="rect">
            <a:avLst/>
          </a:prstGeom>
        </p:spPr>
        <p:txBody>
          <a:bodyPr wrap="square">
            <a:spAutoFit/>
          </a:bodyPr>
          <a:lstStyle/>
          <a:p>
            <a:pPr lvl="0" algn="just"/>
            <a:endParaRPr lang="kk-KZ" sz="900" dirty="0">
              <a:solidFill>
                <a:srgbClr val="002060"/>
              </a:solidFill>
              <a:latin typeface="Arial" pitchFamily="34" charset="0"/>
              <a:cs typeface="Arial" pitchFamily="34" charset="0"/>
            </a:endParaRPr>
          </a:p>
          <a:p>
            <a:pPr lvl="0" algn="just"/>
            <a:r>
              <a:rPr lang="kk-KZ" sz="1400" dirty="0">
                <a:solidFill>
                  <a:srgbClr val="002060"/>
                </a:solidFill>
                <a:latin typeface="Arial" pitchFamily="34" charset="0"/>
                <a:cs typeface="Arial" pitchFamily="34" charset="0"/>
              </a:rPr>
              <a:t>Емтихан билеттер бойынша өткізіледі. </a:t>
            </a:r>
          </a:p>
          <a:p>
            <a:pPr lvl="0" algn="just"/>
            <a:r>
              <a:rPr lang="kk-KZ" sz="1200" i="1" dirty="0">
                <a:solidFill>
                  <a:srgbClr val="002060"/>
                </a:solidFill>
                <a:latin typeface="Arial" pitchFamily="34" charset="0"/>
                <a:cs typeface="Arial" pitchFamily="34" charset="0"/>
              </a:rPr>
              <a:t>Барлығы 30 билет, әр билетте білім алушылар ауызша жауап беретін үш сұрақ беріледі</a:t>
            </a:r>
            <a:r>
              <a:rPr lang="kk-KZ" sz="1400" dirty="0">
                <a:solidFill>
                  <a:srgbClr val="002060"/>
                </a:solidFill>
                <a:latin typeface="Arial" pitchFamily="34" charset="0"/>
                <a:cs typeface="Arial" pitchFamily="34" charset="0"/>
              </a:rPr>
              <a:t>. </a:t>
            </a:r>
          </a:p>
          <a:p>
            <a:pPr lvl="0" algn="just"/>
            <a:r>
              <a:rPr lang="kk-KZ" sz="1400" dirty="0">
                <a:solidFill>
                  <a:srgbClr val="002060"/>
                </a:solidFill>
                <a:latin typeface="Arial" pitchFamily="34" charset="0"/>
                <a:cs typeface="Arial" pitchFamily="34" charset="0"/>
              </a:rPr>
              <a:t>Жоғары балл-</a:t>
            </a:r>
            <a:r>
              <a:rPr lang="kk-KZ" sz="1400" b="1" dirty="0">
                <a:solidFill>
                  <a:srgbClr val="002060"/>
                </a:solidFill>
                <a:latin typeface="Arial" pitchFamily="34" charset="0"/>
                <a:cs typeface="Arial" pitchFamily="34" charset="0"/>
              </a:rPr>
              <a:t>30</a:t>
            </a:r>
            <a:endParaRPr lang="ru-RU" sz="1400" b="1" dirty="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a:p>
            <a:endParaRPr lang="kk-KZ" sz="1400" dirty="0">
              <a:solidFill>
                <a:srgbClr val="002060"/>
              </a:solidFill>
              <a:latin typeface="Arial" pitchFamily="34" charset="0"/>
              <a:cs typeface="Arial" pitchFamily="34" charset="0"/>
            </a:endParaRPr>
          </a:p>
        </p:txBody>
      </p:sp>
      <p:sp>
        <p:nvSpPr>
          <p:cNvPr id="33" name="Прямоугольник 32"/>
          <p:cNvSpPr/>
          <p:nvPr/>
        </p:nvSpPr>
        <p:spPr>
          <a:xfrm>
            <a:off x="9948838" y="4175166"/>
            <a:ext cx="2175036" cy="1477328"/>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екі бөлімнен тұрады. </a:t>
            </a:r>
          </a:p>
          <a:p>
            <a:pPr algn="just"/>
            <a:r>
              <a:rPr lang="kk-KZ" sz="1200" i="1" dirty="0">
                <a:solidFill>
                  <a:srgbClr val="002060"/>
                </a:solidFill>
                <a:latin typeface="Arial" pitchFamily="34" charset="0"/>
                <a:cs typeface="Arial" pitchFamily="34" charset="0"/>
              </a:rPr>
              <a:t>Тапсырмаларда төрт қысқа мәтін бар, олардың жалпы көлемі 400 сөзден аспайды</a:t>
            </a:r>
            <a:r>
              <a:rPr lang="kk-KZ" sz="1400" dirty="0">
                <a:solidFill>
                  <a:srgbClr val="002060"/>
                </a:solidFill>
                <a:latin typeface="Arial" pitchFamily="34" charset="0"/>
                <a:cs typeface="Arial" pitchFamily="34" charset="0"/>
              </a:rPr>
              <a:t>. </a:t>
            </a:r>
            <a:endParaRPr lang="kk-KZ" sz="1200" i="1" dirty="0">
              <a:solidFill>
                <a:srgbClr val="002060"/>
              </a:solidFill>
              <a:latin typeface="Arial" pitchFamily="34" charset="0"/>
              <a:cs typeface="Arial" pitchFamily="34" charset="0"/>
            </a:endParaRPr>
          </a:p>
          <a:p>
            <a:pPr algn="just"/>
            <a:r>
              <a:rPr lang="kk-KZ" sz="1200" dirty="0">
                <a:solidFill>
                  <a:srgbClr val="002060"/>
                </a:solidFill>
                <a:latin typeface="Arial" pitchFamily="34" charset="0"/>
                <a:cs typeface="Arial" pitchFamily="34" charset="0"/>
              </a:rPr>
              <a:t>Жоғары балл - </a:t>
            </a:r>
            <a:r>
              <a:rPr lang="kk-KZ" sz="1200" b="1" dirty="0">
                <a:solidFill>
                  <a:srgbClr val="002060"/>
                </a:solidFill>
                <a:latin typeface="Arial" pitchFamily="34" charset="0"/>
                <a:cs typeface="Arial" pitchFamily="34" charset="0"/>
              </a:rPr>
              <a:t>40</a:t>
            </a:r>
            <a:endParaRPr lang="ru-RU" sz="1200" i="1" dirty="0">
              <a:solidFill>
                <a:srgbClr val="002060"/>
              </a:solidFill>
              <a:latin typeface="Arial" pitchFamily="34" charset="0"/>
              <a:cs typeface="Arial" pitchFamily="34" charset="0"/>
            </a:endParaRPr>
          </a:p>
        </p:txBody>
      </p:sp>
      <p:sp>
        <p:nvSpPr>
          <p:cNvPr id="34" name="Прямоугольник 33"/>
          <p:cNvSpPr/>
          <p:nvPr/>
        </p:nvSpPr>
        <p:spPr>
          <a:xfrm>
            <a:off x="4930244" y="3403111"/>
            <a:ext cx="2466907" cy="3262432"/>
          </a:xfrm>
          <a:prstGeom prst="rect">
            <a:avLst/>
          </a:prstGeom>
        </p:spPr>
        <p:txBody>
          <a:bodyPr wrap="square">
            <a:spAutoFit/>
          </a:bodyPr>
          <a:lstStyle/>
          <a:p>
            <a:pPr lvl="0"/>
            <a:r>
              <a:rPr lang="kk-KZ" sz="1400" dirty="0">
                <a:solidFill>
                  <a:srgbClr val="002060"/>
                </a:solidFill>
                <a:latin typeface="Arial" pitchFamily="34" charset="0"/>
                <a:cs typeface="Arial" pitchFamily="34" charset="0"/>
              </a:rPr>
              <a:t>Емтихан жұмысы 2 </a:t>
            </a:r>
            <a:r>
              <a:rPr lang="kk-KZ" sz="1200" dirty="0">
                <a:solidFill>
                  <a:srgbClr val="002060"/>
                </a:solidFill>
                <a:latin typeface="Arial" pitchFamily="34" charset="0"/>
                <a:cs typeface="Arial" pitchFamily="34" charset="0"/>
              </a:rPr>
              <a:t>бөлімнен тұрады. </a:t>
            </a:r>
            <a:r>
              <a:rPr lang="kk-KZ" sz="1200" i="1" dirty="0">
                <a:solidFill>
                  <a:srgbClr val="002060"/>
                </a:solidFill>
                <a:latin typeface="Arial" pitchFamily="34" charset="0"/>
                <a:cs typeface="Arial" pitchFamily="34" charset="0"/>
              </a:rPr>
              <a:t>Бірінші бөлім екі мәтінмен жұмыс жасауды қамтиды (мәтіндердің жалпы көлемі – 600-650 сөз). Екінші бөлімде ЖМБ сыныптарда білім алушылар бір жазбаша жұмыс орындайды– эссе (200-250 сөз). ҚГБ сыныптарда білім алушылар 200-250 сөзден тұратын жазбаша жұмыс (мақала, эссе, көпшілік алдында сөйлеу, рецензия және басқалар) жазу ұсынылатын үш тапсырманың ішінен бір тапсырманы таңдайды. </a:t>
            </a:r>
          </a:p>
          <a:p>
            <a:pPr lvl="0"/>
            <a:r>
              <a:rPr lang="kk-KZ" sz="1200" dirty="0">
                <a:solidFill>
                  <a:srgbClr val="002060"/>
                </a:solidFill>
                <a:latin typeface="Arial" pitchFamily="34" charset="0"/>
                <a:cs typeface="Arial" pitchFamily="34" charset="0"/>
              </a:rPr>
              <a:t>Жоғары балл-</a:t>
            </a:r>
            <a:r>
              <a:rPr lang="kk-KZ" sz="1200" b="1" dirty="0">
                <a:solidFill>
                  <a:srgbClr val="002060"/>
                </a:solidFill>
                <a:latin typeface="Arial" pitchFamily="34" charset="0"/>
                <a:cs typeface="Arial" pitchFamily="34" charset="0"/>
              </a:rPr>
              <a:t>40</a:t>
            </a:r>
            <a:r>
              <a:rPr lang="kk-KZ" sz="1200" dirty="0">
                <a:solidFill>
                  <a:srgbClr val="002060"/>
                </a:solidFill>
                <a:latin typeface="Arial" pitchFamily="34" charset="0"/>
                <a:cs typeface="Arial" pitchFamily="34" charset="0"/>
              </a:rPr>
              <a:t>. </a:t>
            </a:r>
          </a:p>
        </p:txBody>
      </p:sp>
      <p:sp>
        <p:nvSpPr>
          <p:cNvPr id="35" name="Нашивка 34"/>
          <p:cNvSpPr/>
          <p:nvPr/>
        </p:nvSpPr>
        <p:spPr>
          <a:xfrm rot="5400000">
            <a:off x="916131"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6" name="Нашивка 35"/>
          <p:cNvSpPr/>
          <p:nvPr/>
        </p:nvSpPr>
        <p:spPr>
          <a:xfrm rot="5400000">
            <a:off x="3430764"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7" name="Нашивка 36"/>
          <p:cNvSpPr/>
          <p:nvPr/>
        </p:nvSpPr>
        <p:spPr>
          <a:xfrm rot="5400000">
            <a:off x="5875077" y="2260625"/>
            <a:ext cx="523222" cy="1589980"/>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8" name="Нашивка 37"/>
          <p:cNvSpPr/>
          <p:nvPr/>
        </p:nvSpPr>
        <p:spPr>
          <a:xfrm rot="5400000">
            <a:off x="8353889" y="3472908"/>
            <a:ext cx="345811" cy="1750330"/>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9" name="Нашивка 38"/>
          <p:cNvSpPr/>
          <p:nvPr/>
        </p:nvSpPr>
        <p:spPr>
          <a:xfrm rot="5400000">
            <a:off x="10658991" y="2577317"/>
            <a:ext cx="789247" cy="167291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grpSp>
        <p:nvGrpSpPr>
          <p:cNvPr id="48" name="Группа 47"/>
          <p:cNvGrpSpPr/>
          <p:nvPr/>
        </p:nvGrpSpPr>
        <p:grpSpPr>
          <a:xfrm>
            <a:off x="2983004" y="846206"/>
            <a:ext cx="1390821" cy="1224000"/>
            <a:chOff x="2935845" y="889290"/>
            <a:chExt cx="1390821" cy="1224000"/>
          </a:xfrm>
        </p:grpSpPr>
        <p:sp>
          <p:nvSpPr>
            <p:cNvPr id="40" name="Овал 39"/>
            <p:cNvSpPr/>
            <p:nvPr/>
          </p:nvSpPr>
          <p:spPr>
            <a:xfrm>
              <a:off x="3001255" y="889290"/>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rot="10800000" flipV="1">
              <a:off x="2935845" y="993459"/>
              <a:ext cx="1390821" cy="1015663"/>
            </a:xfrm>
            <a:prstGeom prst="rect">
              <a:avLst/>
            </a:prstGeom>
          </p:spPr>
          <p:txBody>
            <a:bodyPr wrap="square">
              <a:spAutoFit/>
            </a:bodyPr>
            <a:lstStyle/>
            <a:p>
              <a:pPr algn="ctr"/>
              <a:r>
                <a:rPr lang="kk-KZ" sz="4000" b="1" dirty="0">
                  <a:solidFill>
                    <a:schemeClr val="accent1">
                      <a:lumMod val="75000"/>
                    </a:schemeClr>
                  </a:solidFill>
                  <a:latin typeface="Arial" pitchFamily="34" charset="0"/>
                  <a:cs typeface="Arial" pitchFamily="34" charset="0"/>
                </a:rPr>
                <a:t>5 </a:t>
              </a:r>
              <a:r>
                <a:rPr lang="kk-KZ" sz="2000" b="1" dirty="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6" name="Группа 45"/>
          <p:cNvGrpSpPr/>
          <p:nvPr/>
        </p:nvGrpSpPr>
        <p:grpSpPr>
          <a:xfrm>
            <a:off x="5468586" y="846206"/>
            <a:ext cx="1298367" cy="1224000"/>
            <a:chOff x="5425339" y="909465"/>
            <a:chExt cx="1298367" cy="1224000"/>
          </a:xfrm>
        </p:grpSpPr>
        <p:sp>
          <p:nvSpPr>
            <p:cNvPr id="41" name="Овал 40"/>
            <p:cNvSpPr/>
            <p:nvPr/>
          </p:nvSpPr>
          <p:spPr>
            <a:xfrm>
              <a:off x="5444522" y="90946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rot="10800000" flipV="1">
              <a:off x="5425339" y="1013634"/>
              <a:ext cx="1298367" cy="1015663"/>
            </a:xfrm>
            <a:prstGeom prst="rect">
              <a:avLst/>
            </a:prstGeom>
          </p:spPr>
          <p:txBody>
            <a:bodyPr wrap="square">
              <a:spAutoFit/>
            </a:bodyPr>
            <a:lstStyle/>
            <a:p>
              <a:pPr algn="ctr"/>
              <a:r>
                <a:rPr lang="ru-RU" sz="4000" b="1" dirty="0">
                  <a:solidFill>
                    <a:schemeClr val="accent1">
                      <a:lumMod val="75000"/>
                    </a:schemeClr>
                  </a:solidFill>
                  <a:latin typeface="Arial" pitchFamily="34" charset="0"/>
                  <a:cs typeface="Arial" pitchFamily="34" charset="0"/>
                </a:rPr>
                <a:t>9 </a:t>
              </a:r>
              <a:r>
                <a:rPr lang="kk-KZ" sz="2000" b="1" dirty="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5" name="Группа 44"/>
          <p:cNvGrpSpPr/>
          <p:nvPr/>
        </p:nvGrpSpPr>
        <p:grpSpPr>
          <a:xfrm>
            <a:off x="7909258" y="846206"/>
            <a:ext cx="1286588" cy="1224000"/>
            <a:chOff x="7917276" y="903523"/>
            <a:chExt cx="1286588" cy="1224000"/>
          </a:xfrm>
        </p:grpSpPr>
        <p:sp>
          <p:nvSpPr>
            <p:cNvPr id="42" name="Овал 41"/>
            <p:cNvSpPr/>
            <p:nvPr/>
          </p:nvSpPr>
          <p:spPr>
            <a:xfrm>
              <a:off x="7930570" y="903523"/>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rot="10800000" flipV="1">
              <a:off x="7917276" y="1007691"/>
              <a:ext cx="1286588" cy="1015663"/>
            </a:xfrm>
            <a:prstGeom prst="rect">
              <a:avLst/>
            </a:prstGeom>
          </p:spPr>
          <p:txBody>
            <a:bodyPr wrap="square">
              <a:spAutoFit/>
            </a:bodyPr>
            <a:lstStyle/>
            <a:p>
              <a:pPr algn="ctr"/>
              <a:r>
                <a:rPr lang="ru-RU" sz="4000" b="1" dirty="0">
                  <a:solidFill>
                    <a:schemeClr val="accent1">
                      <a:lumMod val="75000"/>
                    </a:schemeClr>
                  </a:solidFill>
                  <a:latin typeface="Arial" panose="020B0604020202020204" pitchFamily="34" charset="0"/>
                  <a:cs typeface="Arial" panose="020B0604020202020204" pitchFamily="34" charset="0"/>
                </a:rPr>
                <a:t>12 </a:t>
              </a:r>
              <a:r>
                <a:rPr lang="ru-RU" sz="2000" b="1" dirty="0" err="1">
                  <a:solidFill>
                    <a:schemeClr val="accent1">
                      <a:lumMod val="50000"/>
                    </a:schemeClr>
                  </a:solidFill>
                  <a:latin typeface="Arial" panose="020B0604020202020204" pitchFamily="34" charset="0"/>
                  <a:cs typeface="Arial" panose="020B0604020202020204" pitchFamily="34" charset="0"/>
                </a:rPr>
                <a:t>маусым</a:t>
              </a:r>
              <a:r>
                <a:rPr lang="ru-RU" sz="2000" b="1" dirty="0">
                  <a:solidFill>
                    <a:schemeClr val="accent1">
                      <a:lumMod val="50000"/>
                    </a:schemeClr>
                  </a:solidFill>
                  <a:latin typeface="Arial" panose="020B0604020202020204" pitchFamily="34" charset="0"/>
                  <a:cs typeface="Arial" panose="020B0604020202020204" pitchFamily="34" charset="0"/>
                </a:rPr>
                <a:t> </a:t>
              </a:r>
            </a:p>
          </p:txBody>
        </p:sp>
      </p:grpSp>
      <p:grpSp>
        <p:nvGrpSpPr>
          <p:cNvPr id="47" name="Группа 46"/>
          <p:cNvGrpSpPr/>
          <p:nvPr/>
        </p:nvGrpSpPr>
        <p:grpSpPr>
          <a:xfrm>
            <a:off x="10361544" y="846206"/>
            <a:ext cx="1260000" cy="1224000"/>
            <a:chOff x="10358197" y="913002"/>
            <a:chExt cx="1260000" cy="1224000"/>
          </a:xfrm>
        </p:grpSpPr>
        <p:sp>
          <p:nvSpPr>
            <p:cNvPr id="43" name="Овал 42"/>
            <p:cNvSpPr/>
            <p:nvPr/>
          </p:nvSpPr>
          <p:spPr>
            <a:xfrm>
              <a:off x="10358197" y="913002"/>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p:cNvSpPr/>
            <p:nvPr/>
          </p:nvSpPr>
          <p:spPr>
            <a:xfrm rot="10800000" flipV="1">
              <a:off x="10362122" y="1017171"/>
              <a:ext cx="1252150" cy="1015663"/>
            </a:xfrm>
            <a:prstGeom prst="rect">
              <a:avLst/>
            </a:prstGeom>
          </p:spPr>
          <p:txBody>
            <a:bodyPr wrap="square">
              <a:spAutoFit/>
            </a:bodyPr>
            <a:lstStyle/>
            <a:p>
              <a:pPr algn="ctr"/>
              <a:r>
                <a:rPr lang="ru-RU" sz="4000" b="1" dirty="0">
                  <a:solidFill>
                    <a:schemeClr val="accent1">
                      <a:lumMod val="75000"/>
                    </a:schemeClr>
                  </a:solidFill>
                  <a:latin typeface="Arial" panose="020B0604020202020204" pitchFamily="34" charset="0"/>
                  <a:cs typeface="Arial" panose="020B0604020202020204" pitchFamily="34" charset="0"/>
                </a:rPr>
                <a:t>15 </a:t>
              </a:r>
              <a:r>
                <a:rPr lang="ru-RU" sz="2000" b="1" dirty="0" err="1">
                  <a:solidFill>
                    <a:schemeClr val="accent1">
                      <a:lumMod val="50000"/>
                    </a:schemeClr>
                  </a:solidFill>
                  <a:latin typeface="Arial" panose="020B0604020202020204" pitchFamily="34" charset="0"/>
                  <a:cs typeface="Arial" panose="020B0604020202020204" pitchFamily="34" charset="0"/>
                </a:rPr>
                <a:t>маусым</a:t>
              </a:r>
              <a:r>
                <a:rPr lang="ru-RU" b="1" dirty="0">
                  <a:solidFill>
                    <a:srgbClr val="002060"/>
                  </a:solidFill>
                  <a:latin typeface="Arial" panose="020B0604020202020204" pitchFamily="34" charset="0"/>
                  <a:cs typeface="Arial" panose="020B0604020202020204" pitchFamily="34" charset="0"/>
                </a:rPr>
                <a:t> </a:t>
              </a:r>
              <a:endParaRPr lang="ru-RU" dirty="0">
                <a:solidFill>
                  <a:srgbClr val="002060"/>
                </a:solidFill>
                <a:latin typeface="Arial" panose="020B0604020202020204" pitchFamily="34" charset="0"/>
                <a:cs typeface="Arial" panose="020B0604020202020204" pitchFamily="34" charset="0"/>
              </a:endParaRPr>
            </a:p>
          </p:txBody>
        </p:sp>
      </p:grpSp>
      <p:pic>
        <p:nvPicPr>
          <p:cNvPr id="44"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399530" y="-1366724"/>
            <a:ext cx="1649626" cy="42734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57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a16="http://schemas.microsoft.com/office/drawing/2014/main" id="{DB9E48B4-FE7F-443E-BD76-153E52129D7D}"/>
              </a:ext>
            </a:extLst>
          </p:cNvPr>
          <p:cNvSpPr/>
          <p:nvPr/>
        </p:nvSpPr>
        <p:spPr>
          <a:xfrm>
            <a:off x="0" y="308296"/>
            <a:ext cx="12192000"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a:t>            </a:t>
            </a:r>
            <a:endParaRPr lang="ru-RU" sz="2000" dirty="0"/>
          </a:p>
        </p:txBody>
      </p: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0" name="Прямоугольник 9"/>
          <p:cNvSpPr/>
          <p:nvPr/>
        </p:nvSpPr>
        <p:spPr>
          <a:xfrm>
            <a:off x="2751827" y="1397479"/>
            <a:ext cx="8643666" cy="2585323"/>
          </a:xfrm>
          <a:prstGeom prst="rect">
            <a:avLst/>
          </a:prstGeom>
        </p:spPr>
        <p:txBody>
          <a:bodyPr wrap="square">
            <a:spAutoFit/>
          </a:bodyPr>
          <a:lstStyle/>
          <a:p>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аттестатқа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қосымшаға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енгізілетін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пәндерден</a:t>
            </a:r>
            <a:r>
              <a:rPr lang="ru-RU" dirty="0">
                <a:solidFill>
                  <a:srgbClr val="002060"/>
                </a:solidFill>
                <a:latin typeface="Arial" panose="020B0604020202020204" pitchFamily="34" charset="0"/>
                <a:ea typeface="+mj-ea"/>
                <a:cs typeface="Arial" panose="020B0604020202020204" pitchFamily="34" charset="0"/>
              </a:rPr>
              <a:t>  «5» </a:t>
            </a:r>
            <a:r>
              <a:rPr lang="ru-RU" dirty="0" err="1">
                <a:solidFill>
                  <a:srgbClr val="002060"/>
                </a:solidFill>
                <a:latin typeface="Arial" panose="020B0604020202020204" pitchFamily="34" charset="0"/>
                <a:ea typeface="+mj-ea"/>
                <a:cs typeface="Arial" panose="020B0604020202020204" pitchFamily="34" charset="0"/>
              </a:rPr>
              <a:t>болған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және</a:t>
            </a:r>
            <a:r>
              <a:rPr lang="ru-RU" dirty="0">
                <a:solidFill>
                  <a:srgbClr val="002060"/>
                </a:solidFill>
                <a:latin typeface="Arial" panose="020B0604020202020204" pitchFamily="34" charset="0"/>
                <a:ea typeface="+mj-ea"/>
                <a:cs typeface="Arial" panose="020B0604020202020204" pitchFamily="34" charset="0"/>
              </a:rPr>
              <a:t> 10(11)-11(12) </a:t>
            </a:r>
            <a:r>
              <a:rPr lang="ru-RU" dirty="0" err="1">
                <a:solidFill>
                  <a:srgbClr val="002060"/>
                </a:solidFill>
                <a:latin typeface="Arial" panose="020B0604020202020204" pitchFamily="34" charset="0"/>
                <a:ea typeface="+mj-ea"/>
                <a:cs typeface="Arial" panose="020B0604020202020204" pitchFamily="34" charset="0"/>
              </a:rPr>
              <a:t>сыныптардағы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оқу</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кезінде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барлық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пәндер</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жылдық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бағалары</a:t>
            </a:r>
            <a:r>
              <a:rPr lang="ru-RU" dirty="0">
                <a:solidFill>
                  <a:srgbClr val="002060"/>
                </a:solidFill>
                <a:latin typeface="Arial" panose="020B0604020202020204" pitchFamily="34" charset="0"/>
                <a:ea typeface="+mj-ea"/>
                <a:cs typeface="Arial" panose="020B0604020202020204" pitchFamily="34" charset="0"/>
              </a:rPr>
              <a:t> «5» </a:t>
            </a:r>
            <a:r>
              <a:rPr lang="ru-RU" dirty="0" err="1">
                <a:solidFill>
                  <a:srgbClr val="002060"/>
                </a:solidFill>
                <a:latin typeface="Arial" panose="020B0604020202020204" pitchFamily="34" charset="0"/>
                <a:ea typeface="+mj-ea"/>
                <a:cs typeface="Arial" panose="020B0604020202020204" pitchFamily="34" charset="0"/>
              </a:rPr>
              <a:t>болған</a:t>
            </a:r>
            <a:r>
              <a:rPr lang="ru-RU" dirty="0">
                <a:solidFill>
                  <a:srgbClr val="002060"/>
                </a:solidFill>
                <a:latin typeface="Arial" panose="020B0604020202020204" pitchFamily="34" charset="0"/>
                <a:ea typeface="+mj-ea"/>
                <a:cs typeface="Arial" panose="020B0604020202020204" pitchFamily="34" charset="0"/>
              </a:rPr>
              <a:t> 11(12) </a:t>
            </a:r>
            <a:r>
              <a:rPr lang="ru-RU" dirty="0" err="1">
                <a:solidFill>
                  <a:srgbClr val="002060"/>
                </a:solidFill>
                <a:latin typeface="Arial" panose="020B0604020202020204" pitchFamily="34" charset="0"/>
                <a:ea typeface="+mj-ea"/>
                <a:cs typeface="Arial" panose="020B0604020202020204" pitchFamily="34" charset="0"/>
              </a:rPr>
              <a:t>сынып</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алушыларына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үздік</a:t>
            </a:r>
            <a:r>
              <a:rPr lang="ru-RU" dirty="0">
                <a:solidFill>
                  <a:srgbClr val="002060"/>
                </a:solidFill>
                <a:latin typeface="Arial" panose="020B0604020202020204" pitchFamily="34" charset="0"/>
                <a:ea typeface="+mj-ea"/>
                <a:cs typeface="Arial" panose="020B0604020202020204" pitchFamily="34" charset="0"/>
              </a:rPr>
              <a:t> аттестат </a:t>
            </a:r>
            <a:r>
              <a:rPr lang="ru-RU" dirty="0" err="1">
                <a:solidFill>
                  <a:srgbClr val="002060"/>
                </a:solidFill>
                <a:latin typeface="Arial" panose="020B0604020202020204" pitchFamily="34" charset="0"/>
                <a:ea typeface="+mj-ea"/>
                <a:cs typeface="Arial" panose="020B0604020202020204" pitchFamily="34" charset="0"/>
              </a:rPr>
              <a:t>беріледі</a:t>
            </a:r>
            <a:r>
              <a:rPr lang="ru-RU" dirty="0">
                <a:solidFill>
                  <a:srgbClr val="002060"/>
                </a:solidFill>
                <a:latin typeface="Arial" panose="020B0604020202020204" pitchFamily="34" charset="0"/>
                <a:ea typeface="+mj-ea"/>
                <a:cs typeface="Arial" panose="020B0604020202020204" pitchFamily="34" charset="0"/>
              </a:rPr>
              <a:t> (3-тарау, 49-тармақ)                                          </a:t>
            </a:r>
          </a:p>
          <a:p>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Жазбаша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емтихандар</a:t>
            </a:r>
            <a:r>
              <a:rPr lang="ru-RU" dirty="0">
                <a:solidFill>
                  <a:srgbClr val="002060"/>
                </a:solidFill>
                <a:latin typeface="Arial" panose="020B0604020202020204" pitchFamily="34" charset="0"/>
                <a:ea typeface="+mj-ea"/>
                <a:cs typeface="Arial" panose="020B0604020202020204" pitchFamily="34" charset="0"/>
              </a:rPr>
              <a:t> 9(10) </a:t>
            </a:r>
            <a:r>
              <a:rPr lang="ru-RU" dirty="0" err="1">
                <a:solidFill>
                  <a:srgbClr val="002060"/>
                </a:solidFill>
                <a:latin typeface="Arial" panose="020B0604020202020204" pitchFamily="34" charset="0"/>
                <a:ea typeface="+mj-ea"/>
                <a:cs typeface="Arial" panose="020B0604020202020204" pitchFamily="34" charset="0"/>
              </a:rPr>
              <a:t>және</a:t>
            </a:r>
            <a:r>
              <a:rPr lang="ru-RU" dirty="0">
                <a:solidFill>
                  <a:srgbClr val="002060"/>
                </a:solidFill>
                <a:latin typeface="Arial" panose="020B0604020202020204" pitchFamily="34" charset="0"/>
                <a:ea typeface="+mj-ea"/>
                <a:cs typeface="Arial" panose="020B0604020202020204" pitchFamily="34" charset="0"/>
              </a:rPr>
              <a:t> 11(12) </a:t>
            </a:r>
            <a:r>
              <a:rPr lang="ru-RU" dirty="0" err="1">
                <a:solidFill>
                  <a:srgbClr val="002060"/>
                </a:solidFill>
                <a:latin typeface="Arial" panose="020B0604020202020204" pitchFamily="34" charset="0"/>
                <a:ea typeface="+mj-ea"/>
                <a:cs typeface="Arial" panose="020B0604020202020204" pitchFamily="34" charset="0"/>
              </a:rPr>
              <a:t>сынып</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бір-бірден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отырғызылатын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үлкен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сынып</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бөлмелерінде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өтеді</a:t>
            </a:r>
            <a:r>
              <a:rPr lang="ru-RU" dirty="0">
                <a:solidFill>
                  <a:srgbClr val="002060"/>
                </a:solidFill>
                <a:latin typeface="Arial" panose="020B0604020202020204" pitchFamily="34" charset="0"/>
                <a:ea typeface="+mj-ea"/>
                <a:cs typeface="Arial" panose="020B0604020202020204" pitchFamily="34" charset="0"/>
              </a:rPr>
              <a:t>. </a:t>
            </a:r>
          </a:p>
          <a:p>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Жазбаша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жұмыстарды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орындау</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үшін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алушыларға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мектептің</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мөртабаны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басылған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қағаз</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беріледі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Орындалған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жұмысты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жоба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жазбаларымен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бірге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Комиссияға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тапсырады</a:t>
            </a:r>
            <a:r>
              <a:rPr lang="ru-RU" dirty="0">
                <a:solidFill>
                  <a:srgbClr val="002060"/>
                </a:solidFill>
                <a:latin typeface="Arial" panose="020B0604020202020204" pitchFamily="34" charset="0"/>
                <a:ea typeface="+mj-ea"/>
                <a:cs typeface="Arial" panose="020B0604020202020204" pitchFamily="34" charset="0"/>
              </a:rPr>
              <a:t>. (3-тарау, 69-тармақ)</a:t>
            </a: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4" y="-795143"/>
            <a:ext cx="983484" cy="2545597"/>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2688387" y="4134893"/>
            <a:ext cx="8704052" cy="2031325"/>
          </a:xfrm>
          <a:prstGeom prst="rect">
            <a:avLst/>
          </a:prstGeom>
        </p:spPr>
        <p:txBody>
          <a:bodyPr wrap="square">
            <a:spAutoFit/>
          </a:bodyPr>
          <a:lstStyle/>
          <a:p>
            <a:pPr lvl="0" algn="just"/>
            <a:r>
              <a:rPr lang="ru-RU" dirty="0" err="1">
                <a:solidFill>
                  <a:srgbClr val="002060"/>
                </a:solidFill>
                <a:latin typeface="Arial" panose="020B0604020202020204" pitchFamily="34" charset="0"/>
                <a:ea typeface="+mj-ea"/>
                <a:cs typeface="Arial" panose="020B0604020202020204" pitchFamily="34" charset="0"/>
              </a:rPr>
              <a:t>Негізгі</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үздік</a:t>
            </a:r>
            <a:r>
              <a:rPr lang="ru-RU" dirty="0">
                <a:solidFill>
                  <a:srgbClr val="002060"/>
                </a:solidFill>
                <a:latin typeface="Arial" panose="020B0604020202020204" pitchFamily="34" charset="0"/>
                <a:ea typeface="+mj-ea"/>
                <a:cs typeface="Arial" panose="020B0604020202020204" pitchFamily="34" charset="0"/>
              </a:rPr>
              <a:t> аттестат </a:t>
            </a:r>
            <a:r>
              <a:rPr lang="ru-RU" dirty="0" err="1">
                <a:solidFill>
                  <a:srgbClr val="002060"/>
                </a:solidFill>
                <a:latin typeface="Arial" panose="020B0604020202020204" pitchFamily="34" charset="0"/>
                <a:ea typeface="+mj-ea"/>
                <a:cs typeface="Arial" panose="020B0604020202020204" pitchFamily="34" charset="0"/>
              </a:rPr>
              <a:t>алған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негізгі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беру </a:t>
            </a:r>
            <a:r>
              <a:rPr lang="ru-RU" dirty="0" err="1">
                <a:solidFill>
                  <a:srgbClr val="002060"/>
                </a:solidFill>
                <a:latin typeface="Arial" panose="020B0604020202020204" pitchFamily="34" charset="0"/>
                <a:ea typeface="+mj-ea"/>
                <a:cs typeface="Arial" panose="020B0604020202020204" pitchFamily="34" charset="0"/>
              </a:rPr>
              <a:t>бағдарламаларына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сәйкес</a:t>
            </a:r>
            <a:r>
              <a:rPr lang="ru-RU" dirty="0">
                <a:solidFill>
                  <a:srgbClr val="002060"/>
                </a:solidFill>
                <a:latin typeface="Arial" panose="020B0604020202020204" pitchFamily="34" charset="0"/>
                <a:ea typeface="+mj-ea"/>
                <a:cs typeface="Arial" panose="020B0604020202020204" pitchFamily="34" charset="0"/>
              </a:rPr>
              <a:t> 5-11 </a:t>
            </a:r>
            <a:r>
              <a:rPr lang="ru-RU" dirty="0" err="1">
                <a:solidFill>
                  <a:srgbClr val="002060"/>
                </a:solidFill>
                <a:latin typeface="Arial" panose="020B0604020202020204" pitchFamily="34" charset="0"/>
                <a:ea typeface="+mj-ea"/>
                <a:cs typeface="Arial" panose="020B0604020202020204" pitchFamily="34" charset="0"/>
              </a:rPr>
              <a:t>сыныптарда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алған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кезеңінде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барлық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пәндер</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жылдық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және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бағалары</a:t>
            </a:r>
            <a:r>
              <a:rPr lang="ru-RU" dirty="0">
                <a:solidFill>
                  <a:srgbClr val="002060"/>
                </a:solidFill>
                <a:latin typeface="Arial" panose="020B0604020202020204" pitchFamily="34" charset="0"/>
                <a:ea typeface="+mj-ea"/>
                <a:cs typeface="Arial" panose="020B0604020202020204" pitchFamily="34" charset="0"/>
              </a:rPr>
              <a:t> «5»,</a:t>
            </a:r>
            <a:r>
              <a:rPr lang="kk-KZ" dirty="0">
                <a:solidFill>
                  <a:srgbClr val="002060"/>
                </a:solidFill>
                <a:latin typeface="Arial" panose="020B0604020202020204" pitchFamily="34" charset="0"/>
                <a:ea typeface="+mj-ea"/>
                <a:cs typeface="Arial" panose="020B0604020202020204" pitchFamily="34" charset="0"/>
              </a:rPr>
              <a:t> 10(11) -11(12) сыныптар аралығында білім алу кезеңінде барлық пәндер бойынша тоқсандық бағалары «5» болған, </a:t>
            </a:r>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беру </a:t>
            </a:r>
            <a:r>
              <a:rPr lang="ru-RU" dirty="0" err="1">
                <a:solidFill>
                  <a:srgbClr val="002060"/>
                </a:solidFill>
                <a:latin typeface="Arial" panose="020B0604020202020204" pitchFamily="34" charset="0"/>
                <a:ea typeface="+mj-ea"/>
                <a:cs typeface="Arial" panose="020B0604020202020204" pitchFamily="34" charset="0"/>
              </a:rPr>
              <a:t>аяқтағалғаннан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кейін</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қорытынды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аттестаттаудан</a:t>
            </a:r>
            <a:r>
              <a:rPr lang="ru-RU" dirty="0">
                <a:solidFill>
                  <a:srgbClr val="002060"/>
                </a:solidFill>
                <a:latin typeface="Arial" panose="020B0604020202020204" pitchFamily="34" charset="0"/>
                <a:ea typeface="+mj-ea"/>
                <a:cs typeface="Arial" panose="020B0604020202020204" pitchFamily="34" charset="0"/>
              </a:rPr>
              <a:t> «5» </a:t>
            </a:r>
            <a:r>
              <a:rPr lang="ru-RU" dirty="0" err="1">
                <a:solidFill>
                  <a:srgbClr val="002060"/>
                </a:solidFill>
                <a:latin typeface="Arial" panose="020B0604020202020204" pitchFamily="34" charset="0"/>
                <a:ea typeface="+mj-ea"/>
                <a:cs typeface="Arial" panose="020B0604020202020204" pitchFamily="34" charset="0"/>
              </a:rPr>
              <a:t>бағасына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өткен</a:t>
            </a:r>
            <a:r>
              <a:rPr lang="ru-RU" dirty="0">
                <a:solidFill>
                  <a:srgbClr val="002060"/>
                </a:solidFill>
                <a:latin typeface="Arial" panose="020B0604020202020204" pitchFamily="34" charset="0"/>
                <a:ea typeface="+mj-ea"/>
                <a:cs typeface="Arial" panose="020B0604020202020204" pitchFamily="34" charset="0"/>
              </a:rPr>
              <a:t> </a:t>
            </a:r>
            <a:r>
              <a:rPr lang="kk-KZ" dirty="0">
                <a:solidFill>
                  <a:srgbClr val="002060"/>
                </a:solidFill>
                <a:latin typeface="Arial" panose="020B0604020202020204" pitchFamily="34" charset="0"/>
                <a:ea typeface="+mj-ea"/>
                <a:cs typeface="Arial" panose="020B0604020202020204" pitchFamily="34" charset="0"/>
              </a:rPr>
              <a:t>11(12) сынып білім алушыларына жалпы орта білім туралы «Алтын белгі» аттестаты беріледі (3-тарау, 52-тармақ)</a:t>
            </a:r>
            <a:endParaRPr lang="ru-RU" dirty="0">
              <a:solidFill>
                <a:srgbClr val="002060"/>
              </a:solidFill>
              <a:latin typeface="Arial" panose="020B0604020202020204" pitchFamily="34" charset="0"/>
              <a:ea typeface="+mj-ea"/>
              <a:cs typeface="Arial" panose="020B0604020202020204" pitchFamily="34" charset="0"/>
            </a:endParaRPr>
          </a:p>
        </p:txBody>
      </p:sp>
      <p:cxnSp>
        <p:nvCxnSpPr>
          <p:cNvPr id="18" name="Прямая соединительная линия 17"/>
          <p:cNvCxnSpPr>
            <a:cxnSpLocks/>
          </p:cNvCxnSpPr>
          <p:nvPr/>
        </p:nvCxnSpPr>
        <p:spPr>
          <a:xfrm flipV="1">
            <a:off x="283779" y="3636335"/>
            <a:ext cx="4809216" cy="2902"/>
          </a:xfrm>
          <a:prstGeom prst="line">
            <a:avLst/>
          </a:prstGeom>
        </p:spPr>
        <p:style>
          <a:lnRef idx="1">
            <a:schemeClr val="accent1"/>
          </a:lnRef>
          <a:fillRef idx="0">
            <a:schemeClr val="accent1"/>
          </a:fillRef>
          <a:effectRef idx="0">
            <a:schemeClr val="accent1"/>
          </a:effectRef>
          <a:fontRef idx="minor">
            <a:schemeClr val="tx1"/>
          </a:fontRef>
        </p:style>
      </p:cxnSp>
      <p:sp>
        <p:nvSpPr>
          <p:cNvPr id="4" name="Штриховая стрелка вправо 3"/>
          <p:cNvSpPr/>
          <p:nvPr/>
        </p:nvSpPr>
        <p:spPr>
          <a:xfrm>
            <a:off x="1147762" y="1807284"/>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Штриховая стрелка вправо 18"/>
          <p:cNvSpPr/>
          <p:nvPr/>
        </p:nvSpPr>
        <p:spPr>
          <a:xfrm>
            <a:off x="1147762" y="4288186"/>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9868340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3560012" y="129109"/>
            <a:ext cx="6498388" cy="461665"/>
          </a:xfrm>
          <a:prstGeom prst="rect">
            <a:avLst/>
          </a:prstGeom>
        </p:spPr>
        <p:txBody>
          <a:bodyPr wrap="square">
            <a:spAutoFit/>
          </a:bodyPr>
          <a:lstStyle/>
          <a:p>
            <a:pPr algn="ctr" eaLnBrk="0" fontAlgn="auto" hangingPunct="0">
              <a:spcBef>
                <a:spcPts val="0"/>
              </a:spcBef>
              <a:spcAft>
                <a:spcPts val="0"/>
              </a:spcAft>
              <a:defRPr/>
            </a:pPr>
            <a:r>
              <a:rPr lang="ru-RU" sz="2400" b="1" dirty="0">
                <a:solidFill>
                  <a:srgbClr val="002060"/>
                </a:solidFill>
                <a:latin typeface="Arial" panose="020B0604020202020204" pitchFamily="34" charset="0"/>
                <a:cs typeface="Arial" panose="020B0604020202020204" pitchFamily="34" charset="0"/>
              </a:rPr>
              <a:t>«АЛТЫН Б</a:t>
            </a:r>
            <a:r>
              <a:rPr lang="kk-KZ" sz="2400" b="1" dirty="0">
                <a:solidFill>
                  <a:srgbClr val="002060"/>
                </a:solidFill>
                <a:latin typeface="Arial" panose="020B0604020202020204" pitchFamily="34" charset="0"/>
                <a:cs typeface="Arial" panose="020B0604020202020204" pitchFamily="34" charset="0"/>
              </a:rPr>
              <a:t>ЕЛГІ</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белгісіне</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үміткерлер</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182857" y="-1182858"/>
            <a:ext cx="1489420" cy="385513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Таблица 5"/>
          <p:cNvGraphicFramePr>
            <a:graphicFrameLocks noGrp="1"/>
          </p:cNvGraphicFramePr>
          <p:nvPr>
            <p:extLst>
              <p:ext uri="{D42A27DB-BD31-4B8C-83A1-F6EECF244321}">
                <p14:modId xmlns:p14="http://schemas.microsoft.com/office/powerpoint/2010/main" val="3587788412"/>
              </p:ext>
            </p:extLst>
          </p:nvPr>
        </p:nvGraphicFramePr>
        <p:xfrm>
          <a:off x="2674189" y="1257300"/>
          <a:ext cx="7114133" cy="5004615"/>
        </p:xfrm>
        <a:graphic>
          <a:graphicData uri="http://schemas.openxmlformats.org/drawingml/2006/table">
            <a:tbl>
              <a:tblPr firstRow="1" firstCol="1" bandRow="1">
                <a:tableStyleId>{69CF1AB2-1976-4502-BF36-3FF5EA218861}</a:tableStyleId>
              </a:tblPr>
              <a:tblGrid>
                <a:gridCol w="483079">
                  <a:extLst>
                    <a:ext uri="{9D8B030D-6E8A-4147-A177-3AD203B41FA5}">
                      <a16:colId xmlns:a16="http://schemas.microsoft.com/office/drawing/2014/main" val="129928202"/>
                    </a:ext>
                  </a:extLst>
                </a:gridCol>
                <a:gridCol w="1431985">
                  <a:extLst>
                    <a:ext uri="{9D8B030D-6E8A-4147-A177-3AD203B41FA5}">
                      <a16:colId xmlns:a16="http://schemas.microsoft.com/office/drawing/2014/main" val="1788796159"/>
                    </a:ext>
                  </a:extLst>
                </a:gridCol>
                <a:gridCol w="1047402">
                  <a:extLst>
                    <a:ext uri="{9D8B030D-6E8A-4147-A177-3AD203B41FA5}">
                      <a16:colId xmlns:a16="http://schemas.microsoft.com/office/drawing/2014/main" val="2189137819"/>
                    </a:ext>
                  </a:extLst>
                </a:gridCol>
                <a:gridCol w="1063120">
                  <a:extLst>
                    <a:ext uri="{9D8B030D-6E8A-4147-A177-3AD203B41FA5}">
                      <a16:colId xmlns:a16="http://schemas.microsoft.com/office/drawing/2014/main" val="4168226589"/>
                    </a:ext>
                  </a:extLst>
                </a:gridCol>
                <a:gridCol w="1470704">
                  <a:extLst>
                    <a:ext uri="{9D8B030D-6E8A-4147-A177-3AD203B41FA5}">
                      <a16:colId xmlns:a16="http://schemas.microsoft.com/office/drawing/2014/main" val="3351121190"/>
                    </a:ext>
                  </a:extLst>
                </a:gridCol>
                <a:gridCol w="1617843">
                  <a:extLst>
                    <a:ext uri="{9D8B030D-6E8A-4147-A177-3AD203B41FA5}">
                      <a16:colId xmlns:a16="http://schemas.microsoft.com/office/drawing/2014/main" val="646683964"/>
                    </a:ext>
                  </a:extLst>
                </a:gridCol>
              </a:tblGrid>
              <a:tr h="752655">
                <a:tc>
                  <a:txBody>
                    <a:bodyPr/>
                    <a:lstStyle/>
                    <a:p>
                      <a:pPr algn="ctr">
                        <a:lnSpc>
                          <a:spcPct val="107000"/>
                        </a:lnSpc>
                        <a:spcAft>
                          <a:spcPts val="0"/>
                        </a:spcAft>
                      </a:pPr>
                      <a:r>
                        <a:rPr lang="ru-RU" sz="1100" dirty="0">
                          <a:effectLst/>
                        </a:rPr>
                        <a:t>№</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a:effectLst/>
                        </a:rPr>
                        <a:t>Аты-жөні</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a:effectLst/>
                        </a:rPr>
                        <a:t>Сыныбы</a:t>
                      </a:r>
                      <a:r>
                        <a:rPr lang="ru-RU" sz="11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a:effectLst/>
                        </a:rPr>
                        <a:t>Таңдау</a:t>
                      </a:r>
                      <a:r>
                        <a:rPr lang="ru-RU" sz="1100" dirty="0">
                          <a:effectLst/>
                        </a:rPr>
                        <a:t> </a:t>
                      </a:r>
                      <a:r>
                        <a:rPr lang="ru-RU" sz="1100" dirty="0" err="1">
                          <a:effectLst/>
                        </a:rPr>
                        <a:t>пәні</a:t>
                      </a:r>
                      <a:r>
                        <a:rPr lang="ru-RU" sz="11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100" dirty="0" err="1">
                          <a:effectLst/>
                        </a:rPr>
                        <a:t>Пән</a:t>
                      </a:r>
                      <a:r>
                        <a:rPr lang="ru-RU" sz="1100" dirty="0">
                          <a:effectLst/>
                        </a:rPr>
                        <a:t> </a:t>
                      </a:r>
                      <a:r>
                        <a:rPr lang="ru-RU" sz="1100" dirty="0" err="1">
                          <a:effectLst/>
                        </a:rPr>
                        <a:t>мұғалімі</a:t>
                      </a:r>
                      <a:r>
                        <a:rPr lang="ru-RU" sz="1100" dirty="0">
                          <a:effectLst/>
                        </a:rPr>
                        <a:t> </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Сынып жетекшісі</a:t>
                      </a:r>
                      <a:r>
                        <a:rPr lang="kk-KZ" sz="1100" baseline="0" dirty="0">
                          <a:effectLst/>
                          <a:latin typeface="Calibri" panose="020F0502020204030204" pitchFamily="34"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val="1738737986"/>
                  </a:ext>
                </a:extLst>
              </a:tr>
              <a:tr h="517585">
                <a:tc>
                  <a:txBody>
                    <a:bodyPr/>
                    <a:lstStyle/>
                    <a:p>
                      <a:pPr algn="ctr">
                        <a:lnSpc>
                          <a:spcPct val="107000"/>
                        </a:lnSpc>
                        <a:spcAft>
                          <a:spcPts val="0"/>
                        </a:spcAft>
                      </a:pPr>
                      <a:r>
                        <a:rPr lang="ru-RU" sz="1200" dirty="0">
                          <a:effectLst/>
                        </a:rPr>
                        <a:t>1</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kk-KZ" sz="1200" b="0" i="0" u="none" strike="noStrike" dirty="0">
                          <a:solidFill>
                            <a:srgbClr val="000000"/>
                          </a:solidFill>
                          <a:effectLst/>
                          <a:latin typeface="Times New Roman" panose="02020603050405020304" pitchFamily="18" charset="0"/>
                        </a:rPr>
                        <a:t> </a:t>
                      </a:r>
                    </a:p>
                    <a:p>
                      <a:pPr algn="l" fontAlgn="t"/>
                      <a:r>
                        <a:rPr lang="kk-KZ" sz="1200" b="0" i="0" u="none" strike="noStrike" dirty="0">
                          <a:solidFill>
                            <a:srgbClr val="000000"/>
                          </a:solidFill>
                          <a:effectLst/>
                          <a:latin typeface="Times New Roman" panose="02020603050405020304" pitchFamily="18" charset="0"/>
                        </a:rPr>
                        <a:t>Асылхан Альтаир     </a:t>
                      </a:r>
                    </a:p>
                    <a:p>
                      <a:pPr algn="l" fontAlgn="t"/>
                      <a:r>
                        <a:rPr lang="kk-KZ" sz="1200" b="0" i="0" u="none" strike="noStrike" dirty="0">
                          <a:solidFill>
                            <a:srgbClr val="000000"/>
                          </a:solidFill>
                          <a:effectLst/>
                          <a:latin typeface="Times New Roman" panose="02020603050405020304" pitchFamily="18" charset="0"/>
                        </a:rPr>
                        <a:t> Кайратұлы</a:t>
                      </a:r>
                    </a:p>
                    <a:p>
                      <a:pPr algn="l" fontAlgn="t"/>
                      <a:endParaRPr lang="kk-KZ" sz="1200" b="0" i="0" u="none" strike="noStrike" dirty="0">
                        <a:solidFill>
                          <a:srgbClr val="000000"/>
                        </a:solidFill>
                        <a:effectLst/>
                        <a:latin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a:effectLst/>
                        </a:rPr>
                        <a:t>11а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a:effectLst/>
                        </a:rPr>
                        <a:t>география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a:effectLst/>
                          <a:latin typeface="+mn-lt"/>
                          <a:ea typeface="+mn-ea"/>
                          <a:cs typeface="+mn-cs"/>
                        </a:rPr>
                        <a:t>Альдекенова А.Т.</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a:effectLst/>
                          <a:latin typeface="Times New Roman" panose="02020603050405020304" pitchFamily="18" charset="0"/>
                          <a:cs typeface="Times New Roman" panose="02020603050405020304" pitchFamily="18" charset="0"/>
                        </a:rPr>
                        <a:t>Муканова Б.К.</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val="2240402393"/>
                  </a:ext>
                </a:extLst>
              </a:tr>
              <a:tr h="492267">
                <a:tc>
                  <a:txBody>
                    <a:bodyPr/>
                    <a:lstStyle/>
                    <a:p>
                      <a:pPr algn="ctr">
                        <a:lnSpc>
                          <a:spcPct val="107000"/>
                        </a:lnSpc>
                        <a:spcAft>
                          <a:spcPts val="0"/>
                        </a:spcAft>
                      </a:pPr>
                      <a:r>
                        <a:rPr lang="ru-RU" sz="1200" dirty="0">
                          <a:effectLst/>
                        </a:rPr>
                        <a:t>2</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Максут Мөлдір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Дәулетқызы  </a:t>
                      </a:r>
                    </a:p>
                    <a:p>
                      <a:pPr algn="l" fontAlgn="t"/>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a:effectLst/>
                        </a:rPr>
                        <a:t>11ә</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a:effectLst/>
                          <a:latin typeface="Calibri" panose="020F0502020204030204" pitchFamily="34" charset="0"/>
                          <a:ea typeface="Calibri" panose="020F0502020204030204" pitchFamily="34" charset="0"/>
                          <a:cs typeface="Times New Roman" panose="02020603050405020304" pitchFamily="18" charset="0"/>
                        </a:rPr>
                        <a:t>информатика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a:effectLst/>
                        </a:rPr>
                        <a:t>Атик</a:t>
                      </a:r>
                      <a:r>
                        <a:rPr lang="ru-RU" sz="1200" dirty="0">
                          <a:effectLst/>
                        </a:rPr>
                        <a:t> Б.В.</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a:effectLst/>
                          <a:latin typeface="Times New Roman" panose="02020603050405020304" pitchFamily="18" charset="0"/>
                          <a:ea typeface="Calibri" panose="020F0502020204030204" pitchFamily="34" charset="0"/>
                          <a:cs typeface="Times New Roman" panose="02020603050405020304" pitchFamily="18" charset="0"/>
                        </a:rPr>
                        <a:t>Мухитова А.Б.</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val="3057148516"/>
                  </a:ext>
                </a:extLst>
              </a:tr>
              <a:tr h="595877">
                <a:tc>
                  <a:txBody>
                    <a:bodyPr/>
                    <a:lstStyle/>
                    <a:p>
                      <a:pPr algn="ctr">
                        <a:lnSpc>
                          <a:spcPct val="107000"/>
                        </a:lnSpc>
                        <a:spcAft>
                          <a:spcPts val="0"/>
                        </a:spcAft>
                      </a:pPr>
                      <a:r>
                        <a:rPr lang="ru-RU" sz="1200" dirty="0">
                          <a:effectLst/>
                        </a:rPr>
                        <a:t>3</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kk-KZ"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p>
                    <a:p>
                      <a:pPr marL="0" marR="0" lvl="0" indent="0" algn="l" defTabSz="914400" rtl="0" eaLnBrk="1" fontAlgn="t" latinLnBrk="0" hangingPunct="1">
                        <a:lnSpc>
                          <a:spcPct val="100000"/>
                        </a:lnSpc>
                        <a:spcBef>
                          <a:spcPts val="0"/>
                        </a:spcBef>
                        <a:spcAft>
                          <a:spcPts val="0"/>
                        </a:spcAft>
                        <a:buClrTx/>
                        <a:buSzTx/>
                        <a:buFontTx/>
                        <a:buNone/>
                        <a:tabLst/>
                        <a:defRPr/>
                      </a:pPr>
                      <a:r>
                        <a:rPr kumimoji="0" lang="kk-KZ"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Сабиганова Аружан </a:t>
                      </a:r>
                    </a:p>
                    <a:p>
                      <a:pPr marL="0" marR="0" lvl="0" indent="0" algn="l" defTabSz="914400" rtl="0" eaLnBrk="1" fontAlgn="t" latinLnBrk="0" hangingPunct="1">
                        <a:lnSpc>
                          <a:spcPct val="100000"/>
                        </a:lnSpc>
                        <a:spcBef>
                          <a:spcPts val="0"/>
                        </a:spcBef>
                        <a:spcAft>
                          <a:spcPts val="0"/>
                        </a:spcAft>
                        <a:buClrTx/>
                        <a:buSzTx/>
                        <a:buFontTx/>
                        <a:buNone/>
                        <a:tabLst/>
                        <a:defRPr/>
                      </a:pPr>
                      <a:r>
                        <a:rPr kumimoji="0" lang="kk-KZ"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Ерганатовна</a:t>
                      </a:r>
                      <a:endParaRPr kumimoji="0" lang="ru-RU"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algn="l" fontAlgn="t"/>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a:effectLst/>
                        </a:rPr>
                        <a:t>ағылшын</a:t>
                      </a:r>
                      <a:r>
                        <a:rPr lang="ru-RU" sz="1200" dirty="0">
                          <a:effectLst/>
                        </a:rPr>
                        <a:t> </a:t>
                      </a:r>
                      <a:r>
                        <a:rPr lang="ru-RU" sz="1200" dirty="0" err="1">
                          <a:effectLst/>
                        </a:rPr>
                        <a:t>тілі</a:t>
                      </a:r>
                      <a:r>
                        <a:rPr lang="ru-RU" sz="1200" dirty="0">
                          <a:effectLst/>
                        </a:rPr>
                        <a:t>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a:effectLst/>
                          <a:latin typeface="Calibri" panose="020F0502020204030204" pitchFamily="34" charset="0"/>
                          <a:ea typeface="Calibri" panose="020F0502020204030204" pitchFamily="34" charset="0"/>
                          <a:cs typeface="Times New Roman" panose="02020603050405020304" pitchFamily="18" charset="0"/>
                        </a:rPr>
                        <a:t>Сыздыкова М.К.</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kk-KZ" sz="1200" b="0"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Мухитова А.Б.</a:t>
                      </a:r>
                      <a:endParaRPr kumimoji="0" lang="ru-RU"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val="3451433967"/>
                  </a:ext>
                </a:extLst>
              </a:tr>
              <a:tr h="569028">
                <a:tc>
                  <a:txBody>
                    <a:bodyPr/>
                    <a:lstStyle/>
                    <a:p>
                      <a:pPr algn="ctr">
                        <a:lnSpc>
                          <a:spcPct val="107000"/>
                        </a:lnSpc>
                        <a:spcAft>
                          <a:spcPts val="0"/>
                        </a:spcAft>
                      </a:pPr>
                      <a:r>
                        <a:rPr lang="ru-RU" sz="1200" dirty="0">
                          <a:effectLst/>
                        </a:rPr>
                        <a:t>4</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Саду Ислам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Багдатұлы</a:t>
                      </a:r>
                    </a:p>
                    <a:p>
                      <a:pPr algn="l" fontAlgn="t"/>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a:effectLst/>
                        </a:rPr>
                        <a:t>география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a:effectLst/>
                          <a:latin typeface="Calibri" panose="020F0502020204030204" pitchFamily="34" charset="0"/>
                          <a:ea typeface="Calibri" panose="020F0502020204030204" pitchFamily="34" charset="0"/>
                          <a:cs typeface="Times New Roman" panose="02020603050405020304" pitchFamily="18" charset="0"/>
                        </a:rPr>
                        <a:t>Альдекенова А.Т.</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kk-KZ" sz="1200" b="0"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Мухитова А.Б.</a:t>
                      </a:r>
                      <a:endParaRPr kumimoji="0" lang="ru-RU"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val="1886413794"/>
                  </a:ext>
                </a:extLst>
              </a:tr>
              <a:tr h="482179">
                <a:tc>
                  <a:txBody>
                    <a:bodyPr/>
                    <a:lstStyle/>
                    <a:p>
                      <a:pPr algn="ctr">
                        <a:lnSpc>
                          <a:spcPct val="107000"/>
                        </a:lnSpc>
                        <a:spcAft>
                          <a:spcPts val="0"/>
                        </a:spcAft>
                      </a:pPr>
                      <a:r>
                        <a:rPr lang="ru-RU" sz="1200" dirty="0">
                          <a:effectLst/>
                        </a:rPr>
                        <a:t>5</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Хурмангаз Толғанай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Мурзабекқызы</a:t>
                      </a:r>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a:effectLst/>
                        </a:rPr>
                        <a:t>11а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a:effectLst/>
                        </a:rPr>
                        <a:t>география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a:effectLst/>
                        </a:rPr>
                        <a:t>Альдекенова</a:t>
                      </a:r>
                      <a:r>
                        <a:rPr lang="ru-RU" sz="1200" dirty="0">
                          <a:effectLst/>
                        </a:rPr>
                        <a:t> А.Т.</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kk-KZ"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Мухитова А.Б.</a:t>
                      </a:r>
                      <a:endParaRPr kumimoji="0" lang="ru-RU"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val="1998927407"/>
                  </a:ext>
                </a:extLst>
              </a:tr>
              <a:tr h="501244">
                <a:tc>
                  <a:txBody>
                    <a:bodyPr/>
                    <a:lstStyle/>
                    <a:p>
                      <a:pPr algn="ctr">
                        <a:lnSpc>
                          <a:spcPct val="107000"/>
                        </a:lnSpc>
                        <a:spcAft>
                          <a:spcPts val="0"/>
                        </a:spcAft>
                      </a:pPr>
                      <a:r>
                        <a:rPr lang="ru-RU" sz="1200" dirty="0">
                          <a:effectLst/>
                        </a:rPr>
                        <a:t>6</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Шахмет Арнұр </a:t>
                      </a:r>
                    </a:p>
                    <a:p>
                      <a:pPr algn="l" fontAlgn="t"/>
                      <a:r>
                        <a:rPr lang="kk-KZ" sz="1200" b="0" i="0" u="none" strike="noStrike" dirty="0">
                          <a:solidFill>
                            <a:srgbClr val="000000"/>
                          </a:solidFill>
                          <a:effectLst/>
                          <a:latin typeface="Times New Roman" panose="02020603050405020304" pitchFamily="18" charset="0"/>
                          <a:cs typeface="Times New Roman" panose="02020603050405020304" pitchFamily="18" charset="0"/>
                        </a:rPr>
                        <a:t> Ерболатұлы</a:t>
                      </a:r>
                    </a:p>
                    <a:p>
                      <a:pPr algn="l" fontAlgn="t"/>
                      <a:endParaRPr lang="ru-RU"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a:lnSpc>
                          <a:spcPct val="107000"/>
                        </a:lnSpc>
                        <a:spcAft>
                          <a:spcPts val="0"/>
                        </a:spcAft>
                      </a:pPr>
                      <a:r>
                        <a:rPr lang="ru-RU" sz="1200" dirty="0">
                          <a:effectLst/>
                        </a:rPr>
                        <a:t>11ә</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a:effectLst/>
                        </a:rPr>
                        <a:t>физика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200" dirty="0" err="1">
                          <a:effectLst/>
                        </a:rPr>
                        <a:t>Кабылбекова</a:t>
                      </a:r>
                      <a:r>
                        <a:rPr lang="ru-RU" sz="1200" dirty="0">
                          <a:effectLst/>
                        </a:rPr>
                        <a:t> А.С.</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200" dirty="0">
                          <a:effectLst/>
                          <a:latin typeface="Times New Roman" panose="02020603050405020304" pitchFamily="18" charset="0"/>
                          <a:ea typeface="Calibri" panose="020F0502020204030204" pitchFamily="34" charset="0"/>
                          <a:cs typeface="Times New Roman" panose="02020603050405020304" pitchFamily="18" charset="0"/>
                        </a:rPr>
                        <a:t>Муканова Б.К.</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val="485042014"/>
                  </a:ext>
                </a:extLst>
              </a:tr>
            </a:tbl>
          </a:graphicData>
        </a:graphic>
      </p:graphicFrame>
    </p:spTree>
    <p:extLst>
      <p:ext uri="{BB962C8B-B14F-4D97-AF65-F5344CB8AC3E}">
        <p14:creationId xmlns:p14="http://schemas.microsoft.com/office/powerpoint/2010/main" val="43304707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2317897" y="129109"/>
            <a:ext cx="9572165" cy="461665"/>
          </a:xfrm>
          <a:prstGeom prst="rect">
            <a:avLst/>
          </a:prstGeom>
        </p:spPr>
        <p:txBody>
          <a:bodyPr wrap="square">
            <a:spAutoFit/>
          </a:bodyPr>
          <a:lstStyle/>
          <a:p>
            <a:pPr eaLnBrk="0" fontAlgn="auto" hangingPunct="0">
              <a:spcBef>
                <a:spcPts val="0"/>
              </a:spcBef>
              <a:spcAft>
                <a:spcPts val="0"/>
              </a:spcAft>
              <a:defRPr/>
            </a:pPr>
            <a:r>
              <a:rPr lang="kk-KZ" sz="2400" b="1" dirty="0">
                <a:solidFill>
                  <a:srgbClr val="002060"/>
                </a:solidFill>
                <a:latin typeface="Arial" panose="020B0604020202020204" pitchFamily="34" charset="0"/>
                <a:cs typeface="Arial" panose="020B0604020202020204" pitchFamily="34" charset="0"/>
              </a:rPr>
              <a:t>2025-2026 оқу жылы ҚАЗАҚ ТІЛІНЕН емтиханның өтілуі</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174864" y="-1141019"/>
            <a:ext cx="1338146" cy="3463585"/>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428535" y="2057842"/>
            <a:ext cx="6096000" cy="2862322"/>
          </a:xfrm>
          <a:prstGeom prst="rect">
            <a:avLst/>
          </a:prstGeom>
        </p:spPr>
        <p:txBody>
          <a:bodyPr>
            <a:spAutoFit/>
          </a:bodyPr>
          <a:lstStyle/>
          <a:p>
            <a:pPr indent="450215" algn="just">
              <a:spcAft>
                <a:spcPts val="0"/>
              </a:spcAft>
            </a:pPr>
            <a:r>
              <a:rPr lang="kk-KZ" dirty="0">
                <a:solidFill>
                  <a:srgbClr val="002060"/>
                </a:solidFill>
                <a:latin typeface="Arial" panose="020B0604020202020204" pitchFamily="34" charset="0"/>
                <a:ea typeface="Times New Roman" panose="02020603050405020304" pitchFamily="18" charset="0"/>
                <a:cs typeface="Arial" panose="020B0604020202020204" pitchFamily="34" charset="0"/>
              </a:rPr>
              <a:t>Қазақ тілі бойынша емтихан білім алушылардың бағдарламалар мазмұнын меңгеруін бағалау мақсатында негізгі орта (5-8 сыныптар), жалпы орта (10 сынып) деңгейінде академиялық жыл аяқталған кезде қазақ тілінде оқытатын мектептерде «Қазақ тілі» пәні бойынша және қазақ тілінен басқа тілде оқытатын мектептерде «Қазақ тілі мен әдебиеті» пәні бойынша МЖМБС-қа (тыңдалым (тыңдау), айтылым, оқылым, жазылым) сәйкес жазбаша және ауызша нысанда өткізіледі. (2-тарау, 35-тармақ)</a:t>
            </a:r>
            <a:endParaRPr lang="ru-RU"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Прямоугольник 7"/>
          <p:cNvSpPr/>
          <p:nvPr/>
        </p:nvSpPr>
        <p:spPr>
          <a:xfrm>
            <a:off x="7155713" y="1159196"/>
            <a:ext cx="4455040" cy="2031325"/>
          </a:xfrm>
          <a:prstGeom prst="rect">
            <a:avLst/>
          </a:prstGeom>
        </p:spPr>
        <p:txBody>
          <a:bodyPr wrap="square">
            <a:spAutoFit/>
          </a:bodyPr>
          <a:lstStyle/>
          <a:p>
            <a:pPr indent="288290" algn="just">
              <a:spcAft>
                <a:spcPts val="0"/>
              </a:spcAft>
            </a:pP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өткізу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уақыты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педагогикалық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кеңесімен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айқындалады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тапсырмаларды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академиялық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адалдық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қағидаттарын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сақтай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отырып</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педагогтер</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құрастырады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әкімшілігі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бекітеді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ru-RU"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Прямоугольник 9"/>
          <p:cNvSpPr/>
          <p:nvPr/>
        </p:nvSpPr>
        <p:spPr>
          <a:xfrm>
            <a:off x="7103979" y="3361315"/>
            <a:ext cx="4455040" cy="2585323"/>
          </a:xfrm>
          <a:prstGeom prst="rect">
            <a:avLst/>
          </a:prstGeom>
        </p:spPr>
        <p:txBody>
          <a:bodyPr wrap="square">
            <a:spAutoFit/>
          </a:bodyPr>
          <a:lstStyle/>
          <a:p>
            <a:pPr indent="288290" algn="just">
              <a:spcAft>
                <a:spcPts val="0"/>
              </a:spcAft>
            </a:pP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мен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әдебиеті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пәндері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жылдық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нәтижелері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негізінде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30-дан 70-ке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дейін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пайыздық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арақатынаста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қойылады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жақын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бүтінге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қарай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дөңгелектеледі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p>
        </p:txBody>
      </p:sp>
      <p:cxnSp>
        <p:nvCxnSpPr>
          <p:cNvPr id="13" name="Прямая соединительная линия 12"/>
          <p:cNvCxnSpPr/>
          <p:nvPr/>
        </p:nvCxnSpPr>
        <p:spPr>
          <a:xfrm>
            <a:off x="6734485" y="1007734"/>
            <a:ext cx="6557" cy="5264071"/>
          </a:xfrm>
          <a:prstGeom prst="line">
            <a:avLst/>
          </a:prstGeom>
          <a:ln>
            <a:solidFill>
              <a:srgbClr val="254375"/>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281167"/>
      </p:ext>
    </p:extLst>
  </p:cSld>
  <p:clrMapOvr>
    <a:masterClrMapping/>
  </p:clrMapOvr>
  <p:transition spd="slow">
    <p:push dir="u"/>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2642</TotalTime>
  <Words>1138</Words>
  <Application>Microsoft Office PowerPoint</Application>
  <PresentationFormat>Широкоэкранный</PresentationFormat>
  <Paragraphs>169</Paragraphs>
  <Slides>8</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Calibri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Гаухар К</dc:creator>
  <cp:lastModifiedBy>admin</cp:lastModifiedBy>
  <cp:revision>231</cp:revision>
  <cp:lastPrinted>2023-04-12T12:01:21Z</cp:lastPrinted>
  <dcterms:created xsi:type="dcterms:W3CDTF">2023-02-13T09:50:42Z</dcterms:created>
  <dcterms:modified xsi:type="dcterms:W3CDTF">2026-03-10T03:57:58Z</dcterms:modified>
</cp:coreProperties>
</file>