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9"/>
  </p:notesMasterIdLst>
  <p:sldIdLst>
    <p:sldId id="256" r:id="rId2"/>
    <p:sldId id="271" r:id="rId3"/>
    <p:sldId id="274" r:id="rId4"/>
    <p:sldId id="272" r:id="rId5"/>
    <p:sldId id="269" r:id="rId6"/>
    <p:sldId id="270" r:id="rId7"/>
    <p:sldId id="279" r:id="rId8"/>
  </p:sldIdLst>
  <p:sldSz cx="12192000" cy="6858000"/>
  <p:notesSz cx="6807200"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8EEC"/>
    <a:srgbClr val="F9F9F9"/>
    <a:srgbClr val="F8F8FA"/>
    <a:srgbClr val="FDFDFD"/>
    <a:srgbClr val="F3F3F5"/>
    <a:srgbClr val="F2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005" autoAdjust="0"/>
  </p:normalViewPr>
  <p:slideViewPr>
    <p:cSldViewPr snapToGrid="0">
      <p:cViewPr varScale="1">
        <p:scale>
          <a:sx n="106" d="100"/>
          <a:sy n="106"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F68CCE0-A529-444F-B802-DC537DD07A03}" type="datetimeFigureOut">
              <a:rPr lang="ru-RU" smtClean="0"/>
              <a:pPr/>
              <a:t>05.05.2026</a:t>
            </a:fld>
            <a:endParaRPr lang="ru-RU"/>
          </a:p>
        </p:txBody>
      </p:sp>
      <p:sp>
        <p:nvSpPr>
          <p:cNvPr id="4" name="Образ слайда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076451B-7306-47C7-887E-F4AE6251154F}" type="slidenum">
              <a:rPr lang="ru-RU" smtClean="0"/>
              <a:pPr/>
              <a:t>‹#›</a:t>
            </a:fld>
            <a:endParaRPr lang="ru-RU"/>
          </a:p>
        </p:txBody>
      </p:sp>
    </p:spTree>
    <p:extLst>
      <p:ext uri="{BB962C8B-B14F-4D97-AF65-F5344CB8AC3E}">
        <p14:creationId xmlns:p14="http://schemas.microsoft.com/office/powerpoint/2010/main" val="294989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B076451B-7306-47C7-887E-F4AE6251154F}" type="slidenum">
              <a:rPr lang="ru-RU" smtClean="0"/>
              <a:pPr/>
              <a:t>4</a:t>
            </a:fld>
            <a:endParaRPr lang="ru-RU"/>
          </a:p>
        </p:txBody>
      </p:sp>
    </p:spTree>
    <p:extLst>
      <p:ext uri="{BB962C8B-B14F-4D97-AF65-F5344CB8AC3E}">
        <p14:creationId xmlns:p14="http://schemas.microsoft.com/office/powerpoint/2010/main" val="244422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6ED8B90-428E-4305-B9A4-BD7C77EDEDF9}" type="datetime1">
              <a:rPr lang="ru-RU" smtClean="0"/>
              <a:pPr/>
              <a:t>05.05.2026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51948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F02ED5-7499-4621-8BB9-81FC65AB67D5}" type="datetime1">
              <a:rPr lang="ru-RU" smtClean="0"/>
              <a:pPr/>
              <a:t>05.05.2026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41921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FD1995-4383-4069-9706-5428E6B67300}" type="datetime1">
              <a:rPr lang="ru-RU" smtClean="0"/>
              <a:pPr/>
              <a:t>05.05.2026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414364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10347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1233CF-0C20-445B-9D0D-2B5E7599849C}" type="datetime1">
              <a:rPr lang="ru-RU" smtClean="0"/>
              <a:pPr/>
              <a:t>05.05.2026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15106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E330217-6B6A-4CDA-9ACD-AA79353A2092}" type="datetime1">
              <a:rPr lang="ru-RU" smtClean="0"/>
              <a:pPr/>
              <a:t>05.05.2026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344869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EF74F27-8CE3-4CB1-99F5-82436C54D8ED}" type="datetime1">
              <a:rPr lang="ru-RU" smtClean="0"/>
              <a:pPr/>
              <a:t>05.05.2026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52606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167AD96-0D89-485B-BF83-08336456EC0D}" type="datetime1">
              <a:rPr lang="ru-RU" smtClean="0"/>
              <a:pPr/>
              <a:t>05.05.2026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21767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B48D2E3-7608-42A3-96DF-46F061D1DB80}" type="datetime1">
              <a:rPr lang="ru-RU" smtClean="0"/>
              <a:pPr/>
              <a:t>05.05.2026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402412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F6E258-1E84-4636-9B09-C27306ADF1F8}" type="datetime1">
              <a:rPr lang="ru-RU" smtClean="0"/>
              <a:pPr/>
              <a:t>05.05.2026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304615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238B1B-1F17-4A43-BCB9-DBD5DD4B15D1}" type="datetime1">
              <a:rPr lang="ru-RU" smtClean="0"/>
              <a:pPr/>
              <a:t>05.05.2026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385849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3FFFE20-EAFC-4C4D-898D-351AAC3B7ED2}" type="datetime1">
              <a:rPr lang="ru-RU" smtClean="0"/>
              <a:pPr/>
              <a:t>05.05.2026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7F56B3-D867-4247-9738-902390D54D2C}" type="slidenum">
              <a:rPr lang="ru-RU" smtClean="0"/>
              <a:pPr/>
              <a:t>‹#›</a:t>
            </a:fld>
            <a:endParaRPr lang="ru-RU"/>
          </a:p>
        </p:txBody>
      </p:sp>
    </p:spTree>
    <p:extLst>
      <p:ext uri="{BB962C8B-B14F-4D97-AF65-F5344CB8AC3E}">
        <p14:creationId xmlns:p14="http://schemas.microsoft.com/office/powerpoint/2010/main" val="242516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3F3F5"/>
            </a:gs>
            <a:gs pos="83000">
              <a:srgbClr val="F8F8FA"/>
            </a:gs>
            <a:gs pos="66000">
              <a:srgbClr val="FDFDFD"/>
            </a:gs>
          </a:gsLst>
          <a:lin ang="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4E009-D897-4928-9970-A2D914E9FD5B}" type="datetime1">
              <a:rPr lang="ru-RU" smtClean="0"/>
              <a:pPr/>
              <a:t>05.05.2026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56B3-D867-4247-9738-902390D54D2C}" type="slidenum">
              <a:rPr lang="ru-RU" smtClean="0"/>
              <a:pPr/>
              <a:t>‹#›</a:t>
            </a:fld>
            <a:endParaRPr lang="ru-RU"/>
          </a:p>
        </p:txBody>
      </p:sp>
    </p:spTree>
    <p:extLst>
      <p:ext uri="{BB962C8B-B14F-4D97-AF65-F5344CB8AC3E}">
        <p14:creationId xmlns:p14="http://schemas.microsoft.com/office/powerpoint/2010/main" val="145234770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DB9E48B4-FE7F-443E-BD76-153E52129D7D}"/>
              </a:ext>
            </a:extLst>
          </p:cNvPr>
          <p:cNvSpPr/>
          <p:nvPr/>
        </p:nvSpPr>
        <p:spPr>
          <a:xfrm>
            <a:off x="1" y="308297"/>
            <a:ext cx="11191874" cy="453005"/>
          </a:xfrm>
          <a:prstGeom prst="rect">
            <a:avLst/>
          </a:prstGeom>
          <a:solidFill>
            <a:srgbClr val="0379B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kk-KZ" dirty="0"/>
              <a:t>            </a:t>
            </a:r>
            <a:endParaRPr lang="ru-RU" sz="2000" dirty="0"/>
          </a:p>
        </p:txBody>
      </p:sp>
      <p:sp>
        <p:nvSpPr>
          <p:cNvPr id="5" name="Shape 10255"/>
          <p:cNvSpPr/>
          <p:nvPr/>
        </p:nvSpPr>
        <p:spPr>
          <a:xfrm>
            <a:off x="3135811" y="1252903"/>
            <a:ext cx="5883520" cy="992549"/>
          </a:xfrm>
          <a:prstGeom prst="rect">
            <a:avLst/>
          </a:prstGeom>
          <a:noFill/>
          <a:ln>
            <a:noFill/>
          </a:ln>
        </p:spPr>
        <p:txBody>
          <a:bodyPr spcFirstLastPara="1" wrap="square" lIns="68569" tIns="34275" rIns="68569" bIns="34275">
            <a:spAutoFit/>
          </a:bodyPr>
          <a:lstStyle/>
          <a:p>
            <a:pPr algn="ctr" eaLnBrk="0" fontAlgn="auto" hangingPunct="0">
              <a:spcBef>
                <a:spcPts val="0"/>
              </a:spcBef>
              <a:spcAft>
                <a:spcPts val="0"/>
              </a:spcAft>
              <a:defRPr/>
            </a:pPr>
            <a:r>
              <a:rPr lang="ru-RU" altLang="ru-RU" sz="2000" b="1" dirty="0">
                <a:solidFill>
                  <a:srgbClr val="002060"/>
                </a:solidFill>
                <a:latin typeface="Arial" panose="020B0604020202020204" pitchFamily="34" charset="0"/>
                <a:cs typeface="Arial" panose="020B0604020202020204" pitchFamily="34" charset="0"/>
              </a:rPr>
              <a:t>«</a:t>
            </a:r>
            <a:r>
              <a:rPr lang="ru-RU" altLang="ru-RU" sz="2000" b="1" dirty="0" err="1">
                <a:solidFill>
                  <a:srgbClr val="002060"/>
                </a:solidFill>
                <a:latin typeface="Arial" panose="020B0604020202020204" pitchFamily="34" charset="0"/>
                <a:cs typeface="Arial" panose="020B0604020202020204" pitchFamily="34" charset="0"/>
              </a:rPr>
              <a:t>Қаныш</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Сәтбаев</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атындағы</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дарынды</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балаларға</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арналған</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мамандандырылған</a:t>
            </a:r>
            <a:r>
              <a:rPr lang="ru-RU" altLang="ru-RU" sz="2000" b="1" dirty="0">
                <a:solidFill>
                  <a:srgbClr val="002060"/>
                </a:solidFill>
                <a:latin typeface="Arial" panose="020B0604020202020204" pitchFamily="34" charset="0"/>
                <a:cs typeface="Arial" panose="020B0604020202020204" pitchFamily="34" charset="0"/>
              </a:rPr>
              <a:t> </a:t>
            </a:r>
            <a:r>
              <a:rPr lang="ru-RU" altLang="ru-RU" sz="2000" b="1" dirty="0" err="1">
                <a:solidFill>
                  <a:srgbClr val="002060"/>
                </a:solidFill>
                <a:latin typeface="Arial" panose="020B0604020202020204" pitchFamily="34" charset="0"/>
                <a:cs typeface="Arial" panose="020B0604020202020204" pitchFamily="34" charset="0"/>
              </a:rPr>
              <a:t>гимназиясы</a:t>
            </a:r>
            <a:r>
              <a:rPr lang="ru-RU" altLang="ru-RU" sz="2000" b="1" dirty="0">
                <a:solidFill>
                  <a:srgbClr val="002060"/>
                </a:solidFill>
                <a:latin typeface="Arial" panose="020B0604020202020204" pitchFamily="34" charset="0"/>
                <a:cs typeface="Arial" panose="020B0604020202020204" pitchFamily="34" charset="0"/>
              </a:rPr>
              <a:t>» КММ</a:t>
            </a:r>
          </a:p>
        </p:txBody>
      </p:sp>
      <p:pic>
        <p:nvPicPr>
          <p:cNvPr id="1028" name="Picture 4" descr="Современный синий белый абстрактный фон презентации с корпоративной  концепцией | Премиум векторы"/>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4831" b="100000" l="61342" r="100000">
                        <a14:foregroundMark x1="64058" y1="98871" x2="62141" y2="99774"/>
                      </a14:backgroundRemoval>
                    </a14:imgEffect>
                  </a14:imgLayer>
                </a14:imgProps>
              </a:ext>
              <a:ext uri="{28A0092B-C50C-407E-A947-70E740481C1C}">
                <a14:useLocalDpi xmlns:a14="http://schemas.microsoft.com/office/drawing/2010/main" val="0"/>
              </a:ext>
            </a:extLst>
          </a:blip>
          <a:srcRect l="59173" t="25058"/>
          <a:stretch/>
        </p:blipFill>
        <p:spPr bwMode="auto">
          <a:xfrm rot="16200000">
            <a:off x="9066703" y="-1445355"/>
            <a:ext cx="1679945" cy="457065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373037" y="3172703"/>
            <a:ext cx="9445925" cy="1754326"/>
          </a:xfrm>
          <a:prstGeom prst="rect">
            <a:avLst/>
          </a:prstGeom>
        </p:spPr>
        <p:txBody>
          <a:bodyPr wrap="square">
            <a:spAutoFit/>
          </a:bodyPr>
          <a:lstStyle/>
          <a:p>
            <a:pPr algn="ctr"/>
            <a:r>
              <a:rPr lang="kk-KZ" sz="3600" b="1" spc="110" dirty="0">
                <a:solidFill>
                  <a:srgbClr val="002060"/>
                </a:solidFill>
                <a:latin typeface="Arial" panose="020B0604020202020204" pitchFamily="34" charset="0"/>
                <a:cs typeface="Arial" panose="020B0604020202020204" pitchFamily="34" charset="0"/>
              </a:rPr>
              <a:t>2025-2026 оқу жылы </a:t>
            </a:r>
          </a:p>
          <a:p>
            <a:pPr algn="ctr"/>
            <a:r>
              <a:rPr lang="kk-KZ" sz="3600" b="1" spc="110" dirty="0">
                <a:solidFill>
                  <a:srgbClr val="002060"/>
                </a:solidFill>
                <a:latin typeface="Arial" panose="020B0604020202020204" pitchFamily="34" charset="0"/>
                <a:cs typeface="Arial" panose="020B0604020202020204" pitchFamily="34" charset="0"/>
              </a:rPr>
              <a:t>5-8,10-сыныптарда қазақ тілі пәнінен</a:t>
            </a:r>
          </a:p>
          <a:p>
            <a:pPr algn="ctr"/>
            <a:r>
              <a:rPr lang="kk-KZ" sz="3600" b="1" spc="110" dirty="0">
                <a:solidFill>
                  <a:srgbClr val="002060"/>
                </a:solidFill>
                <a:latin typeface="Arial" panose="020B0604020202020204" pitchFamily="34" charset="0"/>
                <a:cs typeface="Arial" panose="020B0604020202020204" pitchFamily="34" charset="0"/>
              </a:rPr>
              <a:t>аралық аттестаттауды өткізу </a:t>
            </a:r>
          </a:p>
        </p:txBody>
      </p:sp>
    </p:spTree>
    <p:extLst>
      <p:ext uri="{BB962C8B-B14F-4D97-AF65-F5344CB8AC3E}">
        <p14:creationId xmlns:p14="http://schemas.microsoft.com/office/powerpoint/2010/main" val="398266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322210" y="568421"/>
            <a:ext cx="1156785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1943214" y="6624240"/>
            <a:ext cx="248786"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a:t>
            </a: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Прямоугольник 10"/>
          <p:cNvSpPr/>
          <p:nvPr/>
        </p:nvSpPr>
        <p:spPr>
          <a:xfrm>
            <a:off x="2317897" y="129109"/>
            <a:ext cx="9572165" cy="461665"/>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kk-KZ"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2025-2026 оқу жылы ҚАЗАҚ ТІЛІНЕН емтиханның өтілуі</a:t>
            </a:r>
            <a:endParaRPr kumimoji="0" lang="ru-RU"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7" name="Picture 2" descr="Современный синий белый абстрактный фон презентации с корпоративной  концепцией | Премиум векторы"/>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670"/>
          <a:stretch/>
        </p:blipFill>
        <p:spPr bwMode="auto">
          <a:xfrm rot="5400000" flipH="1">
            <a:off x="1174864" y="-1141019"/>
            <a:ext cx="1338146" cy="346358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28535" y="2057842"/>
            <a:ext cx="6096000" cy="2862322"/>
          </a:xfrm>
          <a:prstGeom prst="rect">
            <a:avLst/>
          </a:prstGeom>
        </p:spPr>
        <p:txBody>
          <a:bodyPr>
            <a:spAutoFit/>
          </a:bodyP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kk-KZ"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Қазақ тілі бойынша емтихан білім алушылардың бағдарламалар мазмұнын меңгеруін бағалау мақсатында негізгі орта (5-8 сыныптар), жалпы орта (10 сынып) деңгейінде академиялық жыл аяқталған кезде қазақ тілінде оқытатын мектептерде «Қазақ тілі» пәні бойынша және қазақ тілінен басқа тілде оқытатын мектептерде «Қазақ тілі мен әдебиеті» пәні бойынша МЖМБС-қа (тыңдалым (тыңдау), айтылым, оқылым, жазылым) сәйкес жазбаша және ауызша нысанда өткізіледі. (2-тарау, 35-тармақ)</a:t>
            </a:r>
            <a:endParaRPr kumimoji="0" lang="ru-RU" sz="16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7155713" y="1159196"/>
            <a:ext cx="4455040" cy="2031325"/>
          </a:xfrm>
          <a:prstGeom prst="rect">
            <a:avLst/>
          </a:prstGeom>
        </p:spPr>
        <p:txBody>
          <a:bodyPr wrap="square">
            <a:spAutoFit/>
          </a:bodyPr>
          <a:lstStyle/>
          <a:p>
            <a:pPr marL="0" marR="0" lvl="0" indent="28829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Емтиханды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өткізу</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уақыты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білім</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беру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ұйымының</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педагогикалық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кеңесімен</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айқындалады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тапсырмаларды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академиялық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адалдық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қағидаттарын</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сақтай</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отырып</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педагогтер</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құрастырады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және</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білім</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беру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ұйымының</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әкімшілігі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бекітеді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7103979" y="3361315"/>
            <a:ext cx="4455040" cy="2585323"/>
          </a:xfrm>
          <a:prstGeom prst="rect">
            <a:avLst/>
          </a:prstGeom>
        </p:spPr>
        <p:txBody>
          <a:bodyPr wrap="square">
            <a:spAutoFit/>
          </a:bodyPr>
          <a:lstStyle/>
          <a:p>
            <a:pPr marL="0" marR="0" lvl="0" indent="28829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Қазақ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тілі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Қазақ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тілі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мен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әдебиеті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пәндері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бойынша</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қорытынды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баға</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емтихан</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(бес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балдық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шкала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бойынша</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және</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жылдық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бағалау</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(бес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балдық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шкала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бойынша</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нәтижелері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негізінде</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30-дан 70-ке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дейін</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пайыздық</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арақатынаста</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қойылады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Қорытынды</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бағалау</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ең</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жақын</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бүтінге</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қарай</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800" b="0"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дөңгелектеледі</a:t>
            </a: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cxnSp>
        <p:nvCxnSpPr>
          <p:cNvPr id="13" name="Прямая соединительная линия 12"/>
          <p:cNvCxnSpPr/>
          <p:nvPr/>
        </p:nvCxnSpPr>
        <p:spPr>
          <a:xfrm>
            <a:off x="6734485" y="1007734"/>
            <a:ext cx="6557" cy="5264071"/>
          </a:xfrm>
          <a:prstGeom prst="line">
            <a:avLst/>
          </a:prstGeom>
          <a:ln>
            <a:solidFill>
              <a:srgbClr val="25437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762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DB9E48B4-FE7F-443E-BD76-153E52129D7D}"/>
              </a:ext>
            </a:extLst>
          </p:cNvPr>
          <p:cNvSpPr/>
          <p:nvPr/>
        </p:nvSpPr>
        <p:spPr>
          <a:xfrm>
            <a:off x="0" y="308296"/>
            <a:ext cx="12192000" cy="453005"/>
          </a:xfrm>
          <a:prstGeom prst="rect">
            <a:avLst/>
          </a:prstGeom>
          <a:solidFill>
            <a:srgbClr val="0379B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kk-KZ" dirty="0">
                <a:solidFill>
                  <a:prstClr val="white"/>
                </a:solidFill>
              </a:rPr>
              <a:t>            </a:t>
            </a:r>
            <a:endParaRPr lang="ru-RU" sz="2000" dirty="0">
              <a:solidFill>
                <a:prstClr val="white"/>
              </a:solidFill>
            </a:endParaRPr>
          </a:p>
        </p:txBody>
      </p:sp>
      <p:sp>
        <p:nvSpPr>
          <p:cNvPr id="3" name="Прямоугольник 2"/>
          <p:cNvSpPr/>
          <p:nvPr/>
        </p:nvSpPr>
        <p:spPr>
          <a:xfrm>
            <a:off x="11943214" y="6624240"/>
            <a:ext cx="248786" cy="230832"/>
          </a:xfrm>
          <a:prstGeom prst="rect">
            <a:avLst/>
          </a:prstGeom>
        </p:spPr>
        <p:txBody>
          <a:bodyPr wrap="none">
            <a:spAutoFit/>
          </a:bodyPr>
          <a:lstStyle/>
          <a:p>
            <a:pPr algn="ctr"/>
            <a:r>
              <a:rPr lang="ru-RU" sz="900" dirty="0">
                <a:solidFill>
                  <a:prstClr val="black"/>
                </a:solidFill>
                <a:latin typeface="Arial" panose="020B0604020202020204" pitchFamily="34" charset="0"/>
              </a:rPr>
              <a:t>3</a:t>
            </a:r>
            <a:endParaRPr lang="ru-RU" sz="900" dirty="0">
              <a:solidFill>
                <a:prstClr val="black"/>
              </a:solidFill>
            </a:endParaRPr>
          </a:p>
        </p:txBody>
      </p:sp>
      <p:sp>
        <p:nvSpPr>
          <p:cNvPr id="10" name="Прямоугольник 9"/>
          <p:cNvSpPr/>
          <p:nvPr/>
        </p:nvSpPr>
        <p:spPr>
          <a:xfrm>
            <a:off x="2531055" y="1440408"/>
            <a:ext cx="8514272" cy="1369606"/>
          </a:xfrm>
          <a:prstGeom prst="rect">
            <a:avLst/>
          </a:prstGeom>
        </p:spPr>
        <p:txBody>
          <a:bodyPr wrap="square">
            <a:spAutoFit/>
          </a:bodyPr>
          <a:lstStyle/>
          <a:p>
            <a:pPr algn="just"/>
            <a:r>
              <a:rPr lang="kk-KZ" b="1" dirty="0">
                <a:solidFill>
                  <a:srgbClr val="002060"/>
                </a:solidFill>
                <a:latin typeface="Arial" panose="020B0604020202020204" pitchFamily="34" charset="0"/>
                <a:cs typeface="Arial" panose="020B0604020202020204" pitchFamily="34" charset="0"/>
              </a:rPr>
              <a:t>        1. Аралық аттестаттаудың мақсаты </a:t>
            </a:r>
            <a:r>
              <a:rPr lang="kk-KZ"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білім</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алушылардың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Қазақ</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тілі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пәні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бойынша</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оқу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бағдарламасының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көлемін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меңгеру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деңгейін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негізгі</a:t>
            </a:r>
            <a:r>
              <a:rPr lang="ru-RU" dirty="0">
                <a:solidFill>
                  <a:srgbClr val="002060"/>
                </a:solidFill>
                <a:latin typeface="Arial" panose="020B0604020202020204" pitchFamily="34" charset="0"/>
                <a:cs typeface="Arial" panose="020B0604020202020204" pitchFamily="34" charset="0"/>
              </a:rPr>
              <a:t> орта </a:t>
            </a:r>
            <a:r>
              <a:rPr lang="ru-RU" dirty="0" err="1">
                <a:solidFill>
                  <a:srgbClr val="002060"/>
                </a:solidFill>
                <a:latin typeface="Arial" panose="020B0604020202020204" pitchFamily="34" charset="0"/>
                <a:cs typeface="Arial" panose="020B0604020202020204" pitchFamily="34" charset="0"/>
              </a:rPr>
              <a:t>білім</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берудің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мемлекеттік</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жалпыға</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міндетті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білім</a:t>
            </a:r>
            <a:r>
              <a:rPr lang="ru-RU" dirty="0">
                <a:solidFill>
                  <a:srgbClr val="002060"/>
                </a:solidFill>
                <a:latin typeface="Arial" panose="020B0604020202020204" pitchFamily="34" charset="0"/>
                <a:cs typeface="Arial" panose="020B0604020202020204" pitchFamily="34" charset="0"/>
              </a:rPr>
              <a:t> беру стандарты (</a:t>
            </a:r>
            <a:r>
              <a:rPr lang="ru-RU" dirty="0" err="1">
                <a:solidFill>
                  <a:srgbClr val="002060"/>
                </a:solidFill>
                <a:latin typeface="Arial" panose="020B0604020202020204" pitchFamily="34" charset="0"/>
                <a:cs typeface="Arial" panose="020B0604020202020204" pitchFamily="34" charset="0"/>
              </a:rPr>
              <a:t>бұдан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әрі</a:t>
            </a:r>
            <a:r>
              <a:rPr lang="ru-RU" dirty="0">
                <a:solidFill>
                  <a:srgbClr val="002060"/>
                </a:solidFill>
                <a:latin typeface="Arial" panose="020B0604020202020204" pitchFamily="34" charset="0"/>
                <a:cs typeface="Arial" panose="020B0604020202020204" pitchFamily="34" charset="0"/>
              </a:rPr>
              <a:t> - МЖМБС) </a:t>
            </a:r>
            <a:r>
              <a:rPr lang="ru-RU" dirty="0" err="1">
                <a:solidFill>
                  <a:srgbClr val="002060"/>
                </a:solidFill>
                <a:latin typeface="Arial" panose="020B0604020202020204" pitchFamily="34" charset="0"/>
                <a:cs typeface="Arial" panose="020B0604020202020204" pitchFamily="34" charset="0"/>
              </a:rPr>
              <a:t>талаптарына</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сәйкес</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бағалау</a:t>
            </a:r>
            <a:r>
              <a:rPr lang="ru-RU" dirty="0">
                <a:solidFill>
                  <a:srgbClr val="002060"/>
                </a:solidFill>
                <a:latin typeface="Arial" panose="020B0604020202020204" pitchFamily="34" charset="0"/>
                <a:cs typeface="Arial" panose="020B0604020202020204" pitchFamily="34" charset="0"/>
              </a:rPr>
              <a:t>.</a:t>
            </a:r>
            <a:endParaRPr lang="ru-RU" sz="1100" dirty="0">
              <a:solidFill>
                <a:srgbClr val="002060"/>
              </a:solidFill>
              <a:latin typeface="Arial" panose="020B0604020202020204" pitchFamily="34" charset="0"/>
              <a:cs typeface="Arial" panose="020B0604020202020204" pitchFamily="34" charset="0"/>
            </a:endParaRPr>
          </a:p>
          <a:p>
            <a:pPr algn="just"/>
            <a:r>
              <a:rPr lang="ru-RU" sz="1100" dirty="0">
                <a:solidFill>
                  <a:srgbClr val="002060"/>
                </a:solidFill>
                <a:latin typeface="Arial" panose="020B0604020202020204" pitchFamily="34" charset="0"/>
                <a:cs typeface="Arial" panose="020B0604020202020204" pitchFamily="34" charset="0"/>
              </a:rPr>
              <a:t> </a:t>
            </a:r>
          </a:p>
        </p:txBody>
      </p:sp>
      <p:cxnSp>
        <p:nvCxnSpPr>
          <p:cNvPr id="16" name="Прямая соединительная линия 15"/>
          <p:cNvCxnSpPr>
            <a:cxnSpLocks/>
          </p:cNvCxnSpPr>
          <p:nvPr/>
        </p:nvCxnSpPr>
        <p:spPr>
          <a:xfrm flipV="1">
            <a:off x="153012" y="2254102"/>
            <a:ext cx="4939983" cy="9414"/>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descr="Современный синий белый абстрактный фон презентации с корпоративной  концепцией | Премиум векторы"/>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670"/>
          <a:stretch/>
        </p:blipFill>
        <p:spPr bwMode="auto">
          <a:xfrm rot="5400000" flipH="1">
            <a:off x="766518" y="-838334"/>
            <a:ext cx="983484" cy="2545597"/>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531055" y="3636335"/>
            <a:ext cx="8088660" cy="1646605"/>
          </a:xfrm>
          <a:prstGeom prst="rect">
            <a:avLst/>
          </a:prstGeom>
        </p:spPr>
        <p:txBody>
          <a:bodyPr wrap="square">
            <a:spAutoFit/>
          </a:bodyPr>
          <a:lstStyle/>
          <a:p>
            <a:pPr algn="just"/>
            <a:endParaRPr lang="ru-RU" sz="1100" dirty="0">
              <a:solidFill>
                <a:srgbClr val="002060"/>
              </a:solidFill>
              <a:latin typeface="Arial" panose="020B0604020202020204" pitchFamily="34" charset="0"/>
              <a:cs typeface="Arial" panose="020B0604020202020204" pitchFamily="34" charset="0"/>
            </a:endParaRPr>
          </a:p>
          <a:p>
            <a:pPr algn="just"/>
            <a:r>
              <a:rPr lang="kk-KZ" b="1" dirty="0">
                <a:solidFill>
                  <a:srgbClr val="002060"/>
                </a:solidFill>
                <a:latin typeface="Arial" panose="020B0604020202020204" pitchFamily="34" charset="0"/>
                <a:cs typeface="Arial" panose="020B0604020202020204" pitchFamily="34" charset="0"/>
              </a:rPr>
              <a:t>        </a:t>
            </a:r>
          </a:p>
          <a:p>
            <a:pPr algn="just"/>
            <a:r>
              <a:rPr lang="kk-KZ" b="1" dirty="0">
                <a:solidFill>
                  <a:srgbClr val="002060"/>
                </a:solidFill>
                <a:latin typeface="Arial" panose="020B0604020202020204" pitchFamily="34" charset="0"/>
                <a:cs typeface="Arial" panose="020B0604020202020204" pitchFamily="34" charset="0"/>
              </a:rPr>
              <a:t>        2. Аралық аттестаттаудың міндеті: </a:t>
            </a:r>
            <a:r>
              <a:rPr lang="kk-KZ" dirty="0">
                <a:solidFill>
                  <a:srgbClr val="002060"/>
                </a:solidFill>
                <a:latin typeface="Arial" panose="020B0604020202020204" pitchFamily="34" charset="0"/>
                <a:cs typeface="Arial" panose="020B0604020202020204" pitchFamily="34" charset="0"/>
              </a:rPr>
              <a:t>білім алушылардың білім берудің келесі деңгей материалдарын игеру дайындығы мен функционалдық сауаттылықтарының қалыптасу деңгейлерін бағалау.</a:t>
            </a:r>
            <a:endParaRPr lang="kk-KZ" sz="1100" dirty="0">
              <a:solidFill>
                <a:srgbClr val="002060"/>
              </a:solidFill>
              <a:latin typeface="Arial" panose="020B0604020202020204" pitchFamily="34" charset="0"/>
              <a:cs typeface="Arial" panose="020B0604020202020204" pitchFamily="34" charset="0"/>
            </a:endParaRPr>
          </a:p>
          <a:p>
            <a:pPr algn="just"/>
            <a:r>
              <a:rPr lang="kk-KZ" sz="1100" dirty="0">
                <a:solidFill>
                  <a:srgbClr val="002060"/>
                </a:solidFill>
                <a:latin typeface="Arial" panose="020B0604020202020204" pitchFamily="34" charset="0"/>
                <a:cs typeface="Arial" panose="020B0604020202020204" pitchFamily="34" charset="0"/>
              </a:rPr>
              <a:t>                                                                  </a:t>
            </a:r>
            <a:r>
              <a:rPr lang="kk-KZ" dirty="0">
                <a:solidFill>
                  <a:srgbClr val="002060"/>
                </a:solidFill>
                <a:latin typeface="Arial" panose="020B0604020202020204" pitchFamily="34" charset="0"/>
                <a:cs typeface="Arial" panose="020B0604020202020204" pitchFamily="34" charset="0"/>
              </a:rPr>
              <a:t>                          </a:t>
            </a:r>
          </a:p>
        </p:txBody>
      </p:sp>
      <p:cxnSp>
        <p:nvCxnSpPr>
          <p:cNvPr id="18" name="Прямая соединительная линия 17"/>
          <p:cNvCxnSpPr>
            <a:cxnSpLocks/>
          </p:cNvCxnSpPr>
          <p:nvPr/>
        </p:nvCxnSpPr>
        <p:spPr>
          <a:xfrm flipV="1">
            <a:off x="283779" y="3636335"/>
            <a:ext cx="4809216" cy="2902"/>
          </a:xfrm>
          <a:prstGeom prst="line">
            <a:avLst/>
          </a:prstGeom>
        </p:spPr>
        <p:style>
          <a:lnRef idx="1">
            <a:schemeClr val="accent1"/>
          </a:lnRef>
          <a:fillRef idx="0">
            <a:schemeClr val="accent1"/>
          </a:fillRef>
          <a:effectRef idx="0">
            <a:schemeClr val="accent1"/>
          </a:effectRef>
          <a:fontRef idx="minor">
            <a:schemeClr val="tx1"/>
          </a:fontRef>
        </p:style>
      </p:cxnSp>
      <p:sp>
        <p:nvSpPr>
          <p:cNvPr id="4" name="Штриховая стрелка вправо 3"/>
          <p:cNvSpPr/>
          <p:nvPr/>
        </p:nvSpPr>
        <p:spPr>
          <a:xfrm>
            <a:off x="1147762" y="1807284"/>
            <a:ext cx="1019175" cy="733425"/>
          </a:xfrm>
          <a:prstGeom prst="strip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Штриховая стрелка вправо 18"/>
          <p:cNvSpPr/>
          <p:nvPr/>
        </p:nvSpPr>
        <p:spPr>
          <a:xfrm>
            <a:off x="1147762" y="4288186"/>
            <a:ext cx="1019175" cy="733425"/>
          </a:xfrm>
          <a:prstGeom prst="strip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54904932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903A36-7EF6-4908-A470-4BBF26857038}"/>
              </a:ext>
            </a:extLst>
          </p:cNvPr>
          <p:cNvSpPr txBox="1"/>
          <p:nvPr/>
        </p:nvSpPr>
        <p:spPr>
          <a:xfrm>
            <a:off x="3389324" y="-20239"/>
            <a:ext cx="8804096" cy="830997"/>
          </a:xfrm>
          <a:prstGeom prst="rect">
            <a:avLst/>
          </a:prstGeom>
          <a:solidFill>
            <a:schemeClr val="bg1"/>
          </a:solidFill>
        </p:spPr>
        <p:txBody>
          <a:bodyPr wrap="square">
            <a:spAutoFit/>
          </a:bodyPr>
          <a:lstStyle/>
          <a:p>
            <a:pPr algn="ctr"/>
            <a:r>
              <a:rPr lang="ru-RU" sz="2400" b="1" dirty="0" err="1">
                <a:latin typeface="Arial" pitchFamily="34" charset="0"/>
                <a:cs typeface="Arial" pitchFamily="34" charset="0"/>
              </a:rPr>
              <a:t>Аралық</a:t>
            </a:r>
            <a:r>
              <a:rPr lang="ru-RU" sz="2400" b="1" dirty="0">
                <a:latin typeface="Arial" pitchFamily="34" charset="0"/>
                <a:cs typeface="Arial" pitchFamily="34" charset="0"/>
              </a:rPr>
              <a:t> </a:t>
            </a:r>
            <a:r>
              <a:rPr lang="ru-RU" sz="2400" b="1" dirty="0" err="1">
                <a:latin typeface="Arial" pitchFamily="34" charset="0"/>
                <a:cs typeface="Arial" pitchFamily="34" charset="0"/>
              </a:rPr>
              <a:t>аттестаттау</a:t>
            </a:r>
            <a:r>
              <a:rPr lang="ru-RU" sz="2400" b="1" dirty="0">
                <a:latin typeface="Arial" pitchFamily="34" charset="0"/>
                <a:cs typeface="Arial" pitchFamily="34" charset="0"/>
              </a:rPr>
              <a:t> </a:t>
            </a:r>
            <a:r>
              <a:rPr lang="ru-RU" sz="2400" b="1" dirty="0" err="1">
                <a:latin typeface="Arial" pitchFamily="34" charset="0"/>
                <a:cs typeface="Arial" pitchFamily="34" charset="0"/>
              </a:rPr>
              <a:t>тапсырмасы</a:t>
            </a:r>
            <a:r>
              <a:rPr lang="ru-RU" sz="2400" b="1" dirty="0">
                <a:latin typeface="Arial" pitchFamily="34" charset="0"/>
                <a:cs typeface="Arial" pitchFamily="34" charset="0"/>
              </a:rPr>
              <a:t> </a:t>
            </a:r>
            <a:r>
              <a:rPr lang="ru-RU" sz="2400" b="1" dirty="0" err="1">
                <a:latin typeface="Arial" pitchFamily="34" charset="0"/>
                <a:cs typeface="Arial" pitchFamily="34" charset="0"/>
              </a:rPr>
              <a:t>мазмұнының</a:t>
            </a:r>
            <a:r>
              <a:rPr lang="ru-RU" sz="2400" b="1" dirty="0">
                <a:latin typeface="Arial" pitchFamily="34" charset="0"/>
                <a:cs typeface="Arial" pitchFamily="34" charset="0"/>
              </a:rPr>
              <a:t> </a:t>
            </a:r>
            <a:r>
              <a:rPr lang="ru-RU" sz="2400" b="1" dirty="0" err="1">
                <a:latin typeface="Arial" pitchFamily="34" charset="0"/>
                <a:cs typeface="Arial" pitchFamily="34" charset="0"/>
              </a:rPr>
              <a:t>сипаттамасы</a:t>
            </a:r>
            <a:endParaRPr lang="ru-RU" sz="2400" dirty="0">
              <a:latin typeface="Arial" pitchFamily="34" charset="0"/>
              <a:cs typeface="Arial" pitchFamily="34" charset="0"/>
            </a:endParaRPr>
          </a:p>
        </p:txBody>
      </p:sp>
      <p:sp>
        <p:nvSpPr>
          <p:cNvPr id="3" name="Прямоугольник 2"/>
          <p:cNvSpPr/>
          <p:nvPr/>
        </p:nvSpPr>
        <p:spPr>
          <a:xfrm>
            <a:off x="129487" y="2143288"/>
            <a:ext cx="11927477" cy="452424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9" name="Группа 48"/>
          <p:cNvGrpSpPr/>
          <p:nvPr/>
        </p:nvGrpSpPr>
        <p:grpSpPr>
          <a:xfrm>
            <a:off x="685490" y="862108"/>
            <a:ext cx="1389286" cy="1224000"/>
            <a:chOff x="647941" y="919235"/>
            <a:chExt cx="1279286" cy="1224000"/>
          </a:xfrm>
        </p:grpSpPr>
        <p:sp>
          <p:nvSpPr>
            <p:cNvPr id="4" name="Овал 3"/>
            <p:cNvSpPr/>
            <p:nvPr/>
          </p:nvSpPr>
          <p:spPr>
            <a:xfrm>
              <a:off x="657583" y="919235"/>
              <a:ext cx="1260000" cy="12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0800000" flipV="1">
              <a:off x="647941" y="1023403"/>
              <a:ext cx="1279286" cy="1015663"/>
            </a:xfrm>
            <a:prstGeom prst="rect">
              <a:avLst/>
            </a:prstGeom>
          </p:spPr>
          <p:txBody>
            <a:bodyPr wrap="square">
              <a:spAutoFit/>
            </a:bodyPr>
            <a:lstStyle/>
            <a:p>
              <a:pPr algn="ctr"/>
              <a:r>
                <a:rPr lang="kk-KZ" sz="4000" b="1" dirty="0">
                  <a:solidFill>
                    <a:schemeClr val="accent1">
                      <a:lumMod val="75000"/>
                    </a:schemeClr>
                  </a:solidFill>
                  <a:latin typeface="Arial" pitchFamily="34" charset="0"/>
                  <a:cs typeface="Arial" pitchFamily="34" charset="0"/>
                </a:rPr>
                <a:t>5 </a:t>
              </a:r>
              <a:r>
                <a:rPr lang="kk-KZ" sz="2000" b="1" dirty="0">
                  <a:solidFill>
                    <a:schemeClr val="accent1">
                      <a:lumMod val="50000"/>
                    </a:schemeClr>
                  </a:solidFill>
                  <a:latin typeface="Arial" pitchFamily="34" charset="0"/>
                  <a:cs typeface="Arial" pitchFamily="34" charset="0"/>
                </a:rPr>
                <a:t>сынып</a:t>
              </a:r>
              <a:endParaRPr lang="ru-RU" sz="2000" b="1" dirty="0">
                <a:solidFill>
                  <a:schemeClr val="accent1">
                    <a:lumMod val="50000"/>
                  </a:schemeClr>
                </a:solidFill>
                <a:latin typeface="Arial" pitchFamily="34" charset="0"/>
                <a:cs typeface="Arial" pitchFamily="34" charset="0"/>
              </a:endParaRPr>
            </a:p>
          </p:txBody>
        </p:sp>
      </p:grpSp>
      <p:cxnSp>
        <p:nvCxnSpPr>
          <p:cNvPr id="16" name="Прямая соединительная линия 15"/>
          <p:cNvCxnSpPr/>
          <p:nvPr/>
        </p:nvCxnSpPr>
        <p:spPr>
          <a:xfrm>
            <a:off x="2486230" y="852061"/>
            <a:ext cx="23431" cy="575828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907950" y="867939"/>
            <a:ext cx="22294" cy="581861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33940" y="831337"/>
            <a:ext cx="45860" cy="575728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9742724" y="809227"/>
            <a:ext cx="80564" cy="587732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372513" y="2166486"/>
            <a:ext cx="2261771" cy="584775"/>
          </a:xfrm>
          <a:prstGeom prst="rect">
            <a:avLst/>
          </a:prstGeom>
        </p:spPr>
        <p:txBody>
          <a:bodyPr wrap="square">
            <a:spAutoFit/>
          </a:bodyPr>
          <a:lstStyle/>
          <a:p>
            <a:pPr algn="ctr"/>
            <a:endParaRPr lang="kk-KZ" sz="800" b="1" dirty="0">
              <a:solidFill>
                <a:schemeClr val="accent1">
                  <a:lumMod val="50000"/>
                </a:schemeClr>
              </a:solidFill>
              <a:latin typeface="Arial" pitchFamily="34" charset="0"/>
              <a:cs typeface="Arial" pitchFamily="34" charset="0"/>
            </a:endParaRPr>
          </a:p>
          <a:p>
            <a:pPr algn="ctr"/>
            <a:r>
              <a:rPr lang="kk-KZ" sz="1200" b="1" dirty="0">
                <a:solidFill>
                  <a:schemeClr val="accent1">
                    <a:lumMod val="50000"/>
                  </a:schemeClr>
                </a:solidFill>
                <a:latin typeface="Arial" pitchFamily="34" charset="0"/>
                <a:cs typeface="Arial" pitchFamily="34" charset="0"/>
              </a:rPr>
              <a:t>Қазақ тілі бойынша</a:t>
            </a:r>
            <a:endParaRPr lang="ru-RU" sz="1200" dirty="0">
              <a:solidFill>
                <a:srgbClr val="002060"/>
              </a:solidFill>
              <a:latin typeface="Arial" pitchFamily="34" charset="0"/>
              <a:cs typeface="Arial" pitchFamily="34" charset="0"/>
            </a:endParaRPr>
          </a:p>
          <a:p>
            <a:pPr algn="ctr"/>
            <a:r>
              <a:rPr lang="kk-KZ" sz="1200" dirty="0">
                <a:solidFill>
                  <a:srgbClr val="002060"/>
                </a:solidFill>
                <a:latin typeface="Arial" pitchFamily="34" charset="0"/>
                <a:cs typeface="Arial" pitchFamily="34" charset="0"/>
              </a:rPr>
              <a:t> 130-140 сөз </a:t>
            </a:r>
            <a:endParaRPr lang="ru-RU" sz="1200" dirty="0">
              <a:solidFill>
                <a:schemeClr val="accent1">
                  <a:lumMod val="50000"/>
                </a:schemeClr>
              </a:solidFill>
              <a:latin typeface="Arial" pitchFamily="34" charset="0"/>
              <a:cs typeface="Arial" pitchFamily="34" charset="0"/>
            </a:endParaRPr>
          </a:p>
        </p:txBody>
      </p:sp>
      <p:sp>
        <p:nvSpPr>
          <p:cNvPr id="22" name="Прямоугольник 21"/>
          <p:cNvSpPr/>
          <p:nvPr/>
        </p:nvSpPr>
        <p:spPr>
          <a:xfrm>
            <a:off x="2660256" y="2055335"/>
            <a:ext cx="2067938" cy="646331"/>
          </a:xfrm>
          <a:prstGeom prst="rect">
            <a:avLst/>
          </a:prstGeom>
        </p:spPr>
        <p:txBody>
          <a:bodyPr wrap="square">
            <a:spAutoFit/>
          </a:bodyPr>
          <a:lstStyle/>
          <a:p>
            <a:pPr algn="ctr"/>
            <a:endParaRPr lang="ru-RU" sz="1200" b="1" dirty="0">
              <a:solidFill>
                <a:schemeClr val="accent1">
                  <a:lumMod val="50000"/>
                </a:schemeClr>
              </a:solidFill>
              <a:latin typeface="Arial" pitchFamily="34" charset="0"/>
              <a:cs typeface="Arial" pitchFamily="34" charset="0"/>
            </a:endParaRPr>
          </a:p>
          <a:p>
            <a:pPr algn="ctr"/>
            <a:r>
              <a:rPr lang="ru-RU" sz="1200" b="1" dirty="0" err="1">
                <a:solidFill>
                  <a:schemeClr val="accent1">
                    <a:lumMod val="50000"/>
                  </a:schemeClr>
                </a:solidFill>
                <a:latin typeface="Arial" pitchFamily="34" charset="0"/>
                <a:cs typeface="Arial" pitchFamily="34" charset="0"/>
              </a:rPr>
              <a:t>Қазақ</a:t>
            </a:r>
            <a:r>
              <a:rPr lang="ru-RU" sz="1200" b="1" dirty="0">
                <a:solidFill>
                  <a:schemeClr val="accent1">
                    <a:lumMod val="50000"/>
                  </a:schemeClr>
                </a:solidFill>
                <a:latin typeface="Arial" pitchFamily="34" charset="0"/>
                <a:cs typeface="Arial" pitchFamily="34" charset="0"/>
              </a:rPr>
              <a:t> </a:t>
            </a:r>
            <a:r>
              <a:rPr lang="ru-RU" sz="1200" b="1" dirty="0" err="1">
                <a:solidFill>
                  <a:schemeClr val="accent1">
                    <a:lumMod val="50000"/>
                  </a:schemeClr>
                </a:solidFill>
                <a:latin typeface="Arial" pitchFamily="34" charset="0"/>
                <a:cs typeface="Arial" pitchFamily="34" charset="0"/>
              </a:rPr>
              <a:t>тілі</a:t>
            </a:r>
            <a:r>
              <a:rPr lang="ru-RU" sz="1200" b="1" dirty="0">
                <a:solidFill>
                  <a:schemeClr val="accent1">
                    <a:lumMod val="50000"/>
                  </a:schemeClr>
                </a:solidFill>
                <a:latin typeface="Arial" pitchFamily="34" charset="0"/>
                <a:cs typeface="Arial" pitchFamily="34" charset="0"/>
              </a:rPr>
              <a:t> </a:t>
            </a:r>
            <a:r>
              <a:rPr lang="ru-RU" sz="1200" dirty="0" err="1">
                <a:solidFill>
                  <a:schemeClr val="accent1">
                    <a:lumMod val="50000"/>
                  </a:schemeClr>
                </a:solidFill>
                <a:latin typeface="Arial" pitchFamily="34" charset="0"/>
                <a:cs typeface="Arial" pitchFamily="34" charset="0"/>
              </a:rPr>
              <a:t>бойынша</a:t>
            </a:r>
            <a:r>
              <a:rPr lang="ru-RU" sz="1200" dirty="0">
                <a:solidFill>
                  <a:schemeClr val="accent1">
                    <a:lumMod val="50000"/>
                  </a:schemeClr>
                </a:solidFill>
                <a:latin typeface="Arial" pitchFamily="34" charset="0"/>
                <a:cs typeface="Arial" pitchFamily="34" charset="0"/>
              </a:rPr>
              <a:t> </a:t>
            </a:r>
          </a:p>
          <a:p>
            <a:pPr algn="ctr"/>
            <a:r>
              <a:rPr lang="ru-RU" sz="1200" dirty="0">
                <a:solidFill>
                  <a:schemeClr val="accent1">
                    <a:lumMod val="50000"/>
                  </a:schemeClr>
                </a:solidFill>
                <a:latin typeface="Arial" pitchFamily="34" charset="0"/>
                <a:cs typeface="Arial" pitchFamily="34" charset="0"/>
              </a:rPr>
              <a:t>110-120 </a:t>
            </a:r>
            <a:r>
              <a:rPr lang="ru-RU" sz="1200" dirty="0" err="1">
                <a:solidFill>
                  <a:schemeClr val="accent1">
                    <a:lumMod val="50000"/>
                  </a:schemeClr>
                </a:solidFill>
                <a:latin typeface="Arial" pitchFamily="34" charset="0"/>
                <a:cs typeface="Arial" pitchFamily="34" charset="0"/>
              </a:rPr>
              <a:t>сөз</a:t>
            </a:r>
            <a:endParaRPr lang="ru-RU" sz="1200" i="1" dirty="0">
              <a:solidFill>
                <a:schemeClr val="accent1">
                  <a:lumMod val="50000"/>
                </a:schemeClr>
              </a:solidFill>
              <a:latin typeface="Arial" pitchFamily="34" charset="0"/>
              <a:cs typeface="Arial" pitchFamily="34" charset="0"/>
            </a:endParaRPr>
          </a:p>
        </p:txBody>
      </p:sp>
      <p:sp>
        <p:nvSpPr>
          <p:cNvPr id="23" name="Прямоугольник 22"/>
          <p:cNvSpPr/>
          <p:nvPr/>
        </p:nvSpPr>
        <p:spPr>
          <a:xfrm>
            <a:off x="129487" y="2065042"/>
            <a:ext cx="2142912" cy="861774"/>
          </a:xfrm>
          <a:prstGeom prst="rect">
            <a:avLst/>
          </a:prstGeom>
        </p:spPr>
        <p:txBody>
          <a:bodyPr wrap="square">
            <a:spAutoFit/>
          </a:bodyPr>
          <a:lstStyle/>
          <a:p>
            <a:pPr algn="ctr"/>
            <a:endParaRPr lang="kk-KZ" sz="1200" b="1" dirty="0">
              <a:solidFill>
                <a:schemeClr val="accent1">
                  <a:lumMod val="50000"/>
                </a:schemeClr>
              </a:solidFill>
              <a:latin typeface="Arial" pitchFamily="34" charset="0"/>
              <a:cs typeface="Arial" pitchFamily="34" charset="0"/>
            </a:endParaRPr>
          </a:p>
          <a:p>
            <a:pPr algn="ctr"/>
            <a:r>
              <a:rPr lang="kk-KZ" sz="1200" b="1" dirty="0">
                <a:solidFill>
                  <a:schemeClr val="accent1">
                    <a:lumMod val="50000"/>
                  </a:schemeClr>
                </a:solidFill>
                <a:latin typeface="Arial" pitchFamily="34" charset="0"/>
                <a:cs typeface="Arial" pitchFamily="34" charset="0"/>
              </a:rPr>
              <a:t>Қазақ тілі </a:t>
            </a:r>
            <a:r>
              <a:rPr lang="kk-KZ" sz="1200" dirty="0">
                <a:solidFill>
                  <a:schemeClr val="accent1">
                    <a:lumMod val="50000"/>
                  </a:schemeClr>
                </a:solidFill>
                <a:latin typeface="Arial" pitchFamily="34" charset="0"/>
                <a:cs typeface="Arial" pitchFamily="34" charset="0"/>
              </a:rPr>
              <a:t>бойынша 100-110 сөз</a:t>
            </a:r>
            <a:endParaRPr lang="ru-RU" sz="1200" b="1" dirty="0">
              <a:solidFill>
                <a:schemeClr val="accent1">
                  <a:lumMod val="50000"/>
                </a:schemeClr>
              </a:solidFill>
              <a:latin typeface="Arial" pitchFamily="34" charset="0"/>
              <a:cs typeface="Arial" pitchFamily="34" charset="0"/>
            </a:endParaRPr>
          </a:p>
          <a:p>
            <a:pPr algn="ctr"/>
            <a:endParaRPr lang="ru-RU" sz="1400" dirty="0">
              <a:solidFill>
                <a:schemeClr val="accent1">
                  <a:lumMod val="50000"/>
                </a:schemeClr>
              </a:solidFill>
              <a:latin typeface="Arial" pitchFamily="34" charset="0"/>
              <a:cs typeface="Arial" pitchFamily="34" charset="0"/>
            </a:endParaRPr>
          </a:p>
        </p:txBody>
      </p:sp>
      <p:sp>
        <p:nvSpPr>
          <p:cNvPr id="24" name="Прямоугольник 23"/>
          <p:cNvSpPr/>
          <p:nvPr/>
        </p:nvSpPr>
        <p:spPr>
          <a:xfrm>
            <a:off x="5034493" y="2082242"/>
            <a:ext cx="2166553" cy="646331"/>
          </a:xfrm>
          <a:prstGeom prst="rect">
            <a:avLst/>
          </a:prstGeom>
        </p:spPr>
        <p:txBody>
          <a:bodyPr wrap="square">
            <a:spAutoFit/>
          </a:bodyPr>
          <a:lstStyle/>
          <a:p>
            <a:pPr algn="ctr"/>
            <a:endParaRPr lang="kk-KZ" sz="1200" b="1" dirty="0">
              <a:solidFill>
                <a:schemeClr val="accent1">
                  <a:lumMod val="50000"/>
                </a:schemeClr>
              </a:solidFill>
              <a:latin typeface="Arial" pitchFamily="34" charset="0"/>
              <a:cs typeface="Arial" pitchFamily="34" charset="0"/>
            </a:endParaRPr>
          </a:p>
          <a:p>
            <a:pPr algn="ctr"/>
            <a:r>
              <a:rPr lang="kk-KZ" sz="1200" b="1" dirty="0">
                <a:solidFill>
                  <a:schemeClr val="accent1">
                    <a:lumMod val="50000"/>
                  </a:schemeClr>
                </a:solidFill>
                <a:latin typeface="Arial" pitchFamily="34" charset="0"/>
                <a:cs typeface="Arial" pitchFamily="34" charset="0"/>
              </a:rPr>
              <a:t>Қазақ тілі </a:t>
            </a:r>
            <a:r>
              <a:rPr lang="kk-KZ" sz="1200" dirty="0">
                <a:solidFill>
                  <a:schemeClr val="accent1">
                    <a:lumMod val="50000"/>
                  </a:schemeClr>
                </a:solidFill>
                <a:latin typeface="Arial" pitchFamily="34" charset="0"/>
                <a:cs typeface="Arial" pitchFamily="34" charset="0"/>
              </a:rPr>
              <a:t>бойынша </a:t>
            </a:r>
            <a:endParaRPr lang="en-US" sz="1200" dirty="0">
              <a:solidFill>
                <a:schemeClr val="accent1">
                  <a:lumMod val="50000"/>
                </a:schemeClr>
              </a:solidFill>
              <a:latin typeface="Arial" pitchFamily="34" charset="0"/>
              <a:cs typeface="Arial" pitchFamily="34" charset="0"/>
            </a:endParaRPr>
          </a:p>
          <a:p>
            <a:pPr algn="ctr"/>
            <a:r>
              <a:rPr lang="kk-KZ" sz="1200" dirty="0">
                <a:solidFill>
                  <a:schemeClr val="accent1">
                    <a:lumMod val="50000"/>
                  </a:schemeClr>
                </a:solidFill>
                <a:latin typeface="Arial" pitchFamily="34" charset="0"/>
                <a:cs typeface="Arial" pitchFamily="34" charset="0"/>
              </a:rPr>
              <a:t>120-130 сөз</a:t>
            </a:r>
            <a:endParaRPr lang="kk-KZ" sz="1200" i="1" dirty="0">
              <a:solidFill>
                <a:srgbClr val="002060"/>
              </a:solidFill>
              <a:latin typeface="Arial" pitchFamily="34" charset="0"/>
              <a:cs typeface="Arial" pitchFamily="34" charset="0"/>
            </a:endParaRPr>
          </a:p>
        </p:txBody>
      </p:sp>
      <p:sp>
        <p:nvSpPr>
          <p:cNvPr id="25" name="Прямоугольник 24"/>
          <p:cNvSpPr/>
          <p:nvPr/>
        </p:nvSpPr>
        <p:spPr>
          <a:xfrm>
            <a:off x="9931728" y="2231984"/>
            <a:ext cx="2081799" cy="461665"/>
          </a:xfrm>
          <a:prstGeom prst="rect">
            <a:avLst/>
          </a:prstGeom>
        </p:spPr>
        <p:txBody>
          <a:bodyPr wrap="square">
            <a:spAutoFit/>
          </a:bodyPr>
          <a:lstStyle/>
          <a:p>
            <a:pPr algn="ctr"/>
            <a:r>
              <a:rPr lang="ru-RU" sz="1200" b="1" dirty="0" err="1">
                <a:solidFill>
                  <a:schemeClr val="accent1">
                    <a:lumMod val="50000"/>
                  </a:schemeClr>
                </a:solidFill>
                <a:latin typeface="Arial" pitchFamily="34" charset="0"/>
                <a:cs typeface="Arial" pitchFamily="34" charset="0"/>
              </a:rPr>
              <a:t>Қазақ</a:t>
            </a:r>
            <a:r>
              <a:rPr lang="ru-RU" sz="1200" b="1" dirty="0">
                <a:solidFill>
                  <a:schemeClr val="accent1">
                    <a:lumMod val="50000"/>
                  </a:schemeClr>
                </a:solidFill>
                <a:latin typeface="Arial" pitchFamily="34" charset="0"/>
                <a:cs typeface="Arial" pitchFamily="34" charset="0"/>
              </a:rPr>
              <a:t> </a:t>
            </a:r>
            <a:r>
              <a:rPr lang="ru-RU" sz="1200" b="1" dirty="0" err="1">
                <a:solidFill>
                  <a:schemeClr val="accent1">
                    <a:lumMod val="50000"/>
                  </a:schemeClr>
                </a:solidFill>
                <a:latin typeface="Arial" pitchFamily="34" charset="0"/>
                <a:cs typeface="Arial" pitchFamily="34" charset="0"/>
              </a:rPr>
              <a:t>тілі</a:t>
            </a:r>
            <a:r>
              <a:rPr lang="ru-RU" sz="1200" b="1" dirty="0">
                <a:solidFill>
                  <a:schemeClr val="accent1">
                    <a:lumMod val="50000"/>
                  </a:schemeClr>
                </a:solidFill>
                <a:latin typeface="Arial" pitchFamily="34" charset="0"/>
                <a:cs typeface="Arial" pitchFamily="34" charset="0"/>
              </a:rPr>
              <a:t> (ЖМБ)</a:t>
            </a:r>
          </a:p>
          <a:p>
            <a:pPr algn="ctr"/>
            <a:r>
              <a:rPr lang="ru-RU" sz="1200" dirty="0">
                <a:solidFill>
                  <a:schemeClr val="accent1">
                    <a:lumMod val="50000"/>
                  </a:schemeClr>
                </a:solidFill>
                <a:latin typeface="Arial" pitchFamily="34" charset="0"/>
                <a:cs typeface="Arial" pitchFamily="34" charset="0"/>
              </a:rPr>
              <a:t>140-150 </a:t>
            </a:r>
            <a:r>
              <a:rPr lang="ru-RU" sz="1200" dirty="0" err="1">
                <a:solidFill>
                  <a:schemeClr val="accent1">
                    <a:lumMod val="50000"/>
                  </a:schemeClr>
                </a:solidFill>
                <a:latin typeface="Arial" pitchFamily="34" charset="0"/>
                <a:cs typeface="Arial" pitchFamily="34" charset="0"/>
              </a:rPr>
              <a:t>сөз</a:t>
            </a:r>
            <a:r>
              <a:rPr lang="ru-RU" sz="1200" dirty="0">
                <a:solidFill>
                  <a:schemeClr val="accent1">
                    <a:lumMod val="50000"/>
                  </a:schemeClr>
                </a:solidFill>
                <a:latin typeface="Arial" pitchFamily="34" charset="0"/>
                <a:cs typeface="Arial" pitchFamily="34" charset="0"/>
              </a:rPr>
              <a:t> </a:t>
            </a:r>
          </a:p>
        </p:txBody>
      </p:sp>
      <p:sp>
        <p:nvSpPr>
          <p:cNvPr id="30" name="Прямоугольник 29">
            <a:extLst>
              <a:ext uri="{FF2B5EF4-FFF2-40B4-BE49-F238E27FC236}">
                <a16:creationId xmlns:a16="http://schemas.microsoft.com/office/drawing/2014/main" id="{9A4AC6DE-7683-4424-A17C-E7D5415A3E57}"/>
              </a:ext>
            </a:extLst>
          </p:cNvPr>
          <p:cNvSpPr/>
          <p:nvPr/>
        </p:nvSpPr>
        <p:spPr>
          <a:xfrm rot="10800000" flipV="1">
            <a:off x="2600068" y="3144234"/>
            <a:ext cx="2156689" cy="2862322"/>
          </a:xfrm>
          <a:prstGeom prst="rect">
            <a:avLst/>
          </a:prstGeom>
        </p:spPr>
        <p:txBody>
          <a:bodyPr wrap="square">
            <a:spAutoFit/>
          </a:bodyPr>
          <a:lstStyle/>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Оқылым:</a:t>
            </a:r>
            <a:r>
              <a:rPr lang="kk-KZ" sz="900" dirty="0">
                <a:solidFill>
                  <a:srgbClr val="002060"/>
                </a:solidFill>
                <a:latin typeface="Arial" pitchFamily="34" charset="0"/>
                <a:cs typeface="Arial" pitchFamily="34" charset="0"/>
              </a:rPr>
              <a:t> Оқылым стратегияларын қолдану: комментарий жасау, іріктеп оқу, рөлге бөліп оқу.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Жазылым:</a:t>
            </a:r>
            <a:r>
              <a:rPr lang="kk-KZ" sz="900" dirty="0">
                <a:solidFill>
                  <a:srgbClr val="002060"/>
                </a:solidFill>
                <a:latin typeface="Arial" pitchFamily="34" charset="0"/>
                <a:cs typeface="Arial" pitchFamily="34" charset="0"/>
              </a:rPr>
              <a:t> Эссе тақырыбынан ауытқымай, абзац түрлерін жүйелі құрастырып, көтерілген мәселе бойынша келісу-келіспеу себептерін айқын көрсетіп жазу («келісу, келіспеу» эссесі).</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Әдеби тіл нормаларын сақтау: </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    </a:t>
            </a:r>
            <a:r>
              <a:rPr lang="kk-KZ" sz="900" dirty="0">
                <a:solidFill>
                  <a:srgbClr val="002060"/>
                </a:solidFill>
                <a:latin typeface="Arial" pitchFamily="34" charset="0"/>
                <a:cs typeface="Arial" pitchFamily="34" charset="0"/>
              </a:rPr>
              <a:t>Сөйлемдегі есімдіктің қызметін түсіну,есімдікті зат есім, сын есімнің орнына қолдану;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dirty="0">
                <a:solidFill>
                  <a:srgbClr val="002060"/>
                </a:solidFill>
                <a:latin typeface="Arial" pitchFamily="34" charset="0"/>
                <a:cs typeface="Arial" pitchFamily="34" charset="0"/>
              </a:rPr>
              <a:t>    Етістіктің етіс түрлері мен салт-сабақты етістіктердің тіркесімдік мүмкіндігінауызша және жазбаша тілдесім барысында қолдану;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dirty="0">
                <a:solidFill>
                  <a:srgbClr val="002060"/>
                </a:solidFill>
                <a:latin typeface="Arial" pitchFamily="34" charset="0"/>
                <a:cs typeface="Arial" pitchFamily="34" charset="0"/>
              </a:rPr>
              <a:t>    Үстеудің мағыналық түрлерін ажырату, синонимдік қатарларын түрлендіріп қолдану.</a:t>
            </a:r>
          </a:p>
        </p:txBody>
      </p:sp>
      <p:sp>
        <p:nvSpPr>
          <p:cNvPr id="31" name="Прямоугольник 30">
            <a:extLst>
              <a:ext uri="{FF2B5EF4-FFF2-40B4-BE49-F238E27FC236}">
                <a16:creationId xmlns:a16="http://schemas.microsoft.com/office/drawing/2014/main" id="{4C2578B7-2E57-41C7-948A-18C9049FBCB8}"/>
              </a:ext>
            </a:extLst>
          </p:cNvPr>
          <p:cNvSpPr/>
          <p:nvPr/>
        </p:nvSpPr>
        <p:spPr>
          <a:xfrm>
            <a:off x="7484442" y="3203799"/>
            <a:ext cx="2193076" cy="3416320"/>
          </a:xfrm>
          <a:prstGeom prst="rect">
            <a:avLst/>
          </a:prstGeom>
        </p:spPr>
        <p:txBody>
          <a:bodyPr wrap="square">
            <a:spAutoFit/>
          </a:bodyPr>
          <a:lstStyle/>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Оқылым: </a:t>
            </a:r>
            <a:r>
              <a:rPr lang="kk-KZ" sz="900" dirty="0">
                <a:solidFill>
                  <a:srgbClr val="002060"/>
                </a:solidFill>
                <a:latin typeface="Arial" pitchFamily="34" charset="0"/>
                <a:cs typeface="Arial" pitchFamily="34" charset="0"/>
              </a:rPr>
              <a:t>Оқылым стратегияларын қолдану: комментарий жасау, іріктеп оқу, талдап оқу</a:t>
            </a:r>
            <a:r>
              <a:rPr lang="ru-RU" sz="900" i="1" dirty="0">
                <a:solidFill>
                  <a:srgbClr val="002060"/>
                </a:solidFill>
                <a:latin typeface="Arial" pitchFamily="34" charset="0"/>
                <a:cs typeface="Arial" pitchFamily="34" charset="0"/>
              </a:rPr>
              <a:t>.</a:t>
            </a:r>
          </a:p>
          <a:p>
            <a:pPr marR="5080">
              <a:buSzPct val="95833"/>
              <a:tabLst>
                <a:tab pos="120650" algn="l"/>
                <a:tab pos="2317115" algn="l"/>
                <a:tab pos="2677160" algn="l"/>
                <a:tab pos="3698240" algn="l"/>
                <a:tab pos="4057650" algn="l"/>
                <a:tab pos="4603750" algn="l"/>
                <a:tab pos="4624705" algn="l"/>
                <a:tab pos="6027420" algn="l"/>
                <a:tab pos="6393180" algn="l"/>
              </a:tabLst>
            </a:pPr>
            <a:r>
              <a:rPr kumimoji="0" lang="kk-KZ" sz="9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Жазылым:</a:t>
            </a:r>
            <a:r>
              <a:rPr kumimoji="0" lang="kk-KZ" sz="9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Эссе құрылымы мен даму жүйесін сақтап, мәселе бойынша ұсынылған шешімнің артықшылығы мен кемшілік тұстарын салыстыру, өз ойын дәлелдеп жазу (аргументативті эссе).</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Әдеби тіл нормаларын сақтау: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    </a:t>
            </a:r>
            <a:r>
              <a:rPr lang="kk-KZ" sz="900" dirty="0">
                <a:solidFill>
                  <a:srgbClr val="002060"/>
                </a:solidFill>
                <a:latin typeface="Arial" pitchFamily="34" charset="0"/>
                <a:cs typeface="Arial" pitchFamily="34" charset="0"/>
              </a:rPr>
              <a:t>Сөз тіркесінің байланысу тәсілдері мен түрлері, есімді, етістікті сөз тіркестерін ажырату, қолдану;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dirty="0">
                <a:solidFill>
                  <a:srgbClr val="002060"/>
                </a:solidFill>
                <a:latin typeface="Arial" pitchFamily="34" charset="0"/>
                <a:cs typeface="Arial" pitchFamily="34" charset="0"/>
              </a:rPr>
              <a:t>    Тұрлаулы және тұрлаусыз сөйлем мүшелерінің сөйлем жасаудағы өзіндік орнын, қызметін түсініп қолдану;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dirty="0">
                <a:solidFill>
                  <a:srgbClr val="002060"/>
                </a:solidFill>
                <a:latin typeface="Arial" pitchFamily="34" charset="0"/>
                <a:cs typeface="Arial" pitchFamily="34" charset="0"/>
              </a:rPr>
              <a:t>    Сөйлем ішінде бірыңғай мүшелер мен айқындауыш мүшелерді қолдана білу;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dirty="0">
                <a:solidFill>
                  <a:srgbClr val="002060"/>
                </a:solidFill>
                <a:latin typeface="Arial" pitchFamily="34" charset="0"/>
                <a:cs typeface="Arial" pitchFamily="34" charset="0"/>
              </a:rPr>
              <a:t>     Жай сөйлемдерді айтылу мақсаты мен құрылымдық ерекшелігіне сай қолдану.</a:t>
            </a:r>
          </a:p>
        </p:txBody>
      </p:sp>
      <p:sp>
        <p:nvSpPr>
          <p:cNvPr id="32" name="Прямоугольник 31"/>
          <p:cNvSpPr/>
          <p:nvPr/>
        </p:nvSpPr>
        <p:spPr>
          <a:xfrm>
            <a:off x="178473" y="2980956"/>
            <a:ext cx="2248745" cy="3554819"/>
          </a:xfrm>
          <a:prstGeom prst="rect">
            <a:avLst/>
          </a:prstGeom>
        </p:spPr>
        <p:txBody>
          <a:bodyPr wrap="square">
            <a:spAutoFit/>
          </a:bodyPr>
          <a:lstStyle/>
          <a:p>
            <a:pPr lvl="0" algn="just"/>
            <a:endParaRPr lang="kk-KZ" sz="900" b="1" dirty="0">
              <a:solidFill>
                <a:srgbClr val="002060"/>
              </a:solidFill>
              <a:latin typeface="Arial" pitchFamily="34" charset="0"/>
              <a:cs typeface="Arial" pitchFamily="34" charset="0"/>
            </a:endParaRPr>
          </a:p>
          <a:p>
            <a:pPr lvl="0" algn="just"/>
            <a:r>
              <a:rPr lang="kk-KZ" sz="900" b="1" dirty="0">
                <a:solidFill>
                  <a:srgbClr val="002060"/>
                </a:solidFill>
                <a:latin typeface="Arial" pitchFamily="34" charset="0"/>
                <a:cs typeface="Arial" pitchFamily="34" charset="0"/>
              </a:rPr>
              <a:t>Оқылым: </a:t>
            </a:r>
            <a:r>
              <a:rPr lang="kk-KZ" sz="900" dirty="0">
                <a:solidFill>
                  <a:srgbClr val="002060"/>
                </a:solidFill>
                <a:latin typeface="Arial" pitchFamily="34" charset="0"/>
                <a:cs typeface="Arial" pitchFamily="34" charset="0"/>
              </a:rPr>
              <a:t>Оқылым стратегияларын қолдану: жалпы мазмұнын түсіну үшін оқу, нақты ақпаратты табу үшін оқу.</a:t>
            </a:r>
          </a:p>
          <a:p>
            <a:pPr lvl="0" algn="just"/>
            <a:r>
              <a:rPr lang="kk-KZ" sz="900" b="1" dirty="0">
                <a:solidFill>
                  <a:srgbClr val="002060"/>
                </a:solidFill>
                <a:latin typeface="Arial" pitchFamily="34" charset="0"/>
                <a:cs typeface="Arial" pitchFamily="34" charset="0"/>
              </a:rPr>
              <a:t>Жазылым:</a:t>
            </a:r>
            <a:r>
              <a:rPr lang="kk-KZ" sz="900" dirty="0">
                <a:solidFill>
                  <a:srgbClr val="002060"/>
                </a:solidFill>
                <a:latin typeface="Arial" pitchFamily="34" charset="0"/>
                <a:cs typeface="Arial" pitchFamily="34" charset="0"/>
              </a:rPr>
              <a:t> Эссенің кіріспе, негізгі, қорытынды бөлімдерін сақтай отырып, өзіне таныс адамды, белгілі бір мекен мен оқиғаны сипаттап жазу.</a:t>
            </a:r>
          </a:p>
          <a:p>
            <a:r>
              <a:rPr lang="kk-KZ" sz="900" b="1" dirty="0">
                <a:solidFill>
                  <a:srgbClr val="002060"/>
                </a:solidFill>
                <a:latin typeface="Arial" pitchFamily="34" charset="0"/>
                <a:cs typeface="Arial" pitchFamily="34" charset="0"/>
              </a:rPr>
              <a:t>Әдеби тіл нормаларын сақтау:   </a:t>
            </a:r>
          </a:p>
          <a:p>
            <a:r>
              <a:rPr lang="kk-KZ" sz="900" b="1" dirty="0">
                <a:solidFill>
                  <a:srgbClr val="002060"/>
                </a:solidFill>
                <a:latin typeface="Arial" pitchFamily="34" charset="0"/>
                <a:cs typeface="Arial" pitchFamily="34" charset="0"/>
              </a:rPr>
              <a:t>    </a:t>
            </a:r>
            <a:r>
              <a:rPr lang="kk-KZ" sz="900" dirty="0">
                <a:solidFill>
                  <a:srgbClr val="002060"/>
                </a:solidFill>
                <a:latin typeface="Arial" pitchFamily="34" charset="0"/>
                <a:cs typeface="Arial" pitchFamily="34" charset="0"/>
              </a:rPr>
              <a:t>Жұрнақ арқылы жасалған туынды сөздерді және күрделі сөздерді ауызша және жазбаша тілдесім барысында қолдану; </a:t>
            </a:r>
          </a:p>
          <a:p>
            <a:r>
              <a:rPr lang="kk-KZ" sz="900" dirty="0">
                <a:solidFill>
                  <a:srgbClr val="002060"/>
                </a:solidFill>
                <a:latin typeface="Arial" pitchFamily="34" charset="0"/>
                <a:cs typeface="Arial" pitchFamily="34" charset="0"/>
              </a:rPr>
              <a:t>    Зат есімдердің мағыналық түрлерін мәнмәтін аясында жалғаулар арқылы түрлендіріп қолдану;</a:t>
            </a:r>
          </a:p>
          <a:p>
            <a:r>
              <a:rPr lang="kk-KZ" sz="900" dirty="0">
                <a:solidFill>
                  <a:srgbClr val="002060"/>
                </a:solidFill>
                <a:latin typeface="Arial" pitchFamily="34" charset="0"/>
                <a:cs typeface="Arial" pitchFamily="34" charset="0"/>
              </a:rPr>
              <a:t>    Сын есімдердің, шырай түрлерінің көркемдік ерекшеліктерін тану, сын есімді зат есім орнына қолдана білу;   </a:t>
            </a:r>
          </a:p>
          <a:p>
            <a:r>
              <a:rPr lang="kk-KZ" sz="900" dirty="0">
                <a:solidFill>
                  <a:srgbClr val="002060"/>
                </a:solidFill>
                <a:latin typeface="Arial" pitchFamily="34" charset="0"/>
                <a:cs typeface="Arial" pitchFamily="34" charset="0"/>
              </a:rPr>
              <a:t>    Сан есімнің мағыналық түрлерін ажырата білу,сан есімді зат есімнің орнына қолдана білу; </a:t>
            </a:r>
          </a:p>
          <a:p>
            <a:r>
              <a:rPr lang="kk-KZ" sz="900" dirty="0">
                <a:solidFill>
                  <a:srgbClr val="002060"/>
                </a:solidFill>
                <a:latin typeface="Arial" pitchFamily="34" charset="0"/>
                <a:cs typeface="Arial" pitchFamily="34" charset="0"/>
              </a:rPr>
              <a:t>    Төл сөз, төлеу сөз, автор сөзінің жасалу жолдарын, қызметін білу, төл сөзді төлеу сөзге айналдыру. </a:t>
            </a:r>
          </a:p>
        </p:txBody>
      </p:sp>
      <p:sp>
        <p:nvSpPr>
          <p:cNvPr id="33" name="Прямоугольник 32"/>
          <p:cNvSpPr/>
          <p:nvPr/>
        </p:nvSpPr>
        <p:spPr>
          <a:xfrm>
            <a:off x="10018282" y="3211840"/>
            <a:ext cx="1914680" cy="2308324"/>
          </a:xfrm>
          <a:prstGeom prst="rect">
            <a:avLst/>
          </a:prstGeom>
        </p:spPr>
        <p:txBody>
          <a:bodyPr wrap="square">
            <a:spAutoFit/>
          </a:bodyPr>
          <a:lstStyle/>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Оқылым:</a:t>
            </a:r>
            <a:r>
              <a:rPr lang="kk-KZ" sz="900" dirty="0">
                <a:solidFill>
                  <a:srgbClr val="002060"/>
                </a:solidFill>
                <a:latin typeface="Arial" pitchFamily="34" charset="0"/>
                <a:cs typeface="Arial" pitchFamily="34" charset="0"/>
              </a:rPr>
              <a:t> Мәтіндегі негізгі ойды анықтау, көтерілген мәселеге баға беріп, мәліметтер мен пікірлерді өңдей білу.</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Жазылым:</a:t>
            </a:r>
            <a:r>
              <a:rPr lang="kk-KZ" sz="900" dirty="0">
                <a:solidFill>
                  <a:srgbClr val="002060"/>
                </a:solidFill>
                <a:latin typeface="Arial" pitchFamily="34" charset="0"/>
                <a:cs typeface="Arial" pitchFamily="34" charset="0"/>
              </a:rPr>
              <a:t> Қажетті клишелер мен лексикалық құрылымдарды қолданып, көтерілген мәселе бойынша ойын дәлелдеп эссе жазу («келсу, келіспеу» әссесі, дискуссиялық эссе, аргументативті эссе).</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b="1" dirty="0">
                <a:solidFill>
                  <a:srgbClr val="002060"/>
                </a:solidFill>
                <a:latin typeface="Arial" pitchFamily="34" charset="0"/>
                <a:cs typeface="Arial" pitchFamily="34" charset="0"/>
              </a:rPr>
              <a:t>Әдеби тіл нормаларын сақтау: </a:t>
            </a:r>
          </a:p>
          <a:p>
            <a:pPr marR="5080">
              <a:buSzPct val="95833"/>
              <a:tabLst>
                <a:tab pos="120650" algn="l"/>
                <a:tab pos="2317115" algn="l"/>
                <a:tab pos="2677160" algn="l"/>
                <a:tab pos="3698240" algn="l"/>
                <a:tab pos="4057650" algn="l"/>
                <a:tab pos="4603750" algn="l"/>
                <a:tab pos="4624705" algn="l"/>
                <a:tab pos="6027420" algn="l"/>
                <a:tab pos="6393180" algn="l"/>
              </a:tabLst>
            </a:pPr>
            <a:r>
              <a:rPr lang="kk-KZ" sz="900" dirty="0">
                <a:solidFill>
                  <a:srgbClr val="002060"/>
                </a:solidFill>
                <a:latin typeface="Arial" pitchFamily="34" charset="0"/>
                <a:cs typeface="Arial" pitchFamily="34" charset="0"/>
              </a:rPr>
              <a:t>   Сөзжасамдық және синтаксистік нормаларды сақтай білу.</a:t>
            </a:r>
          </a:p>
        </p:txBody>
      </p:sp>
      <p:sp>
        <p:nvSpPr>
          <p:cNvPr id="34" name="Прямоугольник 33"/>
          <p:cNvSpPr/>
          <p:nvPr/>
        </p:nvSpPr>
        <p:spPr>
          <a:xfrm>
            <a:off x="5034492" y="3197641"/>
            <a:ext cx="2227266" cy="3139321"/>
          </a:xfrm>
          <a:prstGeom prst="rect">
            <a:avLst/>
          </a:prstGeom>
        </p:spPr>
        <p:txBody>
          <a:bodyPr wrap="square">
            <a:spAutoFit/>
          </a:bodyPr>
          <a:lstStyle/>
          <a:p>
            <a:pPr lvl="0"/>
            <a:r>
              <a:rPr lang="kk-KZ" sz="900" b="1" dirty="0">
                <a:solidFill>
                  <a:srgbClr val="002060"/>
                </a:solidFill>
                <a:latin typeface="Arial" pitchFamily="34" charset="0"/>
                <a:cs typeface="Arial" pitchFamily="34" charset="0"/>
              </a:rPr>
              <a:t>Оқылым:</a:t>
            </a:r>
            <a:r>
              <a:rPr lang="kk-KZ" sz="900" dirty="0">
                <a:solidFill>
                  <a:srgbClr val="002060"/>
                </a:solidFill>
                <a:latin typeface="Arial" pitchFamily="34" charset="0"/>
                <a:cs typeface="Arial" pitchFamily="34" charset="0"/>
              </a:rPr>
              <a:t> Оқылым стратегияларын қолдану: комментарий жасау, іріктеп оқу, зерттеп оқу.</a:t>
            </a:r>
          </a:p>
          <a:p>
            <a:pPr lvl="0"/>
            <a:r>
              <a:rPr lang="kk-KZ" sz="900" b="1" dirty="0">
                <a:solidFill>
                  <a:srgbClr val="002060"/>
                </a:solidFill>
                <a:latin typeface="Arial" pitchFamily="34" charset="0"/>
                <a:cs typeface="Arial" pitchFamily="34" charset="0"/>
              </a:rPr>
              <a:t>Жазылым:</a:t>
            </a:r>
            <a:r>
              <a:rPr lang="kk-KZ" sz="900" dirty="0">
                <a:solidFill>
                  <a:srgbClr val="002060"/>
                </a:solidFill>
                <a:latin typeface="Arial" pitchFamily="34" charset="0"/>
                <a:cs typeface="Arial" pitchFamily="34" charset="0"/>
              </a:rPr>
              <a:t> Эссе құрылымы мен даму жүйесін сақтап, тақырыпқа байланысты берілген мәселенің оңтайлы шешілу жолдары немесе себептеріне өз көзқарастарын жазу (дискуссивті эссе).</a:t>
            </a:r>
          </a:p>
          <a:p>
            <a:pPr lvl="0"/>
            <a:r>
              <a:rPr lang="kk-KZ" sz="900" b="1" dirty="0">
                <a:solidFill>
                  <a:srgbClr val="002060"/>
                </a:solidFill>
                <a:latin typeface="Arial" pitchFamily="34" charset="0"/>
                <a:cs typeface="Arial" pitchFamily="34" charset="0"/>
              </a:rPr>
              <a:t>Әдеби тіл нормаларын сақтау:</a:t>
            </a:r>
          </a:p>
          <a:p>
            <a:pPr lvl="0"/>
            <a:r>
              <a:rPr lang="kk-KZ" sz="900" b="1" dirty="0">
                <a:solidFill>
                  <a:srgbClr val="002060"/>
                </a:solidFill>
                <a:latin typeface="Arial" pitchFamily="34" charset="0"/>
                <a:cs typeface="Arial" pitchFamily="34" charset="0"/>
              </a:rPr>
              <a:t>    </a:t>
            </a:r>
            <a:r>
              <a:rPr lang="kk-KZ" sz="900" dirty="0">
                <a:solidFill>
                  <a:srgbClr val="002060"/>
                </a:solidFill>
                <a:latin typeface="Arial" pitchFamily="34" charset="0"/>
                <a:cs typeface="Arial" pitchFamily="34" charset="0"/>
              </a:rPr>
              <a:t>Етістіктің есімше, көсемше,тұйық етістік, шақ, рай түрлерін тілдесім барысында қолдану;</a:t>
            </a:r>
          </a:p>
          <a:p>
            <a:pPr lvl="0"/>
            <a:r>
              <a:rPr lang="kk-KZ" sz="900" dirty="0">
                <a:solidFill>
                  <a:srgbClr val="002060"/>
                </a:solidFill>
                <a:latin typeface="Arial" pitchFamily="34" charset="0"/>
                <a:cs typeface="Arial" pitchFamily="34" charset="0"/>
              </a:rPr>
              <a:t>    Еліктеуіш сөздердің мәнмәтіндегі қолданысын түсіну;</a:t>
            </a:r>
            <a:endParaRPr lang="en-US" sz="900" dirty="0">
              <a:solidFill>
                <a:srgbClr val="002060"/>
              </a:solidFill>
              <a:latin typeface="Arial" pitchFamily="34" charset="0"/>
              <a:cs typeface="Arial" pitchFamily="34" charset="0"/>
            </a:endParaRPr>
          </a:p>
          <a:p>
            <a:pPr lvl="0"/>
            <a:r>
              <a:rPr lang="en-US" sz="900" dirty="0">
                <a:solidFill>
                  <a:srgbClr val="002060"/>
                </a:solidFill>
                <a:latin typeface="Arial" pitchFamily="34" charset="0"/>
                <a:cs typeface="Arial" pitchFamily="34" charset="0"/>
              </a:rPr>
              <a:t>    </a:t>
            </a:r>
            <a:r>
              <a:rPr lang="kk-KZ" sz="900" dirty="0">
                <a:solidFill>
                  <a:srgbClr val="002060"/>
                </a:solidFill>
                <a:latin typeface="Arial" pitchFamily="34" charset="0"/>
                <a:cs typeface="Arial" pitchFamily="34" charset="0"/>
              </a:rPr>
              <a:t>Шылау түрлерін ажырата білу, орынды қолдану;</a:t>
            </a:r>
          </a:p>
          <a:p>
            <a:pPr lvl="0"/>
            <a:r>
              <a:rPr lang="kk-KZ" sz="900" dirty="0">
                <a:solidFill>
                  <a:srgbClr val="002060"/>
                </a:solidFill>
                <a:latin typeface="Arial" pitchFamily="34" charset="0"/>
                <a:cs typeface="Arial" pitchFamily="34" charset="0"/>
              </a:rPr>
              <a:t>    Одағай түрлерін ажырата білу, қолдану;</a:t>
            </a:r>
          </a:p>
          <a:p>
            <a:pPr lvl="0"/>
            <a:r>
              <a:rPr lang="kk-KZ" sz="900" dirty="0">
                <a:solidFill>
                  <a:srgbClr val="002060"/>
                </a:solidFill>
                <a:latin typeface="Arial" pitchFamily="34" charset="0"/>
                <a:cs typeface="Arial" pitchFamily="34" charset="0"/>
              </a:rPr>
              <a:t>    Оқшау сөздердің қызметін түсіну, ажырата білу.</a:t>
            </a:r>
          </a:p>
          <a:p>
            <a:pPr lvl="0"/>
            <a:endParaRPr lang="kk-KZ" sz="900" dirty="0">
              <a:solidFill>
                <a:srgbClr val="002060"/>
              </a:solidFill>
              <a:latin typeface="Arial" pitchFamily="34" charset="0"/>
              <a:cs typeface="Arial" pitchFamily="34" charset="0"/>
            </a:endParaRPr>
          </a:p>
        </p:txBody>
      </p:sp>
      <p:sp>
        <p:nvSpPr>
          <p:cNvPr id="35" name="Нашивка 34"/>
          <p:cNvSpPr/>
          <p:nvPr/>
        </p:nvSpPr>
        <p:spPr>
          <a:xfrm rot="5400000">
            <a:off x="1084325" y="2087814"/>
            <a:ext cx="400114" cy="1627818"/>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Нашивка 35"/>
          <p:cNvSpPr/>
          <p:nvPr/>
        </p:nvSpPr>
        <p:spPr>
          <a:xfrm rot="5400000">
            <a:off x="3472378" y="2081833"/>
            <a:ext cx="412071" cy="1627818"/>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Нашивка 36"/>
          <p:cNvSpPr/>
          <p:nvPr/>
        </p:nvSpPr>
        <p:spPr>
          <a:xfrm rot="5400000">
            <a:off x="5910035" y="2080135"/>
            <a:ext cx="412072" cy="1631214"/>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Нашивка 37"/>
          <p:cNvSpPr/>
          <p:nvPr/>
        </p:nvSpPr>
        <p:spPr>
          <a:xfrm rot="5400000">
            <a:off x="8318966" y="2061240"/>
            <a:ext cx="415658" cy="175033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Нашивка 38"/>
          <p:cNvSpPr/>
          <p:nvPr/>
        </p:nvSpPr>
        <p:spPr>
          <a:xfrm rot="5400000">
            <a:off x="10770194" y="2024368"/>
            <a:ext cx="442568" cy="179716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48" name="Группа 47"/>
          <p:cNvGrpSpPr/>
          <p:nvPr/>
        </p:nvGrpSpPr>
        <p:grpSpPr>
          <a:xfrm>
            <a:off x="2983004" y="846206"/>
            <a:ext cx="1390821" cy="1224000"/>
            <a:chOff x="2935845" y="889290"/>
            <a:chExt cx="1390821" cy="1224000"/>
          </a:xfrm>
        </p:grpSpPr>
        <p:sp>
          <p:nvSpPr>
            <p:cNvPr id="40" name="Овал 39"/>
            <p:cNvSpPr/>
            <p:nvPr/>
          </p:nvSpPr>
          <p:spPr>
            <a:xfrm>
              <a:off x="3001255" y="889290"/>
              <a:ext cx="1260000" cy="12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rot="10800000" flipV="1">
              <a:off x="2935845" y="993459"/>
              <a:ext cx="1390821" cy="1015663"/>
            </a:xfrm>
            <a:prstGeom prst="rect">
              <a:avLst/>
            </a:prstGeom>
          </p:spPr>
          <p:txBody>
            <a:bodyPr wrap="square">
              <a:spAutoFit/>
            </a:bodyPr>
            <a:lstStyle/>
            <a:p>
              <a:pPr algn="ctr"/>
              <a:r>
                <a:rPr lang="kk-KZ" sz="4000" b="1" dirty="0">
                  <a:solidFill>
                    <a:schemeClr val="accent1">
                      <a:lumMod val="75000"/>
                    </a:schemeClr>
                  </a:solidFill>
                  <a:latin typeface="Arial" pitchFamily="34" charset="0"/>
                  <a:cs typeface="Arial" pitchFamily="34" charset="0"/>
                </a:rPr>
                <a:t>6 </a:t>
              </a:r>
              <a:r>
                <a:rPr lang="kk-KZ" sz="2000" b="1" dirty="0">
                  <a:solidFill>
                    <a:schemeClr val="accent1">
                      <a:lumMod val="50000"/>
                    </a:schemeClr>
                  </a:solidFill>
                  <a:latin typeface="Arial" pitchFamily="34" charset="0"/>
                  <a:cs typeface="Arial" pitchFamily="34" charset="0"/>
                </a:rPr>
                <a:t>сынып</a:t>
              </a:r>
              <a:endParaRPr lang="ru-RU" sz="2000" b="1" dirty="0">
                <a:solidFill>
                  <a:schemeClr val="accent1">
                    <a:lumMod val="50000"/>
                  </a:schemeClr>
                </a:solidFill>
                <a:latin typeface="Arial" pitchFamily="34" charset="0"/>
                <a:cs typeface="Arial" pitchFamily="34" charset="0"/>
              </a:endParaRPr>
            </a:p>
          </p:txBody>
        </p:sp>
      </p:grpSp>
      <p:grpSp>
        <p:nvGrpSpPr>
          <p:cNvPr id="46" name="Группа 45"/>
          <p:cNvGrpSpPr/>
          <p:nvPr/>
        </p:nvGrpSpPr>
        <p:grpSpPr>
          <a:xfrm>
            <a:off x="5468586" y="846206"/>
            <a:ext cx="1298367" cy="1224000"/>
            <a:chOff x="5425339" y="909465"/>
            <a:chExt cx="1298367" cy="1224000"/>
          </a:xfrm>
        </p:grpSpPr>
        <p:sp>
          <p:nvSpPr>
            <p:cNvPr id="41" name="Овал 40"/>
            <p:cNvSpPr/>
            <p:nvPr/>
          </p:nvSpPr>
          <p:spPr>
            <a:xfrm>
              <a:off x="5444522" y="909465"/>
              <a:ext cx="1260000" cy="12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rot="10800000" flipV="1">
              <a:off x="5425339" y="1013634"/>
              <a:ext cx="1298367" cy="1015663"/>
            </a:xfrm>
            <a:prstGeom prst="rect">
              <a:avLst/>
            </a:prstGeom>
          </p:spPr>
          <p:txBody>
            <a:bodyPr wrap="square">
              <a:spAutoFit/>
            </a:bodyPr>
            <a:lstStyle/>
            <a:p>
              <a:pPr algn="ctr"/>
              <a:r>
                <a:rPr lang="ru-RU" sz="4000" b="1" dirty="0">
                  <a:solidFill>
                    <a:schemeClr val="accent1">
                      <a:lumMod val="75000"/>
                    </a:schemeClr>
                  </a:solidFill>
                  <a:latin typeface="Arial" pitchFamily="34" charset="0"/>
                  <a:cs typeface="Arial" pitchFamily="34" charset="0"/>
                </a:rPr>
                <a:t>7 </a:t>
              </a:r>
              <a:r>
                <a:rPr lang="kk-KZ" sz="2000" b="1" dirty="0">
                  <a:solidFill>
                    <a:schemeClr val="accent1">
                      <a:lumMod val="50000"/>
                    </a:schemeClr>
                  </a:solidFill>
                  <a:latin typeface="Arial" pitchFamily="34" charset="0"/>
                  <a:cs typeface="Arial" pitchFamily="34" charset="0"/>
                </a:rPr>
                <a:t>сынып</a:t>
              </a:r>
              <a:endParaRPr lang="ru-RU" sz="2000" b="1" dirty="0">
                <a:solidFill>
                  <a:schemeClr val="accent1">
                    <a:lumMod val="50000"/>
                  </a:schemeClr>
                </a:solidFill>
                <a:latin typeface="Arial" pitchFamily="34" charset="0"/>
                <a:cs typeface="Arial" pitchFamily="34" charset="0"/>
              </a:endParaRPr>
            </a:p>
          </p:txBody>
        </p:sp>
      </p:grpSp>
      <p:grpSp>
        <p:nvGrpSpPr>
          <p:cNvPr id="45" name="Группа 44"/>
          <p:cNvGrpSpPr/>
          <p:nvPr/>
        </p:nvGrpSpPr>
        <p:grpSpPr>
          <a:xfrm>
            <a:off x="7909258" y="846206"/>
            <a:ext cx="1286588" cy="1224000"/>
            <a:chOff x="7917276" y="903523"/>
            <a:chExt cx="1286588" cy="1224000"/>
          </a:xfrm>
        </p:grpSpPr>
        <p:sp>
          <p:nvSpPr>
            <p:cNvPr id="42" name="Овал 41"/>
            <p:cNvSpPr/>
            <p:nvPr/>
          </p:nvSpPr>
          <p:spPr>
            <a:xfrm>
              <a:off x="7930570" y="903523"/>
              <a:ext cx="1260000" cy="12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10800000" flipV="1">
              <a:off x="7917276" y="1007691"/>
              <a:ext cx="1286588" cy="1015663"/>
            </a:xfrm>
            <a:prstGeom prst="rect">
              <a:avLst/>
            </a:prstGeom>
          </p:spPr>
          <p:txBody>
            <a:bodyPr wrap="square">
              <a:spAutoFit/>
            </a:bodyPr>
            <a:lstStyle/>
            <a:p>
              <a:pPr algn="ctr"/>
              <a:r>
                <a:rPr lang="ru-RU" sz="4000" b="1" dirty="0">
                  <a:solidFill>
                    <a:schemeClr val="accent1">
                      <a:lumMod val="75000"/>
                    </a:schemeClr>
                  </a:solidFill>
                  <a:latin typeface="Arial" panose="020B0604020202020204" pitchFamily="34" charset="0"/>
                  <a:cs typeface="Arial" panose="020B0604020202020204" pitchFamily="34" charset="0"/>
                </a:rPr>
                <a:t>8 </a:t>
              </a:r>
              <a:r>
                <a:rPr lang="ru-RU" sz="2000" b="1" dirty="0" err="1">
                  <a:solidFill>
                    <a:schemeClr val="accent1">
                      <a:lumMod val="50000"/>
                    </a:schemeClr>
                  </a:solidFill>
                  <a:latin typeface="Arial" panose="020B0604020202020204" pitchFamily="34" charset="0"/>
                  <a:cs typeface="Arial" panose="020B0604020202020204" pitchFamily="34" charset="0"/>
                </a:rPr>
                <a:t>сынып</a:t>
              </a:r>
              <a:r>
                <a:rPr lang="ru-RU" sz="2000" b="1" dirty="0">
                  <a:solidFill>
                    <a:schemeClr val="accent1">
                      <a:lumMod val="50000"/>
                    </a:schemeClr>
                  </a:solidFill>
                  <a:latin typeface="Arial" panose="020B0604020202020204" pitchFamily="34" charset="0"/>
                  <a:cs typeface="Arial" panose="020B0604020202020204" pitchFamily="34" charset="0"/>
                </a:rPr>
                <a:t> </a:t>
              </a:r>
            </a:p>
          </p:txBody>
        </p:sp>
      </p:grpSp>
      <p:grpSp>
        <p:nvGrpSpPr>
          <p:cNvPr id="47" name="Группа 46"/>
          <p:cNvGrpSpPr/>
          <p:nvPr/>
        </p:nvGrpSpPr>
        <p:grpSpPr>
          <a:xfrm>
            <a:off x="10361544" y="846206"/>
            <a:ext cx="1260000" cy="1224000"/>
            <a:chOff x="10358197" y="913002"/>
            <a:chExt cx="1260000" cy="1224000"/>
          </a:xfrm>
        </p:grpSpPr>
        <p:sp>
          <p:nvSpPr>
            <p:cNvPr id="43" name="Овал 42"/>
            <p:cNvSpPr/>
            <p:nvPr/>
          </p:nvSpPr>
          <p:spPr>
            <a:xfrm>
              <a:off x="10358197" y="913002"/>
              <a:ext cx="1260000" cy="12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10800000" flipV="1">
              <a:off x="10362122" y="1017171"/>
              <a:ext cx="1252150" cy="1015663"/>
            </a:xfrm>
            <a:prstGeom prst="rect">
              <a:avLst/>
            </a:prstGeom>
          </p:spPr>
          <p:txBody>
            <a:bodyPr wrap="square">
              <a:spAutoFit/>
            </a:bodyPr>
            <a:lstStyle/>
            <a:p>
              <a:pPr algn="ctr"/>
              <a:r>
                <a:rPr lang="ru-RU" sz="4000" b="1" dirty="0">
                  <a:solidFill>
                    <a:schemeClr val="accent1">
                      <a:lumMod val="75000"/>
                    </a:schemeClr>
                  </a:solidFill>
                  <a:latin typeface="Arial" panose="020B0604020202020204" pitchFamily="34" charset="0"/>
                  <a:cs typeface="Arial" panose="020B0604020202020204" pitchFamily="34" charset="0"/>
                </a:rPr>
                <a:t>10 </a:t>
              </a:r>
              <a:r>
                <a:rPr lang="ru-RU" sz="2000" b="1" dirty="0" err="1">
                  <a:solidFill>
                    <a:schemeClr val="accent1">
                      <a:lumMod val="50000"/>
                    </a:schemeClr>
                  </a:solidFill>
                  <a:latin typeface="Arial" panose="020B0604020202020204" pitchFamily="34" charset="0"/>
                  <a:cs typeface="Arial" panose="020B0604020202020204" pitchFamily="34" charset="0"/>
                </a:rPr>
                <a:t>сынып</a:t>
              </a:r>
              <a:r>
                <a:rPr lang="ru-RU" b="1" dirty="0">
                  <a:solidFill>
                    <a:srgbClr val="002060"/>
                  </a:solidFill>
                  <a:latin typeface="Arial" panose="020B0604020202020204" pitchFamily="34" charset="0"/>
                  <a:cs typeface="Arial" panose="020B0604020202020204" pitchFamily="34" charset="0"/>
                </a:rPr>
                <a:t> </a:t>
              </a:r>
              <a:endParaRPr lang="ru-RU" dirty="0">
                <a:solidFill>
                  <a:srgbClr val="002060"/>
                </a:solidFill>
                <a:latin typeface="Arial" panose="020B0604020202020204" pitchFamily="34" charset="0"/>
                <a:cs typeface="Arial" panose="020B0604020202020204" pitchFamily="34" charset="0"/>
              </a:endParaRPr>
            </a:p>
          </p:txBody>
        </p:sp>
      </p:grpSp>
      <p:pic>
        <p:nvPicPr>
          <p:cNvPr id="44" name="Picture 2" descr="Современный синий белый абстрактный фон презентации с корпоративной  концепцией | Премиум векторы"/>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0090" b="100000" l="58307" r="100000">
                        <a14:foregroundMark x1="65974" y1="98420" x2="63099" y2="99774"/>
                        <a14:foregroundMark x1="97923" y1="28668" x2="99681" y2="25282"/>
                      </a14:backgroundRemoval>
                    </a14:imgEffect>
                  </a14:imgLayer>
                </a14:imgProps>
              </a:ext>
              <a:ext uri="{28A0092B-C50C-407E-A947-70E740481C1C}">
                <a14:useLocalDpi xmlns:a14="http://schemas.microsoft.com/office/drawing/2010/main" val="0"/>
              </a:ext>
            </a:extLst>
          </a:blip>
          <a:srcRect l="60670"/>
          <a:stretch/>
        </p:blipFill>
        <p:spPr bwMode="auto">
          <a:xfrm rot="5400000" flipH="1">
            <a:off x="1356925" y="-1013362"/>
            <a:ext cx="1649626" cy="400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7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DB9E48B4-FE7F-443E-BD76-153E52129D7D}"/>
              </a:ext>
            </a:extLst>
          </p:cNvPr>
          <p:cNvSpPr/>
          <p:nvPr/>
        </p:nvSpPr>
        <p:spPr>
          <a:xfrm>
            <a:off x="0" y="308296"/>
            <a:ext cx="12192000" cy="453005"/>
          </a:xfrm>
          <a:prstGeom prst="rect">
            <a:avLst/>
          </a:prstGeom>
          <a:solidFill>
            <a:srgbClr val="0379B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kk-KZ" dirty="0"/>
              <a:t>            </a:t>
            </a:r>
            <a:endParaRPr lang="ru-RU" sz="2000" dirty="0"/>
          </a:p>
        </p:txBody>
      </p:sp>
      <p:sp>
        <p:nvSpPr>
          <p:cNvPr id="3" name="Прямоугольник 2"/>
          <p:cNvSpPr/>
          <p:nvPr/>
        </p:nvSpPr>
        <p:spPr>
          <a:xfrm>
            <a:off x="11943214" y="6624240"/>
            <a:ext cx="248786" cy="230832"/>
          </a:xfrm>
          <a:prstGeom prst="rect">
            <a:avLst/>
          </a:prstGeom>
        </p:spPr>
        <p:txBody>
          <a:bodyPr wrap="none">
            <a:spAutoFit/>
          </a:bodyPr>
          <a:lstStyle/>
          <a:p>
            <a:pPr algn="ctr"/>
            <a:r>
              <a:rPr lang="ru-RU" sz="900" dirty="0">
                <a:latin typeface="Arial" panose="020B0604020202020204" pitchFamily="34" charset="0"/>
              </a:rPr>
              <a:t>3</a:t>
            </a:r>
            <a:endParaRPr lang="ru-RU" sz="900" dirty="0"/>
          </a:p>
        </p:txBody>
      </p:sp>
      <p:sp>
        <p:nvSpPr>
          <p:cNvPr id="10" name="Прямоугольник 9"/>
          <p:cNvSpPr/>
          <p:nvPr/>
        </p:nvSpPr>
        <p:spPr>
          <a:xfrm>
            <a:off x="2751827" y="1397479"/>
            <a:ext cx="8643666" cy="1754326"/>
          </a:xfrm>
          <a:prstGeom prst="rect">
            <a:avLst/>
          </a:prstGeom>
        </p:spPr>
        <p:txBody>
          <a:bodyPr wrap="square">
            <a:spAutoFit/>
          </a:bodyPr>
          <a:lstStyle/>
          <a:p>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Қазақ</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тілі</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пәнінен</a:t>
            </a:r>
            <a:r>
              <a:rPr lang="ru-RU" dirty="0">
                <a:solidFill>
                  <a:srgbClr val="002060"/>
                </a:solidFill>
                <a:latin typeface="Arial" panose="020B0604020202020204" pitchFamily="34" charset="0"/>
                <a:ea typeface="+mj-ea"/>
                <a:cs typeface="Arial" panose="020B0604020202020204" pitchFamily="34" charset="0"/>
              </a:rPr>
              <a:t> эссе </a:t>
            </a:r>
            <a:r>
              <a:rPr lang="ru-RU" dirty="0" err="1">
                <a:solidFill>
                  <a:srgbClr val="002060"/>
                </a:solidFill>
                <a:latin typeface="Arial" panose="020B0604020202020204" pitchFamily="34" charset="0"/>
                <a:ea typeface="+mj-ea"/>
                <a:cs typeface="Arial" panose="020B0604020202020204" pitchFamily="34" charset="0"/>
              </a:rPr>
              <a:t>жазуда</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тапсырмалардың</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мазмұны</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ақпаратты</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түсіну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мәтіннің</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құрылымы</a:t>
            </a:r>
            <a:r>
              <a:rPr lang="ru-RU" dirty="0">
                <a:solidFill>
                  <a:srgbClr val="002060"/>
                </a:solidFill>
                <a:latin typeface="Arial" panose="020B0604020202020204" pitchFamily="34" charset="0"/>
                <a:ea typeface="+mj-ea"/>
                <a:cs typeface="Arial" panose="020B0604020202020204" pitchFamily="34" charset="0"/>
              </a:rPr>
              <a:t> мен </a:t>
            </a:r>
            <a:r>
              <a:rPr lang="ru-RU" dirty="0" err="1">
                <a:solidFill>
                  <a:srgbClr val="002060"/>
                </a:solidFill>
                <a:latin typeface="Arial" panose="020B0604020202020204" pitchFamily="34" charset="0"/>
                <a:ea typeface="+mj-ea"/>
                <a:cs typeface="Arial" panose="020B0604020202020204" pitchFamily="34" charset="0"/>
              </a:rPr>
              <a:t>негізгі</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ойын</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түсіну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мәтіннің</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стильдік</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ерекшелігін</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тану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проблемалық</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сұрақтар</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құрастыру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түрлі</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дереккөздерден</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ақпарат</a:t>
            </a:r>
            <a:r>
              <a:rPr lang="ru-RU" dirty="0">
                <a:solidFill>
                  <a:srgbClr val="002060"/>
                </a:solidFill>
                <a:latin typeface="Arial" panose="020B0604020202020204" pitchFamily="34" charset="0"/>
                <a:ea typeface="+mj-ea"/>
                <a:cs typeface="Arial" panose="020B0604020202020204" pitchFamily="34" charset="0"/>
              </a:rPr>
              <a:t> ала </a:t>
            </a:r>
            <a:r>
              <a:rPr lang="ru-RU" dirty="0" err="1">
                <a:solidFill>
                  <a:srgbClr val="002060"/>
                </a:solidFill>
                <a:latin typeface="Arial" panose="020B0604020202020204" pitchFamily="34" charset="0"/>
                <a:ea typeface="+mj-ea"/>
                <a:cs typeface="Arial" panose="020B0604020202020204" pitchFamily="34" charset="0"/>
              </a:rPr>
              <a:t>білу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мәтіндерге</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салыстырмалы</a:t>
            </a:r>
            <a:r>
              <a:rPr lang="ru-RU" dirty="0">
                <a:solidFill>
                  <a:srgbClr val="002060"/>
                </a:solidFill>
                <a:latin typeface="Arial" panose="020B0604020202020204" pitchFamily="34" charset="0"/>
                <a:ea typeface="+mj-ea"/>
                <a:cs typeface="Arial" panose="020B0604020202020204" pitchFamily="34" charset="0"/>
              </a:rPr>
              <a:t> анализ </a:t>
            </a:r>
            <a:r>
              <a:rPr lang="ru-RU" dirty="0" err="1">
                <a:solidFill>
                  <a:srgbClr val="002060"/>
                </a:solidFill>
                <a:latin typeface="Arial" panose="020B0604020202020204" pitchFamily="34" charset="0"/>
                <a:ea typeface="+mj-ea"/>
                <a:cs typeface="Arial" panose="020B0604020202020204" pitchFamily="34" charset="0"/>
              </a:rPr>
              <a:t>жасау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түсіну</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және</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жауап</a:t>
            </a:r>
            <a:r>
              <a:rPr lang="ru-RU" dirty="0">
                <a:solidFill>
                  <a:srgbClr val="002060"/>
                </a:solidFill>
                <a:latin typeface="Arial" panose="020B0604020202020204" pitchFamily="34" charset="0"/>
                <a:ea typeface="+mj-ea"/>
                <a:cs typeface="Arial" panose="020B0604020202020204" pitchFamily="34" charset="0"/>
              </a:rPr>
              <a:t> беру, анализ </a:t>
            </a:r>
            <a:r>
              <a:rPr lang="ru-RU" dirty="0" err="1">
                <a:solidFill>
                  <a:srgbClr val="002060"/>
                </a:solidFill>
                <a:latin typeface="Arial" panose="020B0604020202020204" pitchFamily="34" charset="0"/>
                <a:ea typeface="+mj-ea"/>
                <a:cs typeface="Arial" panose="020B0604020202020204" pitchFamily="34" charset="0"/>
              </a:rPr>
              <a:t>және</a:t>
            </a:r>
            <a:r>
              <a:rPr lang="ru-RU" dirty="0">
                <a:solidFill>
                  <a:srgbClr val="002060"/>
                </a:solidFill>
                <a:latin typeface="Arial" panose="020B0604020202020204" pitchFamily="34" charset="0"/>
                <a:ea typeface="+mj-ea"/>
                <a:cs typeface="Arial" panose="020B0604020202020204" pitchFamily="34" charset="0"/>
              </a:rPr>
              <a:t> интерпретация, </a:t>
            </a:r>
            <a:r>
              <a:rPr lang="ru-RU" dirty="0" err="1">
                <a:solidFill>
                  <a:srgbClr val="002060"/>
                </a:solidFill>
                <a:latin typeface="Arial" panose="020B0604020202020204" pitchFamily="34" charset="0"/>
                <a:ea typeface="+mj-ea"/>
                <a:cs typeface="Arial" panose="020B0604020202020204" pitchFamily="34" charset="0"/>
              </a:rPr>
              <a:t>орфографиялық</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орфоэпиялық</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пунктуациялық</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нормаларға</a:t>
            </a:r>
            <a:r>
              <a:rPr lang="ru-RU" dirty="0">
                <a:solidFill>
                  <a:srgbClr val="002060"/>
                </a:solidFill>
                <a:latin typeface="Arial" panose="020B0604020202020204" pitchFamily="34" charset="0"/>
                <a:ea typeface="+mj-ea"/>
                <a:cs typeface="Arial" panose="020B0604020202020204" pitchFamily="34" charset="0"/>
              </a:rPr>
              <a:t> </a:t>
            </a:r>
            <a:r>
              <a:rPr lang="ru-RU" dirty="0" err="1">
                <a:solidFill>
                  <a:srgbClr val="002060"/>
                </a:solidFill>
                <a:latin typeface="Arial" panose="020B0604020202020204" pitchFamily="34" charset="0"/>
                <a:ea typeface="+mj-ea"/>
                <a:cs typeface="Arial" panose="020B0604020202020204" pitchFamily="34" charset="0"/>
              </a:rPr>
              <a:t>құрылған</a:t>
            </a:r>
            <a:r>
              <a:rPr lang="ru-RU" dirty="0">
                <a:solidFill>
                  <a:srgbClr val="002060"/>
                </a:solidFill>
                <a:latin typeface="Arial" panose="020B0604020202020204" pitchFamily="34" charset="0"/>
                <a:ea typeface="+mj-ea"/>
                <a:cs typeface="Arial" panose="020B0604020202020204" pitchFamily="34" charset="0"/>
              </a:rPr>
              <a:t>.</a:t>
            </a:r>
          </a:p>
        </p:txBody>
      </p:sp>
      <p:cxnSp>
        <p:nvCxnSpPr>
          <p:cNvPr id="16" name="Прямая соединительная линия 15"/>
          <p:cNvCxnSpPr>
            <a:cxnSpLocks/>
          </p:cNvCxnSpPr>
          <p:nvPr/>
        </p:nvCxnSpPr>
        <p:spPr>
          <a:xfrm flipV="1">
            <a:off x="153012" y="2254102"/>
            <a:ext cx="4939983" cy="9414"/>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descr="Современный синий белый абстрактный фон презентации с корпоративной  концепцией | Премиум векторы"/>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670"/>
          <a:stretch/>
        </p:blipFill>
        <p:spPr bwMode="auto">
          <a:xfrm rot="5400000" flipH="1">
            <a:off x="766514" y="-795143"/>
            <a:ext cx="983484" cy="2545597"/>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700068" y="4134893"/>
            <a:ext cx="8704052" cy="1477328"/>
          </a:xfrm>
          <a:prstGeom prst="rect">
            <a:avLst/>
          </a:prstGeom>
        </p:spPr>
        <p:txBody>
          <a:bodyPr wrap="square">
            <a:spAutoFit/>
          </a:bodyPr>
          <a:lstStyle/>
          <a:p>
            <a:pPr lvl="0" algn="just"/>
            <a:r>
              <a:rPr lang="kk-KZ" dirty="0">
                <a:solidFill>
                  <a:srgbClr val="002060"/>
                </a:solidFill>
                <a:latin typeface="Arial" panose="020B0604020202020204" pitchFamily="34" charset="0"/>
                <a:ea typeface="+mj-ea"/>
                <a:cs typeface="Arial" panose="020B0604020202020204" pitchFamily="34" charset="0"/>
              </a:rPr>
              <a:t>   Эссе тапсырмалары әр сыныптың жас ерекшелігіне сай берілген. Оқылым, жазылым дағдыларын қолданып эссе жазу арқылы білім тексеріледі. Орындау уақыты – 180 минутты құрайды. Жалпы эссені жазу уақыты берілген тапсырмаларды оқуға жұмсалатын уақытты ескере есептелген. Дұрыс орындалған тапсырма үшін білім алушы жиынтық балл (5 балл) жинайды.</a:t>
            </a:r>
            <a:endParaRPr lang="ru-RU" dirty="0">
              <a:solidFill>
                <a:srgbClr val="002060"/>
              </a:solidFill>
              <a:latin typeface="Arial" panose="020B0604020202020204" pitchFamily="34" charset="0"/>
              <a:ea typeface="+mj-ea"/>
              <a:cs typeface="Arial" panose="020B0604020202020204" pitchFamily="34" charset="0"/>
            </a:endParaRPr>
          </a:p>
        </p:txBody>
      </p:sp>
      <p:cxnSp>
        <p:nvCxnSpPr>
          <p:cNvPr id="18" name="Прямая соединительная линия 17"/>
          <p:cNvCxnSpPr>
            <a:cxnSpLocks/>
          </p:cNvCxnSpPr>
          <p:nvPr/>
        </p:nvCxnSpPr>
        <p:spPr>
          <a:xfrm flipV="1">
            <a:off x="283779" y="3636335"/>
            <a:ext cx="4809216" cy="2902"/>
          </a:xfrm>
          <a:prstGeom prst="line">
            <a:avLst/>
          </a:prstGeom>
        </p:spPr>
        <p:style>
          <a:lnRef idx="1">
            <a:schemeClr val="accent1"/>
          </a:lnRef>
          <a:fillRef idx="0">
            <a:schemeClr val="accent1"/>
          </a:fillRef>
          <a:effectRef idx="0">
            <a:schemeClr val="accent1"/>
          </a:effectRef>
          <a:fontRef idx="minor">
            <a:schemeClr val="tx1"/>
          </a:fontRef>
        </p:style>
      </p:cxnSp>
      <p:sp>
        <p:nvSpPr>
          <p:cNvPr id="4" name="Штриховая стрелка вправо 3"/>
          <p:cNvSpPr/>
          <p:nvPr/>
        </p:nvSpPr>
        <p:spPr>
          <a:xfrm>
            <a:off x="1147762" y="1807284"/>
            <a:ext cx="1019175" cy="733425"/>
          </a:xfrm>
          <a:prstGeom prst="strip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Штриховая стрелка вправо 18"/>
          <p:cNvSpPr/>
          <p:nvPr/>
        </p:nvSpPr>
        <p:spPr>
          <a:xfrm>
            <a:off x="1147762" y="4288186"/>
            <a:ext cx="1019175" cy="733425"/>
          </a:xfrm>
          <a:prstGeom prst="strip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868340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322210" y="568421"/>
            <a:ext cx="1156785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1943214" y="6624240"/>
            <a:ext cx="248786" cy="230832"/>
          </a:xfrm>
          <a:prstGeom prst="rect">
            <a:avLst/>
          </a:prstGeom>
        </p:spPr>
        <p:txBody>
          <a:bodyPr wrap="none">
            <a:spAutoFit/>
          </a:bodyPr>
          <a:lstStyle/>
          <a:p>
            <a:pPr algn="ctr"/>
            <a:r>
              <a:rPr lang="ru-RU" sz="900" dirty="0">
                <a:latin typeface="Arial" panose="020B0604020202020204" pitchFamily="34" charset="0"/>
              </a:rPr>
              <a:t>3</a:t>
            </a:r>
            <a:endParaRPr lang="ru-RU" sz="900" dirty="0"/>
          </a:p>
        </p:txBody>
      </p:sp>
      <p:sp>
        <p:nvSpPr>
          <p:cNvPr id="11" name="Прямоугольник 10"/>
          <p:cNvSpPr/>
          <p:nvPr/>
        </p:nvSpPr>
        <p:spPr>
          <a:xfrm>
            <a:off x="3560012" y="129109"/>
            <a:ext cx="6498388" cy="461665"/>
          </a:xfrm>
          <a:prstGeom prst="rect">
            <a:avLst/>
          </a:prstGeom>
        </p:spPr>
        <p:txBody>
          <a:bodyPr wrap="square">
            <a:spAutoFit/>
          </a:bodyPr>
          <a:lstStyle/>
          <a:p>
            <a:pPr algn="ctr" eaLnBrk="0" fontAlgn="auto" hangingPunct="0">
              <a:spcBef>
                <a:spcPts val="0"/>
              </a:spcBef>
              <a:spcAft>
                <a:spcPts val="0"/>
              </a:spcAft>
              <a:defRPr/>
            </a:pPr>
            <a:r>
              <a:rPr lang="kk-KZ" sz="2400" b="1" dirty="0">
                <a:solidFill>
                  <a:srgbClr val="002060"/>
                </a:solidFill>
                <a:latin typeface="Arial" panose="020B0604020202020204" pitchFamily="34" charset="0"/>
                <a:cs typeface="Arial" panose="020B0604020202020204" pitchFamily="34" charset="0"/>
              </a:rPr>
              <a:t>5 балды  30-балдық шкалаға ауыстыру</a:t>
            </a:r>
            <a:endParaRPr lang="ru-RU" sz="2400" b="1" dirty="0">
              <a:solidFill>
                <a:srgbClr val="002060"/>
              </a:solidFill>
              <a:latin typeface="Arial" panose="020B0604020202020204" pitchFamily="34" charset="0"/>
              <a:cs typeface="Arial" panose="020B0604020202020204" pitchFamily="34" charset="0"/>
            </a:endParaRPr>
          </a:p>
        </p:txBody>
      </p:sp>
      <p:pic>
        <p:nvPicPr>
          <p:cNvPr id="17" name="Picture 2" descr="Современный синий белый абстрактный фон презентации с корпоративной  концепцией | Премиум векторы"/>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670"/>
          <a:stretch/>
        </p:blipFill>
        <p:spPr bwMode="auto">
          <a:xfrm rot="5400000" flipH="1">
            <a:off x="1182857" y="-1182858"/>
            <a:ext cx="1489420" cy="38551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3036030335"/>
              </p:ext>
            </p:extLst>
          </p:nvPr>
        </p:nvGraphicFramePr>
        <p:xfrm>
          <a:off x="1329349" y="1348805"/>
          <a:ext cx="9498597" cy="4844390"/>
        </p:xfrm>
        <a:graphic>
          <a:graphicData uri="http://schemas.openxmlformats.org/drawingml/2006/table">
            <a:tbl>
              <a:tblPr firstRow="1" firstCol="1" bandRow="1">
                <a:tableStyleId>{69CF1AB2-1976-4502-BF36-3FF5EA218861}</a:tableStyleId>
              </a:tblPr>
              <a:tblGrid>
                <a:gridCol w="600948">
                  <a:extLst>
                    <a:ext uri="{9D8B030D-6E8A-4147-A177-3AD203B41FA5}">
                      <a16:colId xmlns:a16="http://schemas.microsoft.com/office/drawing/2014/main" val="129928202"/>
                    </a:ext>
                  </a:extLst>
                </a:gridCol>
                <a:gridCol w="2216613">
                  <a:extLst>
                    <a:ext uri="{9D8B030D-6E8A-4147-A177-3AD203B41FA5}">
                      <a16:colId xmlns:a16="http://schemas.microsoft.com/office/drawing/2014/main" val="1788796159"/>
                    </a:ext>
                  </a:extLst>
                </a:gridCol>
                <a:gridCol w="2883955">
                  <a:extLst>
                    <a:ext uri="{9D8B030D-6E8A-4147-A177-3AD203B41FA5}">
                      <a16:colId xmlns:a16="http://schemas.microsoft.com/office/drawing/2014/main" val="2189137819"/>
                    </a:ext>
                  </a:extLst>
                </a:gridCol>
                <a:gridCol w="2053346">
                  <a:extLst>
                    <a:ext uri="{9D8B030D-6E8A-4147-A177-3AD203B41FA5}">
                      <a16:colId xmlns:a16="http://schemas.microsoft.com/office/drawing/2014/main" val="4168226589"/>
                    </a:ext>
                  </a:extLst>
                </a:gridCol>
                <a:gridCol w="1743735">
                  <a:extLst>
                    <a:ext uri="{9D8B030D-6E8A-4147-A177-3AD203B41FA5}">
                      <a16:colId xmlns:a16="http://schemas.microsoft.com/office/drawing/2014/main" val="3351121190"/>
                    </a:ext>
                  </a:extLst>
                </a:gridCol>
              </a:tblGrid>
              <a:tr h="937368">
                <a:tc>
                  <a:txBody>
                    <a:bodyPr/>
                    <a:lstStyle/>
                    <a:p>
                      <a:pPr algn="ctr">
                        <a:lnSpc>
                          <a:spcPct val="107000"/>
                        </a:lnSpc>
                        <a:spcAft>
                          <a:spcPts val="0"/>
                        </a:spcAft>
                      </a:pPr>
                      <a:r>
                        <a:rPr lang="ru-RU" sz="1400" dirty="0">
                          <a:effectLst/>
                        </a:rPr>
                        <a:t>р/с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ru-RU" sz="1400" dirty="0" err="1">
                          <a:effectLst/>
                        </a:rPr>
                        <a:t>Сөйлесім</a:t>
                      </a:r>
                      <a:r>
                        <a:rPr lang="ru-RU" sz="1400" dirty="0">
                          <a:effectLst/>
                        </a:rPr>
                        <a:t> </a:t>
                      </a:r>
                      <a:r>
                        <a:rPr lang="ru-RU" sz="1400" dirty="0" err="1">
                          <a:effectLst/>
                        </a:rPr>
                        <a:t>әрекеті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ru-RU" sz="1400" dirty="0">
                          <a:effectLst/>
                        </a:rPr>
                        <a:t>Балл </a:t>
                      </a:r>
                      <a:r>
                        <a:rPr lang="ru-RU" sz="1400" dirty="0" err="1">
                          <a:effectLst/>
                        </a:rPr>
                        <a:t>қою</a:t>
                      </a:r>
                      <a:r>
                        <a:rPr lang="ru-RU" sz="1400" dirty="0">
                          <a:effectLst/>
                        </a:rPr>
                        <a:t> </a:t>
                      </a:r>
                      <a:r>
                        <a:rPr lang="ru-RU" sz="1400" dirty="0" err="1">
                          <a:effectLst/>
                        </a:rPr>
                        <a:t>нормативі</a:t>
                      </a:r>
                      <a:r>
                        <a:rPr lang="ru-RU" sz="1400" dirty="0">
                          <a:effectLst/>
                        </a:rPr>
                        <a:t>,</a:t>
                      </a:r>
                    </a:p>
                    <a:p>
                      <a:pPr algn="ctr">
                        <a:lnSpc>
                          <a:spcPct val="107000"/>
                        </a:lnSpc>
                        <a:spcAft>
                          <a:spcPts val="0"/>
                        </a:spcAft>
                      </a:pPr>
                      <a:r>
                        <a:rPr lang="ru-RU" sz="1400" dirty="0">
                          <a:effectLst/>
                        </a:rPr>
                        <a:t> </a:t>
                      </a:r>
                      <a:r>
                        <a:rPr lang="ru-RU" sz="1400" dirty="0" err="1">
                          <a:effectLst/>
                        </a:rPr>
                        <a:t>ең</a:t>
                      </a:r>
                      <a:r>
                        <a:rPr lang="ru-RU" sz="1400" dirty="0">
                          <a:effectLst/>
                        </a:rPr>
                        <a:t> </a:t>
                      </a:r>
                      <a:r>
                        <a:rPr lang="ru-RU" sz="1400" dirty="0" err="1">
                          <a:effectLst/>
                        </a:rPr>
                        <a:t>жоғары</a:t>
                      </a:r>
                      <a:r>
                        <a:rPr lang="ru-RU" sz="1400" dirty="0">
                          <a:effectLst/>
                        </a:rPr>
                        <a:t> балл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ru-RU" sz="1400" dirty="0">
                          <a:effectLst/>
                        </a:rPr>
                        <a:t> 5 </a:t>
                      </a:r>
                      <a:r>
                        <a:rPr lang="ru-RU" sz="1400" dirty="0" err="1">
                          <a:effectLst/>
                        </a:rPr>
                        <a:t>балдық</a:t>
                      </a:r>
                      <a:r>
                        <a:rPr lang="ru-RU" sz="1400" dirty="0">
                          <a:effectLst/>
                        </a:rPr>
                        <a:t> шкала </a:t>
                      </a:r>
                      <a:r>
                        <a:rPr lang="ru-RU" sz="1400" dirty="0" err="1">
                          <a:effectLst/>
                        </a:rPr>
                        <a:t>бойынша</a:t>
                      </a:r>
                      <a:r>
                        <a:rPr lang="ru-RU" sz="1400" dirty="0">
                          <a:effectLst/>
                        </a:rPr>
                        <a:t> </a:t>
                      </a:r>
                      <a:r>
                        <a:rPr lang="ru-RU" sz="1400" dirty="0" err="1">
                          <a:effectLst/>
                        </a:rPr>
                        <a:t>ең</a:t>
                      </a:r>
                      <a:r>
                        <a:rPr lang="ru-RU" sz="1400" dirty="0">
                          <a:effectLst/>
                        </a:rPr>
                        <a:t> </a:t>
                      </a:r>
                      <a:r>
                        <a:rPr lang="ru-RU" sz="1400" dirty="0" err="1">
                          <a:effectLst/>
                        </a:rPr>
                        <a:t>жоғары</a:t>
                      </a:r>
                      <a:r>
                        <a:rPr lang="ru-RU" sz="1400" dirty="0">
                          <a:effectLst/>
                        </a:rPr>
                        <a:t> </a:t>
                      </a:r>
                      <a:r>
                        <a:rPr lang="ru-RU" sz="1400" dirty="0" err="1">
                          <a:effectLst/>
                        </a:rPr>
                        <a:t>жиынтық</a:t>
                      </a:r>
                      <a:r>
                        <a:rPr lang="ru-RU" sz="1400" dirty="0">
                          <a:effectLst/>
                        </a:rPr>
                        <a:t> балы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ru-RU" sz="1400" dirty="0">
                          <a:effectLst/>
                        </a:rPr>
                        <a:t>30 </a:t>
                      </a:r>
                      <a:r>
                        <a:rPr lang="ru-RU" sz="1400" dirty="0" err="1">
                          <a:effectLst/>
                        </a:rPr>
                        <a:t>балдық</a:t>
                      </a:r>
                      <a:r>
                        <a:rPr lang="ru-RU" sz="1400" dirty="0">
                          <a:effectLst/>
                        </a:rPr>
                        <a:t> шкала </a:t>
                      </a:r>
                      <a:r>
                        <a:rPr lang="ru-RU" sz="1400" dirty="0" err="1">
                          <a:effectLst/>
                        </a:rPr>
                        <a:t>бойынша</a:t>
                      </a:r>
                      <a:r>
                        <a:rPr lang="ru-RU" sz="1400" dirty="0">
                          <a:effectLst/>
                        </a:rPr>
                        <a:t> </a:t>
                      </a:r>
                      <a:r>
                        <a:rPr lang="ru-RU" sz="1400" dirty="0" err="1">
                          <a:effectLst/>
                        </a:rPr>
                        <a:t>ең</a:t>
                      </a:r>
                      <a:r>
                        <a:rPr lang="ru-RU" sz="1400" dirty="0">
                          <a:effectLst/>
                        </a:rPr>
                        <a:t> </a:t>
                      </a:r>
                      <a:r>
                        <a:rPr lang="ru-RU" sz="1400" dirty="0" err="1">
                          <a:effectLst/>
                        </a:rPr>
                        <a:t>жоғары</a:t>
                      </a:r>
                      <a:r>
                        <a:rPr lang="ru-RU" sz="1400" dirty="0">
                          <a:effectLst/>
                        </a:rPr>
                        <a:t> </a:t>
                      </a:r>
                      <a:r>
                        <a:rPr lang="ru-RU" sz="1400" dirty="0" err="1">
                          <a:effectLst/>
                        </a:rPr>
                        <a:t>жиынтық</a:t>
                      </a:r>
                      <a:r>
                        <a:rPr lang="ru-RU" sz="1400" dirty="0">
                          <a:effectLst/>
                        </a:rPr>
                        <a:t> балы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extLst>
                  <a:ext uri="{0D108BD9-81ED-4DB2-BD59-A6C34878D82A}">
                    <a16:rowId xmlns:a16="http://schemas.microsoft.com/office/drawing/2014/main" val="1738737986"/>
                  </a:ext>
                </a:extLst>
              </a:tr>
              <a:tr h="764676">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fontAlgn="t"/>
                      <a:r>
                        <a:rPr lang="kk-KZ" sz="1400" b="1" i="0" u="none" strike="noStrike" dirty="0">
                          <a:solidFill>
                            <a:srgbClr val="000000"/>
                          </a:solidFill>
                          <a:effectLst/>
                          <a:latin typeface="Times New Roman" panose="02020603050405020304" pitchFamily="18" charset="0"/>
                        </a:rPr>
                        <a:t> </a:t>
                      </a:r>
                    </a:p>
                    <a:p>
                      <a:pPr algn="ctr" fontAlgn="t"/>
                      <a:r>
                        <a:rPr lang="kk-KZ" sz="1400" b="1" i="0" u="none" strike="noStrike" dirty="0">
                          <a:solidFill>
                            <a:srgbClr val="000000"/>
                          </a:solidFill>
                          <a:effectLst/>
                          <a:latin typeface="Times New Roman" panose="02020603050405020304" pitchFamily="18" charset="0"/>
                        </a:rPr>
                        <a:t>   Оқылым</a:t>
                      </a:r>
                    </a:p>
                    <a:p>
                      <a:pPr algn="ctr" fontAlgn="t"/>
                      <a:endParaRPr lang="kk-KZ" sz="1400" b="1" i="0" u="none" strike="noStrike" dirty="0">
                        <a:solidFill>
                          <a:srgbClr val="000000"/>
                        </a:solidFill>
                        <a:effectLst/>
                        <a:latin typeface="Times New Roman" panose="02020603050405020304" pitchFamily="18" charset="0"/>
                      </a:endParaRPr>
                    </a:p>
                  </a:txBody>
                  <a:tcPr marL="7620" marR="7620" marT="7620" marB="0"/>
                </a:tc>
                <a:tc>
                  <a:txBody>
                    <a:bodyPr/>
                    <a:lstStyle/>
                    <a:p>
                      <a:pPr algn="ctr">
                        <a:lnSpc>
                          <a:spcPct val="107000"/>
                        </a:lnSpc>
                        <a:spcAft>
                          <a:spcPts val="0"/>
                        </a:spcAft>
                      </a:pPr>
                      <a:r>
                        <a:rPr lang="ru-RU" sz="1400" b="1" dirty="0">
                          <a:effectLst/>
                        </a:rPr>
                        <a:t>1-тапсырма – 0,5 балл;</a:t>
                      </a:r>
                    </a:p>
                    <a:p>
                      <a:pPr algn="ctr">
                        <a:lnSpc>
                          <a:spcPct val="107000"/>
                        </a:lnSpc>
                        <a:spcAft>
                          <a:spcPts val="0"/>
                        </a:spcAft>
                      </a:pPr>
                      <a:r>
                        <a:rPr lang="ru-RU" sz="1400" b="1" dirty="0">
                          <a:effectLst/>
                        </a:rPr>
                        <a:t>2-тапсырма – 0,5 балл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ru-RU" sz="1400" b="1" dirty="0">
                          <a:effectLst/>
                        </a:rPr>
                        <a:t>1</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kk-KZ" sz="1400" b="1" dirty="0">
                          <a:effectLst/>
                          <a:latin typeface="+mn-lt"/>
                          <a:ea typeface="+mn-ea"/>
                          <a:cs typeface="+mn-cs"/>
                        </a:rPr>
                        <a:t>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extLst>
                  <a:ext uri="{0D108BD9-81ED-4DB2-BD59-A6C34878D82A}">
                    <a16:rowId xmlns:a16="http://schemas.microsoft.com/office/drawing/2014/main" val="2240402393"/>
                  </a:ext>
                </a:extLst>
              </a:tr>
              <a:tr h="1195058">
                <a:tc>
                  <a:txBody>
                    <a:bodyPr/>
                    <a:lstStyle/>
                    <a:p>
                      <a:pPr algn="ctr">
                        <a:lnSpc>
                          <a:spcPct val="107000"/>
                        </a:lnSpc>
                        <a:spcAft>
                          <a:spcPts val="0"/>
                        </a:spcAft>
                      </a:pPr>
                      <a:r>
                        <a:rPr lang="ru-RU"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fontAlgn="t"/>
                      <a:r>
                        <a:rPr lang="kk-KZ" sz="1400" b="1"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t"/>
                      <a:r>
                        <a:rPr lang="kk-KZ" sz="1400" b="1"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t"/>
                      <a:r>
                        <a:rPr lang="kk-KZ" sz="1400" b="1" i="0" u="none" strike="noStrike" dirty="0">
                          <a:solidFill>
                            <a:srgbClr val="000000"/>
                          </a:solidFill>
                          <a:effectLst/>
                          <a:latin typeface="Times New Roman" panose="02020603050405020304" pitchFamily="18" charset="0"/>
                          <a:cs typeface="Times New Roman" panose="02020603050405020304" pitchFamily="18" charset="0"/>
                        </a:rPr>
                        <a:t>Жазылым</a:t>
                      </a:r>
                    </a:p>
                    <a:p>
                      <a:pPr algn="ctr"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tc>
                  <a:txBody>
                    <a:bodyPr/>
                    <a:lstStyle/>
                    <a:p>
                      <a:pPr marL="0" indent="0" algn="ctr">
                        <a:lnSpc>
                          <a:spcPct val="107000"/>
                        </a:lnSpc>
                        <a:spcAft>
                          <a:spcPts val="0"/>
                        </a:spcAft>
                        <a:buFontTx/>
                        <a:buNone/>
                      </a:pPr>
                      <a:r>
                        <a:rPr lang="ru-RU" sz="1400" b="1" dirty="0">
                          <a:effectLst/>
                        </a:rPr>
                        <a:t>- </a:t>
                      </a:r>
                      <a:r>
                        <a:rPr lang="ru-RU" sz="1400" b="1" dirty="0" err="1">
                          <a:effectLst/>
                        </a:rPr>
                        <a:t>құрылымын</a:t>
                      </a:r>
                      <a:r>
                        <a:rPr lang="ru-RU" sz="1400" b="1" dirty="0">
                          <a:effectLst/>
                        </a:rPr>
                        <a:t> </a:t>
                      </a:r>
                      <a:r>
                        <a:rPr lang="ru-RU" sz="1400" b="1" dirty="0" err="1">
                          <a:effectLst/>
                        </a:rPr>
                        <a:t>сақтауы</a:t>
                      </a:r>
                      <a:r>
                        <a:rPr lang="ru-RU" sz="1400" b="1" dirty="0">
                          <a:effectLst/>
                        </a:rPr>
                        <a:t> – 0,5 балл;</a:t>
                      </a:r>
                    </a:p>
                    <a:p>
                      <a:pPr marL="0" indent="0" algn="ctr">
                        <a:lnSpc>
                          <a:spcPct val="107000"/>
                        </a:lnSpc>
                        <a:spcAft>
                          <a:spcPts val="0"/>
                        </a:spcAft>
                        <a:buFontTx/>
                        <a:buNone/>
                      </a:pPr>
                      <a:r>
                        <a:rPr lang="ru-RU" sz="1400" b="1" dirty="0">
                          <a:effectLst/>
                          <a:latin typeface="Calibri" panose="020F0502020204030204" pitchFamily="34" charset="0"/>
                          <a:ea typeface="Calibri" panose="020F0502020204030204" pitchFamily="34" charset="0"/>
                          <a:cs typeface="Times New Roman" panose="02020603050405020304" pitchFamily="18" charset="0"/>
                        </a:rPr>
                        <a:t>- </a:t>
                      </a:r>
                      <a:r>
                        <a:rPr lang="ru-RU" sz="1400" b="1" dirty="0" err="1">
                          <a:effectLst/>
                          <a:latin typeface="Calibri" panose="020F0502020204030204" pitchFamily="34" charset="0"/>
                          <a:ea typeface="Calibri" panose="020F0502020204030204" pitchFamily="34" charset="0"/>
                          <a:cs typeface="Times New Roman" panose="02020603050405020304" pitchFamily="18" charset="0"/>
                        </a:rPr>
                        <a:t>мазмұны</a:t>
                      </a:r>
                      <a:r>
                        <a:rPr lang="ru-RU" sz="1400" b="1" dirty="0">
                          <a:effectLst/>
                          <a:latin typeface="Calibri" panose="020F0502020204030204" pitchFamily="34" charset="0"/>
                          <a:ea typeface="Calibri" panose="020F0502020204030204" pitchFamily="34" charset="0"/>
                          <a:cs typeface="Times New Roman" panose="02020603050405020304" pitchFamily="18" charset="0"/>
                        </a:rPr>
                        <a:t> – 2 балл;</a:t>
                      </a:r>
                    </a:p>
                    <a:p>
                      <a:pPr marL="0" indent="0" algn="ctr">
                        <a:lnSpc>
                          <a:spcPct val="107000"/>
                        </a:lnSpc>
                        <a:spcAft>
                          <a:spcPts val="0"/>
                        </a:spcAft>
                        <a:buFontTx/>
                        <a:buNone/>
                      </a:pPr>
                      <a:r>
                        <a:rPr lang="ru-RU" sz="1400" b="1" dirty="0">
                          <a:effectLst/>
                          <a:latin typeface="Calibri" panose="020F0502020204030204" pitchFamily="34" charset="0"/>
                          <a:ea typeface="Calibri" panose="020F0502020204030204" pitchFamily="34" charset="0"/>
                          <a:cs typeface="Times New Roman" panose="02020603050405020304" pitchFamily="18" charset="0"/>
                        </a:rPr>
                        <a:t>- лексика - </a:t>
                      </a:r>
                      <a:r>
                        <a:rPr lang="ru-RU" sz="1400" b="1" dirty="0" err="1">
                          <a:effectLst/>
                          <a:latin typeface="Calibri" panose="020F0502020204030204" pitchFamily="34" charset="0"/>
                          <a:ea typeface="Calibri" panose="020F0502020204030204" pitchFamily="34" charset="0"/>
                          <a:cs typeface="Times New Roman" panose="02020603050405020304" pitchFamily="18" charset="0"/>
                        </a:rPr>
                        <a:t>грамматикалық</a:t>
                      </a:r>
                      <a:r>
                        <a:rPr lang="ru-RU" sz="14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Aft>
                          <a:spcPts val="0"/>
                        </a:spcAft>
                        <a:buFontTx/>
                        <a:buNone/>
                      </a:pPr>
                      <a:r>
                        <a:rPr lang="ru-RU" sz="1400" b="1" dirty="0">
                          <a:effectLst/>
                          <a:latin typeface="Calibri" panose="020F0502020204030204" pitchFamily="34" charset="0"/>
                          <a:ea typeface="Calibri" panose="020F0502020204030204" pitchFamily="34" charset="0"/>
                          <a:cs typeface="Times New Roman" panose="02020603050405020304" pitchFamily="18" charset="0"/>
                        </a:rPr>
                        <a:t>  </a:t>
                      </a:r>
                      <a:r>
                        <a:rPr lang="ru-RU" sz="1400" b="1" dirty="0" err="1">
                          <a:effectLst/>
                          <a:latin typeface="Calibri" panose="020F0502020204030204" pitchFamily="34" charset="0"/>
                          <a:ea typeface="Calibri" panose="020F0502020204030204" pitchFamily="34" charset="0"/>
                          <a:cs typeface="Times New Roman" panose="02020603050405020304" pitchFamily="18" charset="0"/>
                        </a:rPr>
                        <a:t>норманы</a:t>
                      </a:r>
                      <a:r>
                        <a:rPr lang="ru-RU" sz="1400" b="1" dirty="0">
                          <a:effectLst/>
                          <a:latin typeface="Calibri" panose="020F0502020204030204" pitchFamily="34" charset="0"/>
                          <a:ea typeface="Calibri" panose="020F0502020204030204" pitchFamily="34" charset="0"/>
                          <a:cs typeface="Times New Roman" panose="02020603050405020304" pitchFamily="18" charset="0"/>
                        </a:rPr>
                        <a:t> </a:t>
                      </a:r>
                      <a:r>
                        <a:rPr lang="ru-RU" sz="1400" b="1" dirty="0" err="1">
                          <a:effectLst/>
                          <a:latin typeface="Calibri" panose="020F0502020204030204" pitchFamily="34" charset="0"/>
                          <a:ea typeface="Calibri" panose="020F0502020204030204" pitchFamily="34" charset="0"/>
                          <a:cs typeface="Times New Roman" panose="02020603050405020304" pitchFamily="18" charset="0"/>
                        </a:rPr>
                        <a:t>сақтауы</a:t>
                      </a:r>
                      <a:r>
                        <a:rPr lang="ru-RU" sz="1400" b="1" dirty="0">
                          <a:effectLst/>
                          <a:latin typeface="Calibri" panose="020F0502020204030204" pitchFamily="34" charset="0"/>
                          <a:ea typeface="Calibri" panose="020F0502020204030204" pitchFamily="34" charset="0"/>
                          <a:cs typeface="Times New Roman" panose="02020603050405020304" pitchFamily="18" charset="0"/>
                        </a:rPr>
                        <a:t> – 0,5 балл</a:t>
                      </a:r>
                    </a:p>
                  </a:txBody>
                  <a:tcPr marL="54467" marR="54467" marT="0" marB="0" anchor="ctr"/>
                </a:tc>
                <a:tc>
                  <a:txBody>
                    <a:bodyPr/>
                    <a:lstStyle/>
                    <a:p>
                      <a:pPr algn="ctr">
                        <a:lnSpc>
                          <a:spcPct val="107000"/>
                        </a:lnSpc>
                        <a:spcAft>
                          <a:spcPts val="0"/>
                        </a:spcAft>
                      </a:pPr>
                      <a:r>
                        <a:rPr lang="kk-KZ" sz="1400" b="1" dirty="0">
                          <a:effectLst/>
                          <a:latin typeface="Calibri" panose="020F0502020204030204" pitchFamily="34" charset="0"/>
                          <a:ea typeface="Calibri" panose="020F0502020204030204" pitchFamily="34" charset="0"/>
                          <a:cs typeface="Times New Roman" panose="02020603050405020304" pitchFamily="18" charset="0"/>
                        </a:rPr>
                        <a:t>3</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kk-KZ" sz="1400" b="1" dirty="0">
                          <a:effectLst/>
                          <a:latin typeface="Calibri" panose="020F0502020204030204" pitchFamily="34" charset="0"/>
                          <a:ea typeface="Calibri" panose="020F0502020204030204" pitchFamily="34" charset="0"/>
                          <a:cs typeface="Times New Roman" panose="02020603050405020304" pitchFamily="18" charset="0"/>
                        </a:rPr>
                        <a:t>18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extLst>
                  <a:ext uri="{0D108BD9-81ED-4DB2-BD59-A6C34878D82A}">
                    <a16:rowId xmlns:a16="http://schemas.microsoft.com/office/drawing/2014/main" val="3057148516"/>
                  </a:ext>
                </a:extLst>
              </a:tr>
              <a:tr h="1004934">
                <a:tc>
                  <a:txBody>
                    <a:bodyPr/>
                    <a:lstStyle/>
                    <a:p>
                      <a:pPr algn="ctr">
                        <a:lnSpc>
                          <a:spcPct val="107000"/>
                        </a:lnSpc>
                        <a:spcAft>
                          <a:spcPts val="0"/>
                        </a:spcAft>
                      </a:pPr>
                      <a:r>
                        <a:rPr lang="ru-RU"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kk-KZ"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t" latinLnBrk="0" hangingPunct="1">
                        <a:lnSpc>
                          <a:spcPct val="100000"/>
                        </a:lnSpc>
                        <a:spcBef>
                          <a:spcPts val="0"/>
                        </a:spcBef>
                        <a:spcAft>
                          <a:spcPts val="0"/>
                        </a:spcAft>
                        <a:buClrTx/>
                        <a:buSzTx/>
                        <a:buFontTx/>
                        <a:buNone/>
                        <a:tabLst/>
                        <a:defRPr/>
                      </a:pPr>
                      <a:r>
                        <a:rPr kumimoji="0" lang="kk-KZ"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t" latinLnBrk="0" hangingPunct="1">
                        <a:lnSpc>
                          <a:spcPct val="100000"/>
                        </a:lnSpc>
                        <a:spcBef>
                          <a:spcPts val="0"/>
                        </a:spcBef>
                        <a:spcAft>
                          <a:spcPts val="0"/>
                        </a:spcAft>
                        <a:buClrTx/>
                        <a:buSzTx/>
                        <a:buFontTx/>
                        <a:buNone/>
                        <a:tabLst/>
                        <a:defRPr/>
                      </a:pPr>
                      <a:r>
                        <a:rPr kumimoji="0" lang="kk-KZ"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Әдеби тіл нормалары</a:t>
                      </a:r>
                      <a:endPar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algn="ctr"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tc>
                  <a:txBody>
                    <a:bodyPr/>
                    <a:lstStyle/>
                    <a:p>
                      <a:pPr algn="ctr">
                        <a:lnSpc>
                          <a:spcPct val="107000"/>
                        </a:lnSpc>
                        <a:spcAft>
                          <a:spcPts val="0"/>
                        </a:spcAft>
                      </a:pPr>
                      <a:r>
                        <a:rPr lang="ru-RU" sz="1400" b="1" dirty="0">
                          <a:effectLst/>
                        </a:rPr>
                        <a:t>1 балл</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kk-KZ" sz="1400" b="1" dirty="0">
                          <a:effectLst/>
                          <a:latin typeface="Calibri" panose="020F0502020204030204" pitchFamily="34" charset="0"/>
                          <a:ea typeface="Calibri" panose="020F0502020204030204" pitchFamily="34" charset="0"/>
                          <a:cs typeface="Times New Roman" panose="02020603050405020304" pitchFamily="18" charset="0"/>
                        </a:rPr>
                        <a:t>1</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kk-KZ" sz="1400" b="1" dirty="0">
                          <a:effectLst/>
                          <a:latin typeface="Calibri" panose="020F0502020204030204" pitchFamily="34" charset="0"/>
                          <a:ea typeface="Calibri" panose="020F0502020204030204" pitchFamily="34" charset="0"/>
                          <a:cs typeface="Times New Roman" panose="02020603050405020304" pitchFamily="18" charset="0"/>
                        </a:rPr>
                        <a:t>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extLst>
                  <a:ext uri="{0D108BD9-81ED-4DB2-BD59-A6C34878D82A}">
                    <a16:rowId xmlns:a16="http://schemas.microsoft.com/office/drawing/2014/main" val="3451433967"/>
                  </a:ext>
                </a:extLst>
              </a:tr>
              <a:tr h="942354">
                <a:tc>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tc>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kk-KZ" sz="1400" b="1" dirty="0">
                          <a:effectLst/>
                          <a:latin typeface="Calibri" panose="020F0502020204030204" pitchFamily="34" charset="0"/>
                          <a:ea typeface="Calibri" panose="020F0502020204030204" pitchFamily="34" charset="0"/>
                          <a:cs typeface="Times New Roman" panose="02020603050405020304" pitchFamily="18" charset="0"/>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tc>
                  <a:txBody>
                    <a:bodyPr/>
                    <a:lstStyle/>
                    <a:p>
                      <a:pPr algn="ctr">
                        <a:lnSpc>
                          <a:spcPct val="107000"/>
                        </a:lnSpc>
                        <a:spcAft>
                          <a:spcPts val="0"/>
                        </a:spcAft>
                      </a:pPr>
                      <a:r>
                        <a:rPr lang="kk-KZ" sz="1400" b="1" dirty="0">
                          <a:effectLst/>
                          <a:latin typeface="Calibri" panose="020F0502020204030204" pitchFamily="34" charset="0"/>
                          <a:ea typeface="Calibri" panose="020F0502020204030204" pitchFamily="34" charset="0"/>
                          <a:cs typeface="Times New Roman" panose="02020603050405020304" pitchFamily="18" charset="0"/>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tc>
                <a:extLst>
                  <a:ext uri="{0D108BD9-81ED-4DB2-BD59-A6C34878D82A}">
                    <a16:rowId xmlns:a16="http://schemas.microsoft.com/office/drawing/2014/main" val="485042014"/>
                  </a:ext>
                </a:extLst>
              </a:tr>
            </a:tbl>
          </a:graphicData>
        </a:graphic>
      </p:graphicFrame>
    </p:spTree>
    <p:extLst>
      <p:ext uri="{BB962C8B-B14F-4D97-AF65-F5344CB8AC3E}">
        <p14:creationId xmlns:p14="http://schemas.microsoft.com/office/powerpoint/2010/main" val="4330470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0A90-F1F9-24B0-83BC-358DC5BC4A1F}"/>
            </a:ext>
          </a:extLst>
        </p:cNvPr>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79F1A1D8-4890-807E-0A7C-3291534414BC}"/>
              </a:ext>
            </a:extLst>
          </p:cNvPr>
          <p:cNvSpPr/>
          <p:nvPr/>
        </p:nvSpPr>
        <p:spPr>
          <a:xfrm>
            <a:off x="0" y="308296"/>
            <a:ext cx="12192000" cy="453005"/>
          </a:xfrm>
          <a:prstGeom prst="rect">
            <a:avLst/>
          </a:prstGeom>
          <a:solidFill>
            <a:srgbClr val="0379B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0" i="0" u="none" strike="noStrike" kern="1200" cap="none" spc="0" normalizeH="0" baseline="0" noProof="0" dirty="0">
                <a:ln>
                  <a:noFill/>
                </a:ln>
                <a:solidFill>
                  <a:prstClr val="white"/>
                </a:solidFill>
                <a:effectLst/>
                <a:uLnTx/>
                <a:uFillTx/>
                <a:latin typeface="Calibri"/>
                <a:ea typeface="+mn-ea"/>
                <a:cs typeface="+mn-cs"/>
              </a:rPr>
              <a:t>            </a:t>
            </a:r>
            <a:endParaRPr kumimoji="0" lang="ru-RU"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Прямоугольник 9">
            <a:extLst>
              <a:ext uri="{FF2B5EF4-FFF2-40B4-BE49-F238E27FC236}">
                <a16:creationId xmlns:a16="http://schemas.microsoft.com/office/drawing/2014/main" id="{9B9C3D61-1387-21A1-8F48-3AF61842E556}"/>
              </a:ext>
            </a:extLst>
          </p:cNvPr>
          <p:cNvSpPr/>
          <p:nvPr/>
        </p:nvSpPr>
        <p:spPr>
          <a:xfrm>
            <a:off x="2887629" y="1386353"/>
            <a:ext cx="864366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cxnSp>
        <p:nvCxnSpPr>
          <p:cNvPr id="16" name="Прямая соединительная линия 15">
            <a:extLst>
              <a:ext uri="{FF2B5EF4-FFF2-40B4-BE49-F238E27FC236}">
                <a16:creationId xmlns:a16="http://schemas.microsoft.com/office/drawing/2014/main" id="{4BF147BB-49A0-3D1B-77E0-887BF8228F57}"/>
              </a:ext>
            </a:extLst>
          </p:cNvPr>
          <p:cNvCxnSpPr>
            <a:cxnSpLocks/>
          </p:cNvCxnSpPr>
          <p:nvPr/>
        </p:nvCxnSpPr>
        <p:spPr>
          <a:xfrm flipV="1">
            <a:off x="153012" y="2254102"/>
            <a:ext cx="4939983" cy="9414"/>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descr="Современный синий белый абстрактный фон презентации с корпоративной  концепцией | Премиум векторы">
            <a:extLst>
              <a:ext uri="{FF2B5EF4-FFF2-40B4-BE49-F238E27FC236}">
                <a16:creationId xmlns:a16="http://schemas.microsoft.com/office/drawing/2014/main" id="{63C3895C-F639-FC0C-D06D-AD460B3A61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670"/>
          <a:stretch/>
        </p:blipFill>
        <p:spPr bwMode="auto">
          <a:xfrm rot="5400000" flipH="1">
            <a:off x="766514" y="-795143"/>
            <a:ext cx="983484" cy="254559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a:extLst>
              <a:ext uri="{FF2B5EF4-FFF2-40B4-BE49-F238E27FC236}">
                <a16:creationId xmlns:a16="http://schemas.microsoft.com/office/drawing/2014/main" id="{0D5D2FA3-2A4A-9A64-F0B1-FDA35788987F}"/>
              </a:ext>
            </a:extLst>
          </p:cNvPr>
          <p:cNvCxnSpPr>
            <a:cxnSpLocks/>
          </p:cNvCxnSpPr>
          <p:nvPr/>
        </p:nvCxnSpPr>
        <p:spPr>
          <a:xfrm flipV="1">
            <a:off x="283779" y="3636335"/>
            <a:ext cx="4809216" cy="2902"/>
          </a:xfrm>
          <a:prstGeom prst="line">
            <a:avLst/>
          </a:prstGeom>
        </p:spPr>
        <p:style>
          <a:lnRef idx="1">
            <a:schemeClr val="accent1"/>
          </a:lnRef>
          <a:fillRef idx="0">
            <a:schemeClr val="accent1"/>
          </a:fillRef>
          <a:effectRef idx="0">
            <a:schemeClr val="accent1"/>
          </a:effectRef>
          <a:fontRef idx="minor">
            <a:schemeClr val="tx1"/>
          </a:fontRef>
        </p:style>
      </p:cxnSp>
      <p:sp>
        <p:nvSpPr>
          <p:cNvPr id="4" name="Штриховая стрелка вправо 3">
            <a:extLst>
              <a:ext uri="{FF2B5EF4-FFF2-40B4-BE49-F238E27FC236}">
                <a16:creationId xmlns:a16="http://schemas.microsoft.com/office/drawing/2014/main" id="{29787338-FB2C-44BB-36BA-4675A7071013}"/>
              </a:ext>
            </a:extLst>
          </p:cNvPr>
          <p:cNvSpPr/>
          <p:nvPr/>
        </p:nvSpPr>
        <p:spPr>
          <a:xfrm>
            <a:off x="1147762" y="1807284"/>
            <a:ext cx="1019175" cy="733425"/>
          </a:xfrm>
          <a:prstGeom prst="strip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Штриховая стрелка вправо 18">
            <a:extLst>
              <a:ext uri="{FF2B5EF4-FFF2-40B4-BE49-F238E27FC236}">
                <a16:creationId xmlns:a16="http://schemas.microsoft.com/office/drawing/2014/main" id="{49B90616-0F9F-EDE8-DA5E-9D588A9902C7}"/>
              </a:ext>
            </a:extLst>
          </p:cNvPr>
          <p:cNvSpPr/>
          <p:nvPr/>
        </p:nvSpPr>
        <p:spPr>
          <a:xfrm>
            <a:off x="1147762" y="4288186"/>
            <a:ext cx="1019175" cy="733425"/>
          </a:xfrm>
          <a:prstGeom prst="strip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Рисунок 4">
            <a:extLst>
              <a:ext uri="{FF2B5EF4-FFF2-40B4-BE49-F238E27FC236}">
                <a16:creationId xmlns:a16="http://schemas.microsoft.com/office/drawing/2014/main" id="{D0BA8362-374F-22A0-8BB4-CD163204264C}"/>
              </a:ext>
            </a:extLst>
          </p:cNvPr>
          <p:cNvPicPr>
            <a:picLocks noChangeAspect="1"/>
          </p:cNvPicPr>
          <p:nvPr/>
        </p:nvPicPr>
        <p:blipFill>
          <a:blip r:embed="rId3"/>
          <a:stretch>
            <a:fillRect/>
          </a:stretch>
        </p:blipFill>
        <p:spPr>
          <a:xfrm>
            <a:off x="2444436" y="969398"/>
            <a:ext cx="4470432" cy="5580306"/>
          </a:xfrm>
          <a:prstGeom prst="rect">
            <a:avLst/>
          </a:prstGeom>
        </p:spPr>
      </p:pic>
      <p:pic>
        <p:nvPicPr>
          <p:cNvPr id="7" name="Рисунок 6">
            <a:extLst>
              <a:ext uri="{FF2B5EF4-FFF2-40B4-BE49-F238E27FC236}">
                <a16:creationId xmlns:a16="http://schemas.microsoft.com/office/drawing/2014/main" id="{0150E6BE-2915-F4A2-020F-1FD74DAA49F7}"/>
              </a:ext>
            </a:extLst>
          </p:cNvPr>
          <p:cNvPicPr>
            <a:picLocks noChangeAspect="1"/>
          </p:cNvPicPr>
          <p:nvPr/>
        </p:nvPicPr>
        <p:blipFill>
          <a:blip r:embed="rId4"/>
          <a:srcRect l="3233"/>
          <a:stretch>
            <a:fillRect/>
          </a:stretch>
        </p:blipFill>
        <p:spPr>
          <a:xfrm>
            <a:off x="7278986" y="969398"/>
            <a:ext cx="4128380" cy="5580306"/>
          </a:xfrm>
          <a:prstGeom prst="rect">
            <a:avLst/>
          </a:prstGeom>
        </p:spPr>
      </p:pic>
    </p:spTree>
    <p:extLst>
      <p:ext uri="{BB962C8B-B14F-4D97-AF65-F5344CB8AC3E}">
        <p14:creationId xmlns:p14="http://schemas.microsoft.com/office/powerpoint/2010/main" val="2106133564"/>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3337</TotalTime>
  <Words>973</Words>
  <Application>Microsoft Office PowerPoint</Application>
  <PresentationFormat>Широкоэкранный</PresentationFormat>
  <Paragraphs>112</Paragraphs>
  <Slides>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Гаухар К</dc:creator>
  <cp:lastModifiedBy>admin</cp:lastModifiedBy>
  <cp:revision>239</cp:revision>
  <cp:lastPrinted>2023-04-12T12:01:21Z</cp:lastPrinted>
  <dcterms:created xsi:type="dcterms:W3CDTF">2023-02-13T09:50:42Z</dcterms:created>
  <dcterms:modified xsi:type="dcterms:W3CDTF">2026-05-05T11:39:09Z</dcterms:modified>
</cp:coreProperties>
</file>