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60" r:id="rId5"/>
    <p:sldId id="261" r:id="rId6"/>
    <p:sldId id="262" r:id="rId7"/>
    <p:sldId id="265" r:id="rId8"/>
    <p:sldId id="266" r:id="rId9"/>
    <p:sldId id="268" r:id="rId10"/>
    <p:sldId id="269" r:id="rId11"/>
    <p:sldId id="272" r:id="rId12"/>
    <p:sldId id="273" r:id="rId13"/>
    <p:sldId id="271" r:id="rId14"/>
    <p:sldId id="270" r:id="rId15"/>
    <p:sldId id="275" r:id="rId16"/>
    <p:sldId id="277" r:id="rId17"/>
    <p:sldId id="276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5C348-606A-4920-9E7B-13E5E6E0AE54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9D121-8BE2-411B-B3FF-F78649248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D85E9F-8769-4FE2-BB91-ADAA380842A8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D85E9F-8769-4FE2-BB91-ADAA380842A8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D85E9F-8769-4FE2-BB91-ADAA380842A8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E78909-2603-484F-B1EA-2AA502E035A7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86;&#1082;&#1091;&#1096;&#1099;_&#1096;&#1099;&#1075;/&#1093;&#1090;&#1084;&#1083;%20&#1040;&#1090;&#1099;&#1088;&#1072;&#1091;%20&#1086;&#1088;&#1099;&#1089;&#1096;&#1072;/html/&#1040;&#1090;&#1099;&#1088;&#1072;&#1091;.htm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&#1086;&#1082;&#1091;&#1096;&#1099;_&#1096;&#1099;&#1075;/&#1093;&#1090;&#1084;&#1083;%20&#1040;&#1090;&#1099;&#1088;&#1072;&#1091;%20&#1086;&#1088;&#1099;&#1089;&#1096;&#1072;/html/&#1040;&#1090;&#1099;&#1088;&#1072;&#1091;.ht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майл7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5575" y="0"/>
            <a:ext cx="1368425" cy="992188"/>
          </a:xfrm>
          <a:prstGeom prst="rect">
            <a:avLst/>
          </a:prstGeom>
          <a:noFill/>
        </p:spPr>
      </p:pic>
      <p:pic>
        <p:nvPicPr>
          <p:cNvPr id="18435" name="Picture 3" descr="9z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956550" y="5662613"/>
            <a:ext cx="1008063" cy="1008062"/>
          </a:xfrm>
          <a:prstGeom prst="rect">
            <a:avLst/>
          </a:prstGeom>
          <a:noFill/>
        </p:spPr>
      </p:pic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8101013" y="13414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8101013" y="256540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8101013" y="37163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8101013" y="494188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8604250" y="13414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8604250" y="2565400"/>
            <a:ext cx="360363" cy="36036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8604250" y="37163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8604250" y="494188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>
            <a:off x="971550" y="981075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smtClean="0"/>
              <a:t>1. </a:t>
            </a:r>
            <a:r>
              <a:rPr lang="ru-RU" sz="2800" dirty="0" err="1" smtClean="0"/>
              <a:t>Қазақстан жазықтарын ата</a:t>
            </a:r>
            <a:endParaRPr lang="ru-RU" sz="2800" b="1" dirty="0"/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1928794" y="1000108"/>
            <a:ext cx="6119813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err="1" smtClean="0"/>
              <a:t>(Солтүстік Қазақ, Тұран, Шығыс </a:t>
            </a:r>
            <a:r>
              <a:rPr lang="ru-RU" sz="2800" dirty="0" smtClean="0"/>
              <a:t>Европа)</a:t>
            </a:r>
            <a:endParaRPr lang="ru-RU" sz="28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46" name="AutoShape 14"/>
          <p:cNvSpPr>
            <a:spLocks noChangeArrowheads="1"/>
          </p:cNvSpPr>
          <p:nvPr/>
        </p:nvSpPr>
        <p:spPr bwMode="auto">
          <a:xfrm>
            <a:off x="971550" y="2133600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err="1" smtClean="0"/>
              <a:t>Қазақстан аумағы қанша</a:t>
            </a:r>
            <a:endParaRPr lang="ru-RU" sz="2400" dirty="0" smtClean="0"/>
          </a:p>
          <a:p>
            <a:pPr algn="ctr"/>
            <a:r>
              <a:rPr lang="ru-RU" sz="2400" dirty="0" smtClean="0"/>
              <a:t> </a:t>
            </a:r>
            <a:r>
              <a:rPr lang="ru-RU" sz="2400" dirty="0" err="1" smtClean="0"/>
              <a:t>физ-географиялық аймаққа бөлінген?</a:t>
            </a:r>
            <a:endParaRPr lang="ru-RU" sz="2400" b="1" dirty="0"/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971550" y="3284538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Ертіс</a:t>
            </a:r>
            <a:r>
              <a:rPr lang="ru-RU" sz="2800" dirty="0" smtClean="0"/>
              <a:t> </a:t>
            </a:r>
            <a:r>
              <a:rPr lang="ru-RU" sz="2800" dirty="0" err="1" smtClean="0"/>
              <a:t>–Құлынды даласы</a:t>
            </a:r>
            <a:r>
              <a:rPr lang="ru-RU" sz="2800" dirty="0" smtClean="0"/>
              <a:t> </a:t>
            </a:r>
            <a:r>
              <a:rPr lang="ru-RU" sz="2800" dirty="0" err="1" smtClean="0"/>
              <a:t>қай</a:t>
            </a:r>
            <a:endParaRPr lang="ru-RU" sz="2800" dirty="0" smtClean="0"/>
          </a:p>
          <a:p>
            <a:pPr algn="ctr"/>
            <a:r>
              <a:rPr lang="ru-RU" sz="2800" dirty="0" smtClean="0"/>
              <a:t> </a:t>
            </a:r>
            <a:r>
              <a:rPr lang="ru-RU" sz="2800" dirty="0" err="1" smtClean="0"/>
              <a:t>жазықтың құрамына кіреді</a:t>
            </a:r>
            <a:endParaRPr lang="ru-RU" sz="2800" b="1" dirty="0"/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971550" y="4652963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Соколов-Сарыбай</a:t>
            </a:r>
            <a:r>
              <a:rPr lang="ru-RU" sz="2800" dirty="0" smtClean="0"/>
              <a:t> </a:t>
            </a:r>
            <a:r>
              <a:rPr lang="ru-RU" sz="2800" dirty="0" err="1" smtClean="0"/>
              <a:t>кен</a:t>
            </a:r>
            <a:r>
              <a:rPr lang="ru-RU" sz="2800" dirty="0" smtClean="0"/>
              <a:t> </a:t>
            </a:r>
            <a:r>
              <a:rPr lang="ru-RU" sz="2800" dirty="0" err="1" smtClean="0"/>
              <a:t>орнынан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не </a:t>
            </a:r>
            <a:r>
              <a:rPr lang="ru-RU" sz="2800" dirty="0" err="1" smtClean="0"/>
              <a:t>өндіріледі</a:t>
            </a:r>
            <a:r>
              <a:rPr lang="ru-RU" sz="2800" dirty="0" smtClean="0"/>
              <a:t>?</a:t>
            </a:r>
            <a:endParaRPr lang="ru-RU" sz="2800" b="1" dirty="0"/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2000232" y="2143116"/>
            <a:ext cx="6119813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4000" b="1" dirty="0" smtClean="0">
                <a:latin typeface="Arial" pitchFamily="34" charset="0"/>
                <a:ea typeface="Calibri"/>
                <a:cs typeface="Arial" pitchFamily="34" charset="0"/>
              </a:rPr>
              <a:t>9</a:t>
            </a:r>
            <a:endParaRPr lang="ru-RU" sz="40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0" name="AutoShape 18"/>
          <p:cNvSpPr>
            <a:spLocks noChangeArrowheads="1"/>
          </p:cNvSpPr>
          <p:nvPr/>
        </p:nvSpPr>
        <p:spPr bwMode="auto">
          <a:xfrm>
            <a:off x="2000232" y="3286124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2400" b="1" dirty="0" smtClean="0">
                <a:latin typeface="Arial" pitchFamily="34" charset="0"/>
                <a:ea typeface="Calibri"/>
                <a:cs typeface="Arial" pitchFamily="34" charset="0"/>
              </a:rPr>
              <a:t>Солтүстік Қазақ жазығы</a:t>
            </a:r>
            <a:endParaRPr lang="ru-RU" sz="24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1928794" y="4643446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2800" b="1" dirty="0" smtClean="0">
                <a:latin typeface="Arial" pitchFamily="34" charset="0"/>
                <a:ea typeface="Calibri"/>
                <a:cs typeface="Arial" pitchFamily="34" charset="0"/>
              </a:rPr>
              <a:t>темір</a:t>
            </a:r>
            <a:endParaRPr lang="ru-RU" sz="2800" b="1" dirty="0"/>
          </a:p>
        </p:txBody>
      </p:sp>
      <p:pic>
        <p:nvPicPr>
          <p:cNvPr id="18452" name="Picture 20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1052513"/>
            <a:ext cx="857250" cy="857250"/>
          </a:xfrm>
          <a:prstGeom prst="rect">
            <a:avLst/>
          </a:prstGeom>
          <a:noFill/>
        </p:spPr>
      </p:pic>
      <p:pic>
        <p:nvPicPr>
          <p:cNvPr id="18453" name="Picture 21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2276475"/>
            <a:ext cx="857250" cy="857250"/>
          </a:xfrm>
          <a:prstGeom prst="rect">
            <a:avLst/>
          </a:prstGeom>
          <a:noFill/>
        </p:spPr>
      </p:pic>
      <p:pic>
        <p:nvPicPr>
          <p:cNvPr id="18454" name="Picture 22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3500438"/>
            <a:ext cx="857250" cy="857250"/>
          </a:xfrm>
          <a:prstGeom prst="rect">
            <a:avLst/>
          </a:prstGeom>
          <a:noFill/>
        </p:spPr>
      </p:pic>
      <p:pic>
        <p:nvPicPr>
          <p:cNvPr id="18455" name="Picture 23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4724400"/>
            <a:ext cx="857250" cy="857250"/>
          </a:xfrm>
          <a:prstGeom prst="rect">
            <a:avLst/>
          </a:prstGeom>
          <a:noFill/>
        </p:spPr>
      </p:pic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79388" y="11255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179388" y="24209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179388" y="3573463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8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179388" y="4797425"/>
            <a:ext cx="7207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99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1403350" y="188913"/>
            <a:ext cx="6408738" cy="50323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 dirty="0" smtClean="0"/>
              <a:t>«ТАНЫМ ТАРАЗЫСЫ»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8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5"/>
                  </p:tgtEl>
                </p:cond>
              </p:nextCondLst>
            </p:seq>
          </p:childTnLst>
        </p:cTn>
      </p:par>
    </p:tnLst>
    <p:bldLst>
      <p:bldP spid="18445" grpId="0" animBg="1"/>
      <p:bldP spid="18449" grpId="0" animBg="1"/>
      <p:bldP spid="18450" grpId="0" animBg="1"/>
      <p:bldP spid="1845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01455" y="1741901"/>
            <a:ext cx="6379368" cy="411401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79068" tIns="39534" rIns="79068" bIns="39534" anchor="ctr"/>
          <a:lstStyle/>
          <a:p>
            <a:endParaRPr 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2926080" y="1783655"/>
            <a:ext cx="6207919" cy="4072263"/>
          </a:xfrm>
          <a:prstGeom prst="ellipse">
            <a:avLst/>
          </a:prstGeom>
          <a:solidFill>
            <a:srgbClr val="FFFFFF">
              <a:alpha val="34901"/>
            </a:srgbClr>
          </a:solidFill>
          <a:ln w="38100">
            <a:solidFill>
              <a:srgbClr val="000000">
                <a:alpha val="34901"/>
              </a:srgbClr>
            </a:solidFill>
            <a:prstDash val="sysDot"/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441610" y="1221288"/>
            <a:ext cx="2093118" cy="384915"/>
            <a:chOff x="1048" y="936"/>
            <a:chExt cx="1465" cy="295"/>
          </a:xfrm>
        </p:grpSpPr>
        <p:sp>
          <p:nvSpPr>
            <p:cNvPr id="25612" name="Freeform 4"/>
            <p:cNvSpPr>
              <a:spLocks/>
            </p:cNvSpPr>
            <p:nvPr/>
          </p:nvSpPr>
          <p:spPr bwMode="auto">
            <a:xfrm>
              <a:off x="1048" y="936"/>
              <a:ext cx="1465" cy="251"/>
            </a:xfrm>
            <a:custGeom>
              <a:avLst/>
              <a:gdLst>
                <a:gd name="T0" fmla="*/ 0 w 1465"/>
                <a:gd name="T1" fmla="*/ 0 h 251"/>
                <a:gd name="T2" fmla="*/ 1464 w 1465"/>
                <a:gd name="T3" fmla="*/ 0 h 251"/>
                <a:gd name="T4" fmla="*/ 1464 w 1465"/>
                <a:gd name="T5" fmla="*/ 250 h 251"/>
                <a:gd name="T6" fmla="*/ 0 w 1465"/>
                <a:gd name="T7" fmla="*/ 250 h 251"/>
                <a:gd name="T8" fmla="*/ 0 w 1465"/>
                <a:gd name="T9" fmla="*/ 0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5"/>
                <a:gd name="T16" fmla="*/ 0 h 251"/>
                <a:gd name="T17" fmla="*/ 1465 w 1465"/>
                <a:gd name="T18" fmla="*/ 251 h 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5" h="251">
                  <a:moveTo>
                    <a:pt x="0" y="0"/>
                  </a:moveTo>
                  <a:lnTo>
                    <a:pt x="1464" y="0"/>
                  </a:lnTo>
                  <a:lnTo>
                    <a:pt x="1464" y="250"/>
                  </a:lnTo>
                  <a:lnTo>
                    <a:pt x="0" y="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k-KZ" b="1" dirty="0" smtClean="0"/>
                <a:t>ОРАЛ ТАУЛАРЫ</a:t>
              </a:r>
              <a:endParaRPr lang="ru-RU" b="1" dirty="0"/>
            </a:p>
          </p:txBody>
        </p:sp>
        <p:sp>
          <p:nvSpPr>
            <p:cNvPr id="25613" name="Text Box 5"/>
            <p:cNvSpPr txBox="1">
              <a:spLocks noChangeArrowheads="1"/>
            </p:cNvSpPr>
            <p:nvPr/>
          </p:nvSpPr>
          <p:spPr bwMode="auto">
            <a:xfrm>
              <a:off x="1081" y="948"/>
              <a:ext cx="1383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>
                  <a:solidFill>
                    <a:srgbClr val="000000"/>
                  </a:solidFill>
                  <a:latin typeface="Trebuchet MS - 16" charset="0"/>
                </a:rPr>
                <a:t> 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926205" y="2629163"/>
            <a:ext cx="1683068" cy="384915"/>
            <a:chOff x="2584" y="1456"/>
            <a:chExt cx="1178" cy="295"/>
          </a:xfrm>
        </p:grpSpPr>
        <p:sp>
          <p:nvSpPr>
            <p:cNvPr id="25610" name="Freeform 7"/>
            <p:cNvSpPr>
              <a:spLocks/>
            </p:cNvSpPr>
            <p:nvPr/>
          </p:nvSpPr>
          <p:spPr bwMode="auto">
            <a:xfrm>
              <a:off x="2584" y="1456"/>
              <a:ext cx="1178" cy="250"/>
            </a:xfrm>
            <a:custGeom>
              <a:avLst/>
              <a:gdLst>
                <a:gd name="T0" fmla="*/ 0 w 1178"/>
                <a:gd name="T1" fmla="*/ 0 h 250"/>
                <a:gd name="T2" fmla="*/ 1177 w 1178"/>
                <a:gd name="T3" fmla="*/ 0 h 250"/>
                <a:gd name="T4" fmla="*/ 1177 w 1178"/>
                <a:gd name="T5" fmla="*/ 249 h 250"/>
                <a:gd name="T6" fmla="*/ 0 w 1178"/>
                <a:gd name="T7" fmla="*/ 249 h 250"/>
                <a:gd name="T8" fmla="*/ 0 w 1178"/>
                <a:gd name="T9" fmla="*/ 0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8"/>
                <a:gd name="T16" fmla="*/ 0 h 250"/>
                <a:gd name="T17" fmla="*/ 1178 w 1178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8" h="250">
                  <a:moveTo>
                    <a:pt x="0" y="0"/>
                  </a:moveTo>
                  <a:lnTo>
                    <a:pt x="1177" y="0"/>
                  </a:lnTo>
                  <a:lnTo>
                    <a:pt x="1177" y="249"/>
                  </a:lnTo>
                  <a:lnTo>
                    <a:pt x="0" y="2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1" name="Text Box 8"/>
            <p:cNvSpPr txBox="1">
              <a:spLocks noChangeArrowheads="1"/>
            </p:cNvSpPr>
            <p:nvPr/>
          </p:nvSpPr>
          <p:spPr bwMode="auto">
            <a:xfrm>
              <a:off x="2603" y="1468"/>
              <a:ext cx="112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000000"/>
                  </a:solidFill>
                </a:rPr>
                <a:t>Екеуі де</a:t>
              </a:r>
              <a:endParaRPr lang="en-GB" b="1">
                <a:solidFill>
                  <a:srgbClr val="000000"/>
                </a:solidFill>
              </a:endParaRPr>
            </a:p>
          </p:txBody>
        </p:sp>
      </p:grpSp>
      <p:sp>
        <p:nvSpPr>
          <p:cNvPr id="25606" name="Freeform 10"/>
          <p:cNvSpPr>
            <a:spLocks/>
          </p:cNvSpPr>
          <p:nvPr/>
        </p:nvSpPr>
        <p:spPr bwMode="auto">
          <a:xfrm>
            <a:off x="5563553" y="1179534"/>
            <a:ext cx="2118837" cy="314456"/>
          </a:xfrm>
          <a:custGeom>
            <a:avLst/>
            <a:gdLst>
              <a:gd name="T0" fmla="*/ 0 w 1483"/>
              <a:gd name="T1" fmla="*/ 0 h 241"/>
              <a:gd name="T2" fmla="*/ 2147483647 w 1483"/>
              <a:gd name="T3" fmla="*/ 0 h 241"/>
              <a:gd name="T4" fmla="*/ 2147483647 w 1483"/>
              <a:gd name="T5" fmla="*/ 2147483647 h 241"/>
              <a:gd name="T6" fmla="*/ 0 w 1483"/>
              <a:gd name="T7" fmla="*/ 2147483647 h 241"/>
              <a:gd name="T8" fmla="*/ 0 w 1483"/>
              <a:gd name="T9" fmla="*/ 0 h 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3"/>
              <a:gd name="T16" fmla="*/ 0 h 241"/>
              <a:gd name="T17" fmla="*/ 1483 w 1483"/>
              <a:gd name="T18" fmla="*/ 241 h 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3" h="241">
                <a:moveTo>
                  <a:pt x="0" y="0"/>
                </a:moveTo>
                <a:lnTo>
                  <a:pt x="1482" y="0"/>
                </a:lnTo>
                <a:lnTo>
                  <a:pt x="1482" y="240"/>
                </a:lnTo>
                <a:lnTo>
                  <a:pt x="0" y="24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pPr algn="ctr"/>
            <a:r>
              <a:rPr lang="kk-KZ" b="1" dirty="0" smtClean="0"/>
              <a:t>САРЫАРҚА </a:t>
            </a:r>
            <a:endParaRPr lang="ru-RU" b="1" dirty="0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937260" y="83507"/>
            <a:ext cx="7129463" cy="808974"/>
            <a:chOff x="656" y="64"/>
            <a:chExt cx="4990" cy="620"/>
          </a:xfrm>
        </p:grpSpPr>
        <p:sp>
          <p:nvSpPr>
            <p:cNvPr id="25608" name="Freeform 11"/>
            <p:cNvSpPr>
              <a:spLocks/>
            </p:cNvSpPr>
            <p:nvPr/>
          </p:nvSpPr>
          <p:spPr bwMode="auto">
            <a:xfrm>
              <a:off x="656" y="64"/>
              <a:ext cx="4990" cy="603"/>
            </a:xfrm>
            <a:custGeom>
              <a:avLst/>
              <a:gdLst>
                <a:gd name="T0" fmla="*/ 0 w 4990"/>
                <a:gd name="T1" fmla="*/ 0 h 603"/>
                <a:gd name="T2" fmla="*/ 4989 w 4990"/>
                <a:gd name="T3" fmla="*/ 0 h 603"/>
                <a:gd name="T4" fmla="*/ 4989 w 4990"/>
                <a:gd name="T5" fmla="*/ 602 h 603"/>
                <a:gd name="T6" fmla="*/ 0 w 4990"/>
                <a:gd name="T7" fmla="*/ 602 h 603"/>
                <a:gd name="T8" fmla="*/ 0 w 4990"/>
                <a:gd name="T9" fmla="*/ 0 h 6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0"/>
                <a:gd name="T16" fmla="*/ 0 h 603"/>
                <a:gd name="T17" fmla="*/ 4990 w 4990"/>
                <a:gd name="T18" fmla="*/ 603 h 6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0" h="603">
                  <a:moveTo>
                    <a:pt x="0" y="0"/>
                  </a:moveTo>
                  <a:lnTo>
                    <a:pt x="4989" y="0"/>
                  </a:lnTo>
                  <a:lnTo>
                    <a:pt x="4989" y="602"/>
                  </a:lnTo>
                  <a:lnTo>
                    <a:pt x="0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9" name="Text Box 12"/>
            <p:cNvSpPr txBox="1">
              <a:spLocks noChangeArrowheads="1"/>
            </p:cNvSpPr>
            <p:nvPr/>
          </p:nvSpPr>
          <p:spPr bwMode="auto">
            <a:xfrm>
              <a:off x="865" y="94"/>
              <a:ext cx="4520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200" b="1" dirty="0" err="1">
                  <a:solidFill>
                    <a:srgbClr val="000000"/>
                  </a:solidFill>
                </a:rPr>
                <a:t>Тиісті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тақырып астына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өзіңіз білетіннің барлығын жазыңыз</a:t>
              </a:r>
              <a:r>
                <a:rPr lang="en-GB" sz="2200" b="1" dirty="0">
                  <a:solidFill>
                    <a:srgbClr val="000000"/>
                  </a:solidFill>
                  <a:latin typeface="Arial - 12" charset="0"/>
                </a:rPr>
                <a:t>: 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428992" y="633478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1-топ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01455" y="1741901"/>
            <a:ext cx="6379368" cy="411401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79068" tIns="39534" rIns="79068" bIns="39534" anchor="ctr"/>
          <a:lstStyle/>
          <a:p>
            <a:endParaRPr 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2926080" y="1783655"/>
            <a:ext cx="6207919" cy="4072263"/>
          </a:xfrm>
          <a:prstGeom prst="ellipse">
            <a:avLst/>
          </a:prstGeom>
          <a:solidFill>
            <a:srgbClr val="FFFFFF">
              <a:alpha val="34901"/>
            </a:srgbClr>
          </a:solidFill>
          <a:ln w="38100">
            <a:solidFill>
              <a:srgbClr val="000000">
                <a:alpha val="34901"/>
              </a:srgbClr>
            </a:solidFill>
            <a:prstDash val="sysDot"/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441610" y="1221288"/>
            <a:ext cx="2093118" cy="384915"/>
            <a:chOff x="1048" y="936"/>
            <a:chExt cx="1465" cy="295"/>
          </a:xfrm>
        </p:grpSpPr>
        <p:sp>
          <p:nvSpPr>
            <p:cNvPr id="25612" name="Freeform 4"/>
            <p:cNvSpPr>
              <a:spLocks/>
            </p:cNvSpPr>
            <p:nvPr/>
          </p:nvSpPr>
          <p:spPr bwMode="auto">
            <a:xfrm>
              <a:off x="1048" y="936"/>
              <a:ext cx="1465" cy="251"/>
            </a:xfrm>
            <a:custGeom>
              <a:avLst/>
              <a:gdLst>
                <a:gd name="T0" fmla="*/ 0 w 1465"/>
                <a:gd name="T1" fmla="*/ 0 h 251"/>
                <a:gd name="T2" fmla="*/ 1464 w 1465"/>
                <a:gd name="T3" fmla="*/ 0 h 251"/>
                <a:gd name="T4" fmla="*/ 1464 w 1465"/>
                <a:gd name="T5" fmla="*/ 250 h 251"/>
                <a:gd name="T6" fmla="*/ 0 w 1465"/>
                <a:gd name="T7" fmla="*/ 250 h 251"/>
                <a:gd name="T8" fmla="*/ 0 w 1465"/>
                <a:gd name="T9" fmla="*/ 0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5"/>
                <a:gd name="T16" fmla="*/ 0 h 251"/>
                <a:gd name="T17" fmla="*/ 1465 w 1465"/>
                <a:gd name="T18" fmla="*/ 251 h 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5" h="251">
                  <a:moveTo>
                    <a:pt x="0" y="0"/>
                  </a:moveTo>
                  <a:lnTo>
                    <a:pt x="1464" y="0"/>
                  </a:lnTo>
                  <a:lnTo>
                    <a:pt x="1464" y="250"/>
                  </a:lnTo>
                  <a:lnTo>
                    <a:pt x="0" y="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k-KZ" b="1" dirty="0" smtClean="0"/>
                <a:t>ОРАЛ ТАУЛАРЫ</a:t>
              </a:r>
              <a:endParaRPr lang="ru-RU" b="1" dirty="0"/>
            </a:p>
          </p:txBody>
        </p:sp>
        <p:sp>
          <p:nvSpPr>
            <p:cNvPr id="25613" name="Text Box 5"/>
            <p:cNvSpPr txBox="1">
              <a:spLocks noChangeArrowheads="1"/>
            </p:cNvSpPr>
            <p:nvPr/>
          </p:nvSpPr>
          <p:spPr bwMode="auto">
            <a:xfrm>
              <a:off x="1081" y="948"/>
              <a:ext cx="1383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>
                  <a:solidFill>
                    <a:srgbClr val="000000"/>
                  </a:solidFill>
                  <a:latin typeface="Trebuchet MS - 16" charset="0"/>
                </a:rPr>
                <a:t> 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926205" y="2629163"/>
            <a:ext cx="1683068" cy="384915"/>
            <a:chOff x="2584" y="1456"/>
            <a:chExt cx="1178" cy="295"/>
          </a:xfrm>
        </p:grpSpPr>
        <p:sp>
          <p:nvSpPr>
            <p:cNvPr id="25610" name="Freeform 7"/>
            <p:cNvSpPr>
              <a:spLocks/>
            </p:cNvSpPr>
            <p:nvPr/>
          </p:nvSpPr>
          <p:spPr bwMode="auto">
            <a:xfrm>
              <a:off x="2584" y="1456"/>
              <a:ext cx="1178" cy="250"/>
            </a:xfrm>
            <a:custGeom>
              <a:avLst/>
              <a:gdLst>
                <a:gd name="T0" fmla="*/ 0 w 1178"/>
                <a:gd name="T1" fmla="*/ 0 h 250"/>
                <a:gd name="T2" fmla="*/ 1177 w 1178"/>
                <a:gd name="T3" fmla="*/ 0 h 250"/>
                <a:gd name="T4" fmla="*/ 1177 w 1178"/>
                <a:gd name="T5" fmla="*/ 249 h 250"/>
                <a:gd name="T6" fmla="*/ 0 w 1178"/>
                <a:gd name="T7" fmla="*/ 249 h 250"/>
                <a:gd name="T8" fmla="*/ 0 w 1178"/>
                <a:gd name="T9" fmla="*/ 0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8"/>
                <a:gd name="T16" fmla="*/ 0 h 250"/>
                <a:gd name="T17" fmla="*/ 1178 w 1178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8" h="250">
                  <a:moveTo>
                    <a:pt x="0" y="0"/>
                  </a:moveTo>
                  <a:lnTo>
                    <a:pt x="1177" y="0"/>
                  </a:lnTo>
                  <a:lnTo>
                    <a:pt x="1177" y="249"/>
                  </a:lnTo>
                  <a:lnTo>
                    <a:pt x="0" y="2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1" name="Text Box 8"/>
            <p:cNvSpPr txBox="1">
              <a:spLocks noChangeArrowheads="1"/>
            </p:cNvSpPr>
            <p:nvPr/>
          </p:nvSpPr>
          <p:spPr bwMode="auto">
            <a:xfrm>
              <a:off x="2603" y="1468"/>
              <a:ext cx="112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000000"/>
                  </a:solidFill>
                </a:rPr>
                <a:t>Екеуі де</a:t>
              </a:r>
              <a:endParaRPr lang="en-GB" b="1">
                <a:solidFill>
                  <a:srgbClr val="000000"/>
                </a:solidFill>
              </a:endParaRPr>
            </a:p>
          </p:txBody>
        </p:sp>
      </p:grpSp>
      <p:sp>
        <p:nvSpPr>
          <p:cNvPr id="25606" name="Freeform 10"/>
          <p:cNvSpPr>
            <a:spLocks/>
          </p:cNvSpPr>
          <p:nvPr/>
        </p:nvSpPr>
        <p:spPr bwMode="auto">
          <a:xfrm>
            <a:off x="5563553" y="1179534"/>
            <a:ext cx="2118837" cy="314456"/>
          </a:xfrm>
          <a:custGeom>
            <a:avLst/>
            <a:gdLst>
              <a:gd name="T0" fmla="*/ 0 w 1483"/>
              <a:gd name="T1" fmla="*/ 0 h 241"/>
              <a:gd name="T2" fmla="*/ 2147483647 w 1483"/>
              <a:gd name="T3" fmla="*/ 0 h 241"/>
              <a:gd name="T4" fmla="*/ 2147483647 w 1483"/>
              <a:gd name="T5" fmla="*/ 2147483647 h 241"/>
              <a:gd name="T6" fmla="*/ 0 w 1483"/>
              <a:gd name="T7" fmla="*/ 2147483647 h 241"/>
              <a:gd name="T8" fmla="*/ 0 w 1483"/>
              <a:gd name="T9" fmla="*/ 0 h 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3"/>
              <a:gd name="T16" fmla="*/ 0 h 241"/>
              <a:gd name="T17" fmla="*/ 1483 w 1483"/>
              <a:gd name="T18" fmla="*/ 241 h 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3" h="241">
                <a:moveTo>
                  <a:pt x="0" y="0"/>
                </a:moveTo>
                <a:lnTo>
                  <a:pt x="1482" y="0"/>
                </a:lnTo>
                <a:lnTo>
                  <a:pt x="1482" y="240"/>
                </a:lnTo>
                <a:lnTo>
                  <a:pt x="0" y="24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pPr algn="ctr"/>
            <a:r>
              <a:rPr lang="kk-KZ" b="1" dirty="0" smtClean="0"/>
              <a:t>САРЫАРҚА </a:t>
            </a:r>
            <a:endParaRPr lang="ru-RU" b="1" dirty="0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937260" y="83507"/>
            <a:ext cx="7129463" cy="808974"/>
            <a:chOff x="656" y="64"/>
            <a:chExt cx="4990" cy="620"/>
          </a:xfrm>
        </p:grpSpPr>
        <p:sp>
          <p:nvSpPr>
            <p:cNvPr id="25608" name="Freeform 11"/>
            <p:cNvSpPr>
              <a:spLocks/>
            </p:cNvSpPr>
            <p:nvPr/>
          </p:nvSpPr>
          <p:spPr bwMode="auto">
            <a:xfrm>
              <a:off x="656" y="64"/>
              <a:ext cx="4990" cy="603"/>
            </a:xfrm>
            <a:custGeom>
              <a:avLst/>
              <a:gdLst>
                <a:gd name="T0" fmla="*/ 0 w 4990"/>
                <a:gd name="T1" fmla="*/ 0 h 603"/>
                <a:gd name="T2" fmla="*/ 4989 w 4990"/>
                <a:gd name="T3" fmla="*/ 0 h 603"/>
                <a:gd name="T4" fmla="*/ 4989 w 4990"/>
                <a:gd name="T5" fmla="*/ 602 h 603"/>
                <a:gd name="T6" fmla="*/ 0 w 4990"/>
                <a:gd name="T7" fmla="*/ 602 h 603"/>
                <a:gd name="T8" fmla="*/ 0 w 4990"/>
                <a:gd name="T9" fmla="*/ 0 h 6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0"/>
                <a:gd name="T16" fmla="*/ 0 h 603"/>
                <a:gd name="T17" fmla="*/ 4990 w 4990"/>
                <a:gd name="T18" fmla="*/ 603 h 6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0" h="603">
                  <a:moveTo>
                    <a:pt x="0" y="0"/>
                  </a:moveTo>
                  <a:lnTo>
                    <a:pt x="4989" y="0"/>
                  </a:lnTo>
                  <a:lnTo>
                    <a:pt x="4989" y="602"/>
                  </a:lnTo>
                  <a:lnTo>
                    <a:pt x="0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9" name="Text Box 12"/>
            <p:cNvSpPr txBox="1">
              <a:spLocks noChangeArrowheads="1"/>
            </p:cNvSpPr>
            <p:nvPr/>
          </p:nvSpPr>
          <p:spPr bwMode="auto">
            <a:xfrm>
              <a:off x="865" y="94"/>
              <a:ext cx="4520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200" b="1" dirty="0" err="1">
                  <a:solidFill>
                    <a:srgbClr val="000000"/>
                  </a:solidFill>
                </a:rPr>
                <a:t>Тиісті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тақырып астына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өзіңіз білетіннің барлығын жазыңыз</a:t>
              </a:r>
              <a:r>
                <a:rPr lang="en-GB" sz="2200" b="1" dirty="0">
                  <a:solidFill>
                    <a:srgbClr val="000000"/>
                  </a:solidFill>
                  <a:latin typeface="Arial - 12" charset="0"/>
                </a:rPr>
                <a:t>: 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4071934" y="6215082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2-топ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01455" y="1741901"/>
            <a:ext cx="6379368" cy="411401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79068" tIns="39534" rIns="79068" bIns="39534" anchor="ctr"/>
          <a:lstStyle/>
          <a:p>
            <a:endParaRPr 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2926080" y="1783655"/>
            <a:ext cx="6207919" cy="4072263"/>
          </a:xfrm>
          <a:prstGeom prst="ellipse">
            <a:avLst/>
          </a:prstGeom>
          <a:solidFill>
            <a:srgbClr val="FFFFFF">
              <a:alpha val="34901"/>
            </a:srgbClr>
          </a:solidFill>
          <a:ln w="38100">
            <a:solidFill>
              <a:srgbClr val="000000">
                <a:alpha val="34901"/>
              </a:srgbClr>
            </a:solidFill>
            <a:prstDash val="sysDot"/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441610" y="1221288"/>
            <a:ext cx="2093118" cy="384915"/>
            <a:chOff x="1048" y="936"/>
            <a:chExt cx="1465" cy="295"/>
          </a:xfrm>
        </p:grpSpPr>
        <p:sp>
          <p:nvSpPr>
            <p:cNvPr id="25612" name="Freeform 4"/>
            <p:cNvSpPr>
              <a:spLocks/>
            </p:cNvSpPr>
            <p:nvPr/>
          </p:nvSpPr>
          <p:spPr bwMode="auto">
            <a:xfrm>
              <a:off x="1048" y="936"/>
              <a:ext cx="1465" cy="251"/>
            </a:xfrm>
            <a:custGeom>
              <a:avLst/>
              <a:gdLst>
                <a:gd name="T0" fmla="*/ 0 w 1465"/>
                <a:gd name="T1" fmla="*/ 0 h 251"/>
                <a:gd name="T2" fmla="*/ 1464 w 1465"/>
                <a:gd name="T3" fmla="*/ 0 h 251"/>
                <a:gd name="T4" fmla="*/ 1464 w 1465"/>
                <a:gd name="T5" fmla="*/ 250 h 251"/>
                <a:gd name="T6" fmla="*/ 0 w 1465"/>
                <a:gd name="T7" fmla="*/ 250 h 251"/>
                <a:gd name="T8" fmla="*/ 0 w 1465"/>
                <a:gd name="T9" fmla="*/ 0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5"/>
                <a:gd name="T16" fmla="*/ 0 h 251"/>
                <a:gd name="T17" fmla="*/ 1465 w 1465"/>
                <a:gd name="T18" fmla="*/ 251 h 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5" h="251">
                  <a:moveTo>
                    <a:pt x="0" y="0"/>
                  </a:moveTo>
                  <a:lnTo>
                    <a:pt x="1464" y="0"/>
                  </a:lnTo>
                  <a:lnTo>
                    <a:pt x="1464" y="250"/>
                  </a:lnTo>
                  <a:lnTo>
                    <a:pt x="0" y="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k-KZ" b="1" dirty="0" smtClean="0"/>
                <a:t>ОРАЛ ТАУЛАРЫ</a:t>
              </a:r>
              <a:endParaRPr lang="ru-RU" b="1" dirty="0"/>
            </a:p>
          </p:txBody>
        </p:sp>
        <p:sp>
          <p:nvSpPr>
            <p:cNvPr id="25613" name="Text Box 5"/>
            <p:cNvSpPr txBox="1">
              <a:spLocks noChangeArrowheads="1"/>
            </p:cNvSpPr>
            <p:nvPr/>
          </p:nvSpPr>
          <p:spPr bwMode="auto">
            <a:xfrm>
              <a:off x="1081" y="948"/>
              <a:ext cx="1383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>
                  <a:solidFill>
                    <a:srgbClr val="000000"/>
                  </a:solidFill>
                  <a:latin typeface="Trebuchet MS - 16" charset="0"/>
                </a:rPr>
                <a:t> 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926205" y="2629163"/>
            <a:ext cx="1683068" cy="384915"/>
            <a:chOff x="2584" y="1456"/>
            <a:chExt cx="1178" cy="295"/>
          </a:xfrm>
        </p:grpSpPr>
        <p:sp>
          <p:nvSpPr>
            <p:cNvPr id="25610" name="Freeform 7"/>
            <p:cNvSpPr>
              <a:spLocks/>
            </p:cNvSpPr>
            <p:nvPr/>
          </p:nvSpPr>
          <p:spPr bwMode="auto">
            <a:xfrm>
              <a:off x="2584" y="1456"/>
              <a:ext cx="1178" cy="250"/>
            </a:xfrm>
            <a:custGeom>
              <a:avLst/>
              <a:gdLst>
                <a:gd name="T0" fmla="*/ 0 w 1178"/>
                <a:gd name="T1" fmla="*/ 0 h 250"/>
                <a:gd name="T2" fmla="*/ 1177 w 1178"/>
                <a:gd name="T3" fmla="*/ 0 h 250"/>
                <a:gd name="T4" fmla="*/ 1177 w 1178"/>
                <a:gd name="T5" fmla="*/ 249 h 250"/>
                <a:gd name="T6" fmla="*/ 0 w 1178"/>
                <a:gd name="T7" fmla="*/ 249 h 250"/>
                <a:gd name="T8" fmla="*/ 0 w 1178"/>
                <a:gd name="T9" fmla="*/ 0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8"/>
                <a:gd name="T16" fmla="*/ 0 h 250"/>
                <a:gd name="T17" fmla="*/ 1178 w 1178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8" h="250">
                  <a:moveTo>
                    <a:pt x="0" y="0"/>
                  </a:moveTo>
                  <a:lnTo>
                    <a:pt x="1177" y="0"/>
                  </a:lnTo>
                  <a:lnTo>
                    <a:pt x="1177" y="249"/>
                  </a:lnTo>
                  <a:lnTo>
                    <a:pt x="0" y="2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1" name="Text Box 8"/>
            <p:cNvSpPr txBox="1">
              <a:spLocks noChangeArrowheads="1"/>
            </p:cNvSpPr>
            <p:nvPr/>
          </p:nvSpPr>
          <p:spPr bwMode="auto">
            <a:xfrm>
              <a:off x="2603" y="1468"/>
              <a:ext cx="112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000000"/>
                  </a:solidFill>
                </a:rPr>
                <a:t>Екеуі де</a:t>
              </a:r>
              <a:endParaRPr lang="en-GB" b="1">
                <a:solidFill>
                  <a:srgbClr val="000000"/>
                </a:solidFill>
              </a:endParaRPr>
            </a:p>
          </p:txBody>
        </p:sp>
      </p:grpSp>
      <p:sp>
        <p:nvSpPr>
          <p:cNvPr id="25606" name="Freeform 10"/>
          <p:cNvSpPr>
            <a:spLocks/>
          </p:cNvSpPr>
          <p:nvPr/>
        </p:nvSpPr>
        <p:spPr bwMode="auto">
          <a:xfrm>
            <a:off x="5563553" y="1179534"/>
            <a:ext cx="2118837" cy="314456"/>
          </a:xfrm>
          <a:custGeom>
            <a:avLst/>
            <a:gdLst>
              <a:gd name="T0" fmla="*/ 0 w 1483"/>
              <a:gd name="T1" fmla="*/ 0 h 241"/>
              <a:gd name="T2" fmla="*/ 2147483647 w 1483"/>
              <a:gd name="T3" fmla="*/ 0 h 241"/>
              <a:gd name="T4" fmla="*/ 2147483647 w 1483"/>
              <a:gd name="T5" fmla="*/ 2147483647 h 241"/>
              <a:gd name="T6" fmla="*/ 0 w 1483"/>
              <a:gd name="T7" fmla="*/ 2147483647 h 241"/>
              <a:gd name="T8" fmla="*/ 0 w 1483"/>
              <a:gd name="T9" fmla="*/ 0 h 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3"/>
              <a:gd name="T16" fmla="*/ 0 h 241"/>
              <a:gd name="T17" fmla="*/ 1483 w 1483"/>
              <a:gd name="T18" fmla="*/ 241 h 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3" h="241">
                <a:moveTo>
                  <a:pt x="0" y="0"/>
                </a:moveTo>
                <a:lnTo>
                  <a:pt x="1482" y="0"/>
                </a:lnTo>
                <a:lnTo>
                  <a:pt x="1482" y="240"/>
                </a:lnTo>
                <a:lnTo>
                  <a:pt x="0" y="24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79068" tIns="39534" rIns="79068" bIns="39534" anchor="ctr"/>
          <a:lstStyle/>
          <a:p>
            <a:pPr algn="ctr"/>
            <a:r>
              <a:rPr lang="kk-KZ" b="1" dirty="0" smtClean="0"/>
              <a:t>САРЫАРҚА </a:t>
            </a:r>
            <a:endParaRPr lang="ru-RU" b="1" dirty="0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937260" y="83507"/>
            <a:ext cx="7129463" cy="808974"/>
            <a:chOff x="656" y="64"/>
            <a:chExt cx="4990" cy="620"/>
          </a:xfrm>
        </p:grpSpPr>
        <p:sp>
          <p:nvSpPr>
            <p:cNvPr id="25608" name="Freeform 11"/>
            <p:cNvSpPr>
              <a:spLocks/>
            </p:cNvSpPr>
            <p:nvPr/>
          </p:nvSpPr>
          <p:spPr bwMode="auto">
            <a:xfrm>
              <a:off x="656" y="64"/>
              <a:ext cx="4990" cy="603"/>
            </a:xfrm>
            <a:custGeom>
              <a:avLst/>
              <a:gdLst>
                <a:gd name="T0" fmla="*/ 0 w 4990"/>
                <a:gd name="T1" fmla="*/ 0 h 603"/>
                <a:gd name="T2" fmla="*/ 4989 w 4990"/>
                <a:gd name="T3" fmla="*/ 0 h 603"/>
                <a:gd name="T4" fmla="*/ 4989 w 4990"/>
                <a:gd name="T5" fmla="*/ 602 h 603"/>
                <a:gd name="T6" fmla="*/ 0 w 4990"/>
                <a:gd name="T7" fmla="*/ 602 h 603"/>
                <a:gd name="T8" fmla="*/ 0 w 4990"/>
                <a:gd name="T9" fmla="*/ 0 h 6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0"/>
                <a:gd name="T16" fmla="*/ 0 h 603"/>
                <a:gd name="T17" fmla="*/ 4990 w 4990"/>
                <a:gd name="T18" fmla="*/ 603 h 6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0" h="603">
                  <a:moveTo>
                    <a:pt x="0" y="0"/>
                  </a:moveTo>
                  <a:lnTo>
                    <a:pt x="4989" y="0"/>
                  </a:lnTo>
                  <a:lnTo>
                    <a:pt x="4989" y="602"/>
                  </a:lnTo>
                  <a:lnTo>
                    <a:pt x="0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9" name="Text Box 12"/>
            <p:cNvSpPr txBox="1">
              <a:spLocks noChangeArrowheads="1"/>
            </p:cNvSpPr>
            <p:nvPr/>
          </p:nvSpPr>
          <p:spPr bwMode="auto">
            <a:xfrm>
              <a:off x="865" y="94"/>
              <a:ext cx="4520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200" b="1" dirty="0" err="1">
                  <a:solidFill>
                    <a:srgbClr val="000000"/>
                  </a:solidFill>
                </a:rPr>
                <a:t>Тиісті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тақырып астына</a:t>
              </a:r>
              <a:r>
                <a:rPr lang="ru-RU" sz="2200" b="1" dirty="0">
                  <a:solidFill>
                    <a:srgbClr val="000000"/>
                  </a:solidFill>
                </a:rPr>
                <a:t> </a:t>
              </a:r>
              <a:r>
                <a:rPr lang="ru-RU" sz="2200" b="1" dirty="0" err="1">
                  <a:solidFill>
                    <a:srgbClr val="000000"/>
                  </a:solidFill>
                </a:rPr>
                <a:t>өзіңіз білетіннің барлығын жазыңыз</a:t>
              </a:r>
              <a:r>
                <a:rPr lang="en-GB" sz="2200" b="1" dirty="0">
                  <a:solidFill>
                    <a:srgbClr val="000000"/>
                  </a:solidFill>
                  <a:latin typeface="Arial - 12" charset="0"/>
                </a:rPr>
                <a:t>: 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4071934" y="6215082"/>
            <a:ext cx="1115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3-топ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TALKinfogap2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71612"/>
            <a:ext cx="4143404" cy="229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285852" y="714356"/>
            <a:ext cx="7143800" cy="75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9068" tIns="39534" rIns="79068" bIns="39534">
            <a:spAutoFit/>
          </a:bodyPr>
          <a:lstStyle/>
          <a:p>
            <a:pPr algn="ctr"/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Ақпараттағы ақаулық</a:t>
            </a:r>
            <a:endParaRPr lang="en-GB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 - 8" charset="0"/>
            </a:endParaRPr>
          </a:p>
        </p:txBody>
      </p:sp>
      <p:pic>
        <p:nvPicPr>
          <p:cNvPr id="11" name="Picture 8" descr="WHICH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WHICH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профессор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2" y="5062538"/>
            <a:ext cx="1785938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4143380"/>
            <a:ext cx="5357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/>
              <a:t>1-топ         </a:t>
            </a:r>
            <a:r>
              <a:rPr lang="kk-KZ" sz="4000" b="1" dirty="0" smtClean="0">
                <a:solidFill>
                  <a:schemeClr val="accent1"/>
                </a:solidFill>
              </a:rPr>
              <a:t>2-топқа</a:t>
            </a:r>
          </a:p>
          <a:p>
            <a:r>
              <a:rPr lang="kk-KZ" sz="4000" b="1" dirty="0" smtClean="0">
                <a:solidFill>
                  <a:schemeClr val="accent1"/>
                </a:solidFill>
              </a:rPr>
              <a:t>2-топ</a:t>
            </a:r>
            <a:r>
              <a:rPr lang="kk-KZ" sz="4000" b="1" dirty="0" smtClean="0"/>
              <a:t>        </a:t>
            </a:r>
            <a:r>
              <a:rPr lang="kk-KZ" sz="4000" b="1" dirty="0" smtClean="0">
                <a:solidFill>
                  <a:srgbClr val="7030A0"/>
                </a:solidFill>
              </a:rPr>
              <a:t>3-топқа</a:t>
            </a:r>
          </a:p>
          <a:p>
            <a:r>
              <a:rPr lang="kk-KZ" sz="4000" b="1" dirty="0" smtClean="0">
                <a:solidFill>
                  <a:srgbClr val="7030A0"/>
                </a:solidFill>
              </a:rPr>
              <a:t>3-топ </a:t>
            </a:r>
            <a:r>
              <a:rPr lang="kk-KZ" sz="4000" b="1" dirty="0" smtClean="0"/>
              <a:t>       1-топқа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143108" y="450057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43108" y="514351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143108" y="571501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4282" y="1714488"/>
            <a:ext cx="2071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400" b="1" dirty="0" smtClean="0"/>
              <a:t>3-сұрағы бар 50 пайыз ақпаратты парақ бетіне жазу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786578" y="1714488"/>
            <a:ext cx="2071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400" b="1" dirty="0" smtClean="0"/>
              <a:t>3-сұрағы бар 50 пайыз ақпаратты парақ бетіне толықтыру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8501122" cy="471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28596" y="4714884"/>
            <a:ext cx="807249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Орал тауларында жер сілкінісі байқалуы мүмкін бе?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929330"/>
            <a:ext cx="1714512" cy="7857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Arial" pitchFamily="34" charset="0"/>
                <a:cs typeface="Arial" pitchFamily="34" charset="0"/>
              </a:rPr>
              <a:t>ИӘ</a:t>
            </a:r>
          </a:p>
          <a:p>
            <a:pPr algn="ctr"/>
            <a:r>
              <a:rPr lang="kk-KZ" sz="2000" b="1" dirty="0" smtClean="0">
                <a:latin typeface="Arial" pitchFamily="34" charset="0"/>
                <a:cs typeface="Arial" pitchFamily="34" charset="0"/>
              </a:rPr>
              <a:t>Неге???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5929330"/>
            <a:ext cx="1714512" cy="7857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Arial" pitchFamily="34" charset="0"/>
                <a:cs typeface="Arial" pitchFamily="34" charset="0"/>
              </a:rPr>
              <a:t>ЖОҚ </a:t>
            </a:r>
          </a:p>
          <a:p>
            <a:pPr algn="ctr"/>
            <a:r>
              <a:rPr lang="kk-KZ" sz="2000" b="1" dirty="0" smtClean="0">
                <a:latin typeface="Arial" pitchFamily="34" charset="0"/>
                <a:cs typeface="Arial" pitchFamily="34" charset="0"/>
              </a:rPr>
              <a:t>НЕГЕ???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C:\Documents and Settings\User\Рабочий стол\фестиваль\chel-komp1(1)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6400" y="214290"/>
            <a:ext cx="1117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дмин\Desktop\r_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866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амять с посл. доступом 3"/>
          <p:cNvSpPr/>
          <p:nvPr/>
        </p:nvSpPr>
        <p:spPr>
          <a:xfrm>
            <a:off x="285720" y="1071546"/>
            <a:ext cx="8501122" cy="4357718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b="1" dirty="0" smtClean="0">
                <a:solidFill>
                  <a:srgbClr val="FF0000"/>
                </a:solidFill>
              </a:rPr>
              <a:t>Сабақтың мақсаты: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just"/>
            <a:r>
              <a:rPr lang="kk-KZ" sz="2800" dirty="0" smtClean="0"/>
              <a:t>	Мұғалжардың географиялық орны, жер бедері мен климаты, пайдалы қазбалары мен өзен торы, табиғат зоналары мен экологиясы туралы нақты білімін өздігінен меңгере отырып, географиялық байланысты аша білу</a:t>
            </a:r>
            <a:endParaRPr lang="ru-RU" sz="2800" dirty="0" smtClean="0"/>
          </a:p>
          <a:p>
            <a:pPr algn="just"/>
            <a:endParaRPr lang="ru-RU" sz="2400" dirty="0"/>
          </a:p>
        </p:txBody>
      </p:sp>
      <p:pic>
        <p:nvPicPr>
          <p:cNvPr id="3" name="Picture 11" descr="MM900354669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15206" y="21429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и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057987"/>
            <a:ext cx="1428760" cy="1800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642919"/>
          <a:ext cx="9144000" cy="5286412"/>
        </p:xfrm>
        <a:graphic>
          <a:graphicData uri="http://schemas.openxmlformats.org/drawingml/2006/table">
            <a:tbl>
              <a:tblPr/>
              <a:tblGrid>
                <a:gridCol w="565601"/>
                <a:gridCol w="659315"/>
                <a:gridCol w="1036160"/>
                <a:gridCol w="757681"/>
                <a:gridCol w="659315"/>
                <a:gridCol w="659315"/>
                <a:gridCol w="661975"/>
                <a:gridCol w="562943"/>
                <a:gridCol w="378839"/>
                <a:gridCol w="565601"/>
                <a:gridCol w="679917"/>
                <a:gridCol w="610797"/>
                <a:gridCol w="611461"/>
                <a:gridCol w="367540"/>
                <a:gridCol w="367540"/>
              </a:tblGrid>
              <a:tr h="49871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Times New Roman"/>
                          <a:ea typeface="Times New Roman"/>
                          <a:cs typeface="Times New Roman"/>
                        </a:rPr>
                        <a:t>Білім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Times New Roman"/>
                          <a:ea typeface="Times New Roman"/>
                          <a:cs typeface="Times New Roman"/>
                        </a:rPr>
                        <a:t>Түсіну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latin typeface="Times New Roman"/>
                          <a:ea typeface="Times New Roman"/>
                          <a:cs typeface="Times New Roman"/>
                        </a:rPr>
                        <a:t>Қолдану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latin typeface="Times New Roman"/>
                          <a:ea typeface="Times New Roman"/>
                          <a:cs typeface="Times New Roman"/>
                        </a:rPr>
                        <a:t>Талдау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latin typeface="Times New Roman"/>
                          <a:ea typeface="Times New Roman"/>
                          <a:cs typeface="Times New Roman"/>
                        </a:rPr>
                        <a:t>Жинақтау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>
                          <a:latin typeface="Times New Roman"/>
                          <a:ea typeface="Times New Roman"/>
                          <a:cs typeface="Times New Roman"/>
                        </a:rPr>
                        <a:t>Бағалау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2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Өткен тақырыпта алған білімі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Сабақ тақырыбын анықтап, мақсатқа шығуы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Тақырып бөлігі бойынша берілген тапсырманы сипаттай алды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Шығармашылығын көрсете алды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Тапсырма бөліктерін бір-бірімен байланыстыра алды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топ жұмысына белсене қатысты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Атлас карталарымен жұмыс жасай алды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Кескін картаға түсірді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безендіруі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Кем дегенде 3 ұқсастығын жазды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Кем дегенде 3 айырмашылығын тапты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«Ақпараттағы ақаулыққа» 3 сөйлем құрастырды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Топдардың құрастырған сөйлемдеріне жауап берді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Өз ойын білдірді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/>
                          <a:ea typeface="Times New Roman"/>
                          <a:cs typeface="Times New Roman"/>
                        </a:rPr>
                        <a:t>Дәлелдей алды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564" marR="41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0"/>
            <a:ext cx="8072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ғалау критерийлері (әрбір дұрыс жауап үшін 1ұпайдан беріледі)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286116" y="1000108"/>
            <a:ext cx="5429288" cy="2857520"/>
          </a:xfrm>
          <a:prstGeom prst="cloudCallout">
            <a:avLst>
              <a:gd name="adj1" fmla="val -59110"/>
              <a:gd name="adj2" fmla="val 8244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</a:rPr>
              <a:t>ҮЙ ТАПСЫРМАСЫ: </a:t>
            </a:r>
            <a:r>
              <a:rPr lang="kk-KZ" sz="3200" dirty="0" smtClean="0"/>
              <a:t>44 §, тақырып соңындағы сұрақтар </a:t>
            </a:r>
            <a:endParaRPr lang="ru-RU" sz="3200" dirty="0"/>
          </a:p>
        </p:txBody>
      </p:sp>
      <p:pic>
        <p:nvPicPr>
          <p:cNvPr id="4" name="Picture 4" descr="C:\Documents and Settings\User\Рабочий стол\фестиваль\chel-komp1(1)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034" y="4143380"/>
            <a:ext cx="2214578" cy="207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майл7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5575" y="0"/>
            <a:ext cx="1368425" cy="992188"/>
          </a:xfrm>
          <a:prstGeom prst="rect">
            <a:avLst/>
          </a:prstGeom>
          <a:noFill/>
        </p:spPr>
      </p:pic>
      <p:pic>
        <p:nvPicPr>
          <p:cNvPr id="18435" name="Picture 3" descr="9z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956550" y="5662613"/>
            <a:ext cx="1008063" cy="1008062"/>
          </a:xfrm>
          <a:prstGeom prst="rect">
            <a:avLst/>
          </a:prstGeom>
          <a:noFill/>
        </p:spPr>
      </p:pic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8101013" y="13414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8101013" y="256540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8101013" y="37163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8101013" y="494188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8604250" y="13414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8604250" y="2565400"/>
            <a:ext cx="360363" cy="36036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8604250" y="37163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8604250" y="494188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>
            <a:off x="971550" y="981075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3200" dirty="0" smtClean="0"/>
              <a:t>Қызыларай тауының ең биік </a:t>
            </a:r>
          </a:p>
          <a:p>
            <a:pPr algn="ctr"/>
            <a:r>
              <a:rPr lang="kk-KZ" sz="3200" dirty="0" smtClean="0"/>
              <a:t>Нүктесі қалай аталады?</a:t>
            </a:r>
            <a:endParaRPr lang="ru-RU" sz="3200" dirty="0"/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1928794" y="1000108"/>
            <a:ext cx="6119813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</a:rPr>
              <a:t>АҚСОРАҢ</a:t>
            </a:r>
            <a:endParaRPr lang="ru-RU" sz="3200" b="1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46" name="AutoShape 14"/>
          <p:cNvSpPr>
            <a:spLocks noChangeArrowheads="1"/>
          </p:cNvSpPr>
          <p:nvPr/>
        </p:nvSpPr>
        <p:spPr bwMode="auto">
          <a:xfrm>
            <a:off x="971550" y="2133600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Негізі</a:t>
            </a:r>
            <a:r>
              <a:rPr lang="ru-RU" sz="2800" dirty="0" smtClean="0"/>
              <a:t> </a:t>
            </a:r>
            <a:r>
              <a:rPr lang="ru-RU" sz="2800" dirty="0" err="1" smtClean="0"/>
              <a:t>граниттен</a:t>
            </a:r>
            <a:r>
              <a:rPr lang="ru-RU" sz="2800" dirty="0" smtClean="0"/>
              <a:t> </a:t>
            </a:r>
            <a:r>
              <a:rPr lang="ru-RU" sz="2800" dirty="0" err="1" smtClean="0"/>
              <a:t>тұратын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меридиан </a:t>
            </a:r>
            <a:r>
              <a:rPr lang="ru-RU" sz="2800" dirty="0" err="1" smtClean="0"/>
              <a:t>бағыттағы </a:t>
            </a:r>
            <a:r>
              <a:rPr lang="ru-RU" sz="2800" dirty="0" smtClean="0"/>
              <a:t>антиклиналь </a:t>
            </a:r>
            <a:endParaRPr lang="ru-RU" sz="2800" b="1" dirty="0"/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971550" y="3284538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2800" dirty="0" smtClean="0"/>
              <a:t>Көкшетау аймағындағы қорық </a:t>
            </a:r>
            <a:endParaRPr lang="ru-RU" sz="2800" b="1" dirty="0"/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971550" y="4652963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Солтүстік қазақ жазығының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err="1" smtClean="0"/>
              <a:t>қар қалыңдығы</a:t>
            </a:r>
            <a:endParaRPr lang="ru-RU" sz="2800" b="1" dirty="0"/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1857356" y="2143116"/>
            <a:ext cx="6215106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3600" b="1" dirty="0" smtClean="0">
                <a:solidFill>
                  <a:srgbClr val="FF0000"/>
                </a:solidFill>
              </a:rPr>
              <a:t>ҰЛЫТАУ</a:t>
            </a:r>
            <a:endParaRPr lang="ru-RU" sz="3600" b="1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0" name="AutoShape 18"/>
          <p:cNvSpPr>
            <a:spLocks noChangeArrowheads="1"/>
          </p:cNvSpPr>
          <p:nvPr/>
        </p:nvSpPr>
        <p:spPr bwMode="auto">
          <a:xfrm>
            <a:off x="1928794" y="3286124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3600" b="1" dirty="0" smtClean="0">
                <a:solidFill>
                  <a:srgbClr val="FF0000"/>
                </a:solidFill>
              </a:rPr>
              <a:t>ҚОРҒАЛЖЫҢ</a:t>
            </a:r>
            <a:endParaRPr lang="ru-RU" sz="3600" b="1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1928794" y="4643446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3600" b="1" dirty="0" smtClean="0">
                <a:solidFill>
                  <a:srgbClr val="FF0000"/>
                </a:solidFill>
              </a:rPr>
              <a:t>30-50 см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8452" name="Picture 20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1052513"/>
            <a:ext cx="857250" cy="857250"/>
          </a:xfrm>
          <a:prstGeom prst="rect">
            <a:avLst/>
          </a:prstGeom>
          <a:noFill/>
        </p:spPr>
      </p:pic>
      <p:pic>
        <p:nvPicPr>
          <p:cNvPr id="18453" name="Picture 21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2276475"/>
            <a:ext cx="857250" cy="857250"/>
          </a:xfrm>
          <a:prstGeom prst="rect">
            <a:avLst/>
          </a:prstGeom>
          <a:noFill/>
        </p:spPr>
      </p:pic>
      <p:pic>
        <p:nvPicPr>
          <p:cNvPr id="18454" name="Picture 22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3500438"/>
            <a:ext cx="857250" cy="857250"/>
          </a:xfrm>
          <a:prstGeom prst="rect">
            <a:avLst/>
          </a:prstGeom>
          <a:noFill/>
        </p:spPr>
      </p:pic>
      <p:pic>
        <p:nvPicPr>
          <p:cNvPr id="18455" name="Picture 23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4724400"/>
            <a:ext cx="857250" cy="857250"/>
          </a:xfrm>
          <a:prstGeom prst="rect">
            <a:avLst/>
          </a:prstGeom>
          <a:noFill/>
        </p:spPr>
      </p:pic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79388" y="11255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179388" y="24209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179388" y="3573463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8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179388" y="4797425"/>
            <a:ext cx="7207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99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1403350" y="188913"/>
            <a:ext cx="6408738" cy="50323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 dirty="0" smtClean="0"/>
              <a:t>«ТАНЫМ ТАРАЗЫСЫ»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8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5"/>
                  </p:tgtEl>
                </p:cond>
              </p:nextCondLst>
            </p:seq>
          </p:childTnLst>
        </p:cTn>
      </p:par>
    </p:tnLst>
    <p:bldLst>
      <p:bldP spid="18445" grpId="0" animBg="1"/>
      <p:bldP spid="18449" grpId="0" animBg="1"/>
      <p:bldP spid="18450" grpId="0" animBg="1"/>
      <p:bldP spid="184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майл7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5575" y="0"/>
            <a:ext cx="1368425" cy="992188"/>
          </a:xfrm>
          <a:prstGeom prst="rect">
            <a:avLst/>
          </a:prstGeom>
          <a:noFill/>
        </p:spPr>
      </p:pic>
      <p:pic>
        <p:nvPicPr>
          <p:cNvPr id="18435" name="Picture 3" descr="9z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956550" y="5662613"/>
            <a:ext cx="1008063" cy="1008062"/>
          </a:xfrm>
          <a:prstGeom prst="rect">
            <a:avLst/>
          </a:prstGeom>
          <a:noFill/>
        </p:spPr>
      </p:pic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8101013" y="13414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8101013" y="256540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8101013" y="37163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8101013" y="494188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8604250" y="13414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8604250" y="2565400"/>
            <a:ext cx="360363" cy="36036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8604250" y="371633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8604250" y="4941888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>
            <a:off x="971550" y="981075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Солтүстік қазақ жазығында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err="1" smtClean="0"/>
              <a:t>орналасқан қорық?</a:t>
            </a:r>
            <a:r>
              <a:rPr lang="ru-RU" sz="2800" dirty="0" smtClean="0"/>
              <a:t> </a:t>
            </a:r>
            <a:endParaRPr lang="ru-RU" sz="2800" b="1" dirty="0"/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1928794" y="1000108"/>
            <a:ext cx="6119813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/>
              <a:t>НАУРЫЗЫМ</a:t>
            </a:r>
            <a:endParaRPr lang="ru-RU" sz="36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46" name="AutoShape 14"/>
          <p:cNvSpPr>
            <a:spLocks noChangeArrowheads="1"/>
          </p:cNvSpPr>
          <p:nvPr/>
        </p:nvSpPr>
        <p:spPr bwMode="auto">
          <a:xfrm>
            <a:off x="971550" y="2133600"/>
            <a:ext cx="7056438" cy="1081088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Сарыарқаның тас</a:t>
            </a:r>
            <a:r>
              <a:rPr lang="ru-RU" sz="2800" dirty="0" smtClean="0"/>
              <a:t> </a:t>
            </a:r>
            <a:r>
              <a:rPr lang="ru-RU" sz="2800" dirty="0" err="1" smtClean="0"/>
              <a:t>мүсіндері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err="1" smtClean="0"/>
              <a:t>ненің әсерінен пайда</a:t>
            </a:r>
            <a:r>
              <a:rPr lang="ru-RU" sz="2800" dirty="0" smtClean="0"/>
              <a:t> </a:t>
            </a:r>
            <a:r>
              <a:rPr lang="ru-RU" sz="2800" dirty="0" err="1" smtClean="0"/>
              <a:t>болды</a:t>
            </a:r>
            <a:r>
              <a:rPr lang="ru-RU" sz="2800" dirty="0" smtClean="0"/>
              <a:t> ? </a:t>
            </a:r>
            <a:endParaRPr lang="ru-RU" sz="2800" b="1" dirty="0"/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971550" y="3284538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err="1" smtClean="0"/>
              <a:t>Сарыарқаның батыстан</a:t>
            </a:r>
            <a:r>
              <a:rPr lang="ru-RU" sz="2800" dirty="0" smtClean="0"/>
              <a:t> </a:t>
            </a:r>
            <a:r>
              <a:rPr lang="ru-RU" sz="2800" dirty="0" err="1" smtClean="0"/>
              <a:t>шығысқа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err="1" smtClean="0"/>
              <a:t>қарай ұзындығы</a:t>
            </a:r>
            <a:r>
              <a:rPr lang="ru-RU" sz="2800" dirty="0" smtClean="0"/>
              <a:t> </a:t>
            </a:r>
            <a:endParaRPr lang="ru-RU" sz="2800" b="1" dirty="0"/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971550" y="4652963"/>
            <a:ext cx="7056438" cy="1081087"/>
          </a:xfrm>
          <a:prstGeom prst="roundRect">
            <a:avLst>
              <a:gd name="adj" fmla="val 16667"/>
            </a:avLst>
          </a:prstGeom>
          <a:solidFill>
            <a:srgbClr val="008000">
              <a:alpha val="34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 smtClean="0"/>
              <a:t>Орал </a:t>
            </a:r>
            <a:r>
              <a:rPr lang="ru-RU" sz="2800" dirty="0" err="1" smtClean="0"/>
              <a:t>тауының биік</a:t>
            </a:r>
            <a:r>
              <a:rPr lang="ru-RU" sz="2800" dirty="0" smtClean="0"/>
              <a:t> </a:t>
            </a:r>
            <a:r>
              <a:rPr lang="ru-RU" sz="2800" dirty="0" err="1" smtClean="0"/>
              <a:t>нүктесі</a:t>
            </a:r>
            <a:r>
              <a:rPr lang="ru-RU" sz="2800" dirty="0" smtClean="0"/>
              <a:t>? </a:t>
            </a:r>
            <a:endParaRPr lang="ru-RU" sz="2800" b="1" dirty="0"/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2000232" y="2143116"/>
            <a:ext cx="6119813" cy="1081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4000" b="1" dirty="0" smtClean="0">
                <a:latin typeface="Arial" pitchFamily="34" charset="0"/>
                <a:ea typeface="Calibri"/>
                <a:cs typeface="Arial" pitchFamily="34" charset="0"/>
              </a:rPr>
              <a:t>Жел, су, үгілу</a:t>
            </a:r>
            <a:endParaRPr lang="ru-RU" sz="40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0" name="AutoShape 18"/>
          <p:cNvSpPr>
            <a:spLocks noChangeArrowheads="1"/>
          </p:cNvSpPr>
          <p:nvPr/>
        </p:nvSpPr>
        <p:spPr bwMode="auto">
          <a:xfrm>
            <a:off x="1928794" y="3286124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3600" b="1" dirty="0" smtClean="0">
                <a:latin typeface="Arial" pitchFamily="34" charset="0"/>
                <a:ea typeface="Calibri"/>
                <a:cs typeface="Arial" pitchFamily="34" charset="0"/>
              </a:rPr>
              <a:t>1200 км</a:t>
            </a:r>
            <a:endParaRPr lang="ru-RU" sz="36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1928794" y="4643446"/>
            <a:ext cx="6119813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50000">
                <a:schemeClr val="bg1"/>
              </a:gs>
              <a:gs pos="100000">
                <a:srgbClr val="008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k-KZ" sz="2800" b="1" dirty="0" smtClean="0">
                <a:latin typeface="Arial" pitchFamily="34" charset="0"/>
                <a:ea typeface="Calibri"/>
                <a:cs typeface="Arial" pitchFamily="34" charset="0"/>
              </a:rPr>
              <a:t>Үлкен Боқтыбай</a:t>
            </a:r>
            <a:endParaRPr lang="ru-RU" sz="2800" b="1" dirty="0"/>
          </a:p>
        </p:txBody>
      </p:sp>
      <p:pic>
        <p:nvPicPr>
          <p:cNvPr id="18452" name="Picture 20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1052513"/>
            <a:ext cx="857250" cy="857250"/>
          </a:xfrm>
          <a:prstGeom prst="rect">
            <a:avLst/>
          </a:prstGeom>
          <a:noFill/>
        </p:spPr>
      </p:pic>
      <p:pic>
        <p:nvPicPr>
          <p:cNvPr id="18453" name="Picture 21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2276475"/>
            <a:ext cx="857250" cy="857250"/>
          </a:xfrm>
          <a:prstGeom prst="rect">
            <a:avLst/>
          </a:prstGeom>
          <a:noFill/>
        </p:spPr>
      </p:pic>
      <p:pic>
        <p:nvPicPr>
          <p:cNvPr id="18454" name="Picture 22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3500438"/>
            <a:ext cx="857250" cy="857250"/>
          </a:xfrm>
          <a:prstGeom prst="rect">
            <a:avLst/>
          </a:prstGeom>
          <a:noFill/>
        </p:spPr>
      </p:pic>
      <p:pic>
        <p:nvPicPr>
          <p:cNvPr id="18455" name="Picture 23" descr="земля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4724400"/>
            <a:ext cx="857250" cy="857250"/>
          </a:xfrm>
          <a:prstGeom prst="rect">
            <a:avLst/>
          </a:prstGeom>
          <a:noFill/>
        </p:spPr>
      </p:pic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79388" y="11255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179388" y="2420938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179388" y="3573463"/>
            <a:ext cx="7207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008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179388" y="4797425"/>
            <a:ext cx="7207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99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1403350" y="188913"/>
            <a:ext cx="6408738" cy="50323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 dirty="0" smtClean="0"/>
              <a:t>«ТАНЫМ ТАРАЗЫСЫ»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8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5"/>
                  </p:tgtEl>
                </p:cond>
              </p:nextCondLst>
            </p:seq>
          </p:childTnLst>
        </p:cTn>
      </p:par>
    </p:tnLst>
    <p:bldLst>
      <p:bldP spid="18445" grpId="0" animBg="1"/>
      <p:bldP spid="18449" grpId="0" animBg="1"/>
      <p:bldP spid="18450" grpId="0" animBg="1"/>
      <p:bldP spid="184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амять с посл. доступом 3"/>
          <p:cNvSpPr/>
          <p:nvPr/>
        </p:nvSpPr>
        <p:spPr>
          <a:xfrm>
            <a:off x="357158" y="1285860"/>
            <a:ext cx="8429684" cy="4357718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5400" dirty="0" smtClean="0"/>
              <a:t>Бүгінгі сабақтың мақсаты неде???</a:t>
            </a:r>
            <a:endParaRPr lang="ru-RU" sz="5400" dirty="0"/>
          </a:p>
        </p:txBody>
      </p:sp>
      <p:pic>
        <p:nvPicPr>
          <p:cNvPr id="7" name="Picture 11" descr="MM900354669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15206" y="21429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наи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057987"/>
            <a:ext cx="1428760" cy="1800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амять с посл. доступом 3"/>
          <p:cNvSpPr/>
          <p:nvPr/>
        </p:nvSpPr>
        <p:spPr>
          <a:xfrm>
            <a:off x="285720" y="1071546"/>
            <a:ext cx="8501122" cy="4357718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b="1" dirty="0" smtClean="0">
                <a:solidFill>
                  <a:srgbClr val="FF0000"/>
                </a:solidFill>
              </a:rPr>
              <a:t>Сабақтың мақсаты: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just"/>
            <a:r>
              <a:rPr lang="kk-KZ" sz="2800" dirty="0" smtClean="0"/>
              <a:t>	Мұғалжардың географиялық орны, жер бедері мен климаты, пайдалы қазбалары мен өзен торы, табиғат зоналары мен экологиясы туралы нақты білімін өздігінен меңгере отырып, географиялық байланысты аша білу</a:t>
            </a:r>
            <a:endParaRPr lang="ru-RU" sz="2800" dirty="0" smtClean="0"/>
          </a:p>
          <a:p>
            <a:pPr algn="just"/>
            <a:endParaRPr lang="ru-RU" sz="2400" dirty="0"/>
          </a:p>
        </p:txBody>
      </p:sp>
      <p:pic>
        <p:nvPicPr>
          <p:cNvPr id="3" name="Picture 11" descr="MM900354669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15206" y="21429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и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057987"/>
            <a:ext cx="1428760" cy="1800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“БІРГЕ ОЙЛАЙМЫЗ”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0" y="1285860"/>
          <a:ext cx="8643999" cy="48577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881333"/>
                <a:gridCol w="2881333"/>
                <a:gridCol w="2881333"/>
              </a:tblGrid>
              <a:tr h="1203769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2-топ: </a:t>
                      </a:r>
                      <a:endParaRPr lang="ru-RU" sz="3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540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Орал тауының </a:t>
                      </a:r>
                      <a:r>
                        <a:rPr lang="kk-KZ" sz="2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географиялық орны мен климатына </a:t>
                      </a:r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сипаттама беру</a:t>
                      </a:r>
                      <a:endParaRPr lang="ru-RU" sz="2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/>
                      <a:endParaRPr lang="ru-R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Жер бедері мен геологиялық құрылысы және пайдалы қазбалар </a:t>
                      </a:r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сипаттама беру</a:t>
                      </a:r>
                      <a:endParaRPr lang="ru-RU" sz="2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/>
                      <a:endParaRPr lang="ru-RU" sz="2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 қоры мен табиғат зоналары, өсімдіктері мен жануарлары</a:t>
                      </a:r>
                      <a:r>
                        <a:rPr lang="ru-RU" sz="2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сипаттама беру</a:t>
                      </a:r>
                      <a:endParaRPr lang="ru-RU" sz="2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8" descr="WHICH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41582" cy="69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WHICH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428604"/>
            <a:ext cx="841582" cy="69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6215082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Ескерту: тапсырма 12 минут орындалады. Әр топ өз жұмысын 1 минутта қорғайды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ин\Desktop\3f5e86806f9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1"/>
            <a:ext cx="9144000" cy="6643709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1481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ьная выноска 3"/>
          <p:cNvSpPr/>
          <p:nvPr/>
        </p:nvSpPr>
        <p:spPr>
          <a:xfrm>
            <a:off x="4357686" y="2214554"/>
            <a:ext cx="4786314" cy="2286016"/>
          </a:xfrm>
          <a:prstGeom prst="wedgeEllipseCallout">
            <a:avLst>
              <a:gd name="adj1" fmla="val -98105"/>
              <a:gd name="adj2" fmla="val 9593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k-KZ" b="1" dirty="0" smtClean="0">
              <a:solidFill>
                <a:srgbClr val="FF0000"/>
              </a:solidFill>
            </a:endParaRPr>
          </a:p>
          <a:p>
            <a:pPr algn="ctr"/>
            <a:endParaRPr lang="kk-KZ" sz="2000" b="1" dirty="0" smtClean="0">
              <a:solidFill>
                <a:srgbClr val="FF0000"/>
              </a:solidFill>
            </a:endParaRPr>
          </a:p>
          <a:p>
            <a:pPr algn="ctr"/>
            <a:r>
              <a:rPr lang="kk-KZ" sz="2000" b="1" dirty="0" smtClean="0">
                <a:solidFill>
                  <a:srgbClr val="FF0000"/>
                </a:solidFill>
              </a:rPr>
              <a:t>КЕСКІН КАРТАМЕН ЖҰМЫС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</a:p>
          <a:p>
            <a:pPr algn="just"/>
            <a:r>
              <a:rPr lang="kk-KZ" sz="2000" dirty="0" smtClean="0"/>
              <a:t>Кескін картаға Орал тауының шекарасын,пайдалы қазбаларын, өзендерін, табиғат зоналарын түсіру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kk-KZ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дмин\Desktop\орал ф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6" descr="профессо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2" y="0"/>
            <a:ext cx="1785938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“ВЕНН ДИАГРАММАСЫ”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0" y="1285860"/>
          <a:ext cx="8643999" cy="48577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881333"/>
                <a:gridCol w="2881333"/>
                <a:gridCol w="2881333"/>
              </a:tblGrid>
              <a:tr h="1203769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2-топ: </a:t>
                      </a:r>
                      <a:endParaRPr lang="ru-RU" sz="3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540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Орал тауы мен Сарыарқаның географиялық орны мен климатын салыстыру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Орал тауы мен Сарыарқаның жер бедері мен геологиялық құрылысы және пайдалы қазбаларын </a:t>
                      </a:r>
                      <a:r>
                        <a:rPr lang="kk-KZ" sz="24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салыстыру</a:t>
                      </a: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14300" marR="1143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Орал тауы мен Сарыарқаның су қоры мен табиғат зоналары, өсімдіктері мен жануарларын салыстырады</a:t>
                      </a:r>
                      <a:endParaRPr lang="ru-RU" sz="24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8" descr="WHICH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41582" cy="69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WHICH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428604"/>
            <a:ext cx="841582" cy="69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71604" y="628652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Ескерту: 3 ұқсастық пен 3 айырмашылықтан кем емес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439</Words>
  <PresentationFormat>Экран (4:3)</PresentationFormat>
  <Paragraphs>129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19</cp:revision>
  <dcterms:created xsi:type="dcterms:W3CDTF">2014-03-10T15:08:39Z</dcterms:created>
  <dcterms:modified xsi:type="dcterms:W3CDTF">2014-03-17T16:35:12Z</dcterms:modified>
</cp:coreProperties>
</file>