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68" r:id="rId18"/>
    <p:sldId id="273" r:id="rId19"/>
  </p:sldIdLst>
  <p:sldSz cx="12192000" cy="6858000"/>
  <p:notesSz cx="6888163" cy="100203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7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B82C046-773C-48FF-A12F-99BB615CE980}"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184246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B82C046-773C-48FF-A12F-99BB615CE980}"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1771823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B82C046-773C-48FF-A12F-99BB615CE980}"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2527274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B82C046-773C-48FF-A12F-99BB615CE980}"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2317815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B82C046-773C-48FF-A12F-99BB615CE980}"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2224392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B82C046-773C-48FF-A12F-99BB615CE980}" type="datetimeFigureOut">
              <a:rPr lang="ru-RU" smtClean="0"/>
              <a:t>23.08.2018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252933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B82C046-773C-48FF-A12F-99BB615CE980}" type="datetimeFigureOut">
              <a:rPr lang="ru-RU" smtClean="0"/>
              <a:t>23.08.2018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2665470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B82C046-773C-48FF-A12F-99BB615CE980}" type="datetimeFigureOut">
              <a:rPr lang="ru-RU" smtClean="0"/>
              <a:t>23.08.2018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3304979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B82C046-773C-48FF-A12F-99BB615CE980}" type="datetimeFigureOut">
              <a:rPr lang="ru-RU" smtClean="0"/>
              <a:t>23.08.2018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3125346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B82C046-773C-48FF-A12F-99BB615CE980}" type="datetimeFigureOut">
              <a:rPr lang="ru-RU" smtClean="0"/>
              <a:t>23.08.2018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1887639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B82C046-773C-48FF-A12F-99BB615CE980}" type="datetimeFigureOut">
              <a:rPr lang="ru-RU" smtClean="0"/>
              <a:t>23.08.2018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9EE1B17-4943-4E9B-A240-1C07658E2A0E}" type="slidenum">
              <a:rPr lang="ru-RU" smtClean="0"/>
              <a:t>‹#›</a:t>
            </a:fld>
            <a:endParaRPr lang="ru-RU"/>
          </a:p>
        </p:txBody>
      </p:sp>
    </p:spTree>
    <p:extLst>
      <p:ext uri="{BB962C8B-B14F-4D97-AF65-F5344CB8AC3E}">
        <p14:creationId xmlns:p14="http://schemas.microsoft.com/office/powerpoint/2010/main" val="1927692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82C046-773C-48FF-A12F-99BB615CE980}" type="datetimeFigureOut">
              <a:rPr lang="ru-RU" smtClean="0"/>
              <a:t>23.08.2018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EE1B17-4943-4E9B-A240-1C07658E2A0E}" type="slidenum">
              <a:rPr lang="ru-RU" smtClean="0"/>
              <a:t>‹#›</a:t>
            </a:fld>
            <a:endParaRPr lang="ru-RU"/>
          </a:p>
        </p:txBody>
      </p:sp>
    </p:spTree>
    <p:extLst>
      <p:ext uri="{BB962C8B-B14F-4D97-AF65-F5344CB8AC3E}">
        <p14:creationId xmlns:p14="http://schemas.microsoft.com/office/powerpoint/2010/main" val="4051476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425132"/>
            <a:ext cx="9144000" cy="2948305"/>
          </a:xfrm>
        </p:spPr>
        <p:txBody>
          <a:bodyPr>
            <a:noAutofit/>
          </a:bodyPr>
          <a:lstStyle/>
          <a:p>
            <a:r>
              <a:rPr lang="kk-KZ" b="1" dirty="0" smtClean="0">
                <a:solidFill>
                  <a:srgbClr val="002060"/>
                </a:solidFill>
                <a:latin typeface="Times New Roman" panose="02020603050405020304" pitchFamily="18" charset="0"/>
                <a:cs typeface="Times New Roman" panose="02020603050405020304" pitchFamily="18" charset="0"/>
              </a:rPr>
              <a:t>Павлодар облысының жас буынын тәрбиелеу</a:t>
            </a:r>
            <a:br>
              <a:rPr lang="kk-KZ" b="1" dirty="0" smtClean="0">
                <a:solidFill>
                  <a:srgbClr val="002060"/>
                </a:solidFill>
                <a:latin typeface="Times New Roman" panose="02020603050405020304" pitchFamily="18" charset="0"/>
                <a:cs typeface="Times New Roman" panose="02020603050405020304" pitchFamily="18" charset="0"/>
              </a:rPr>
            </a:br>
            <a:r>
              <a:rPr lang="kk-KZ" b="1" dirty="0" smtClean="0">
                <a:solidFill>
                  <a:srgbClr val="002060"/>
                </a:solidFill>
                <a:latin typeface="Times New Roman" panose="02020603050405020304" pitchFamily="18" charset="0"/>
                <a:cs typeface="Times New Roman" panose="02020603050405020304" pitchFamily="18" charset="0"/>
              </a:rPr>
              <a:t>ТҰЖЫРЫМДАМАСЫ</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24000" y="3933508"/>
            <a:ext cx="9144000" cy="1655762"/>
          </a:xfrm>
        </p:spPr>
        <p:txBody>
          <a:bodyPr/>
          <a:lstStyle/>
          <a:p>
            <a:endParaRPr lang="ru-RU"/>
          </a:p>
        </p:txBody>
      </p:sp>
    </p:spTree>
    <p:extLst>
      <p:ext uri="{BB962C8B-B14F-4D97-AF65-F5344CB8AC3E}">
        <p14:creationId xmlns:p14="http://schemas.microsoft.com/office/powerpoint/2010/main" val="18257066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75005"/>
          </a:xfrm>
        </p:spPr>
        <p:txBody>
          <a:bodyPr>
            <a:normAutofit fontScale="90000"/>
          </a:bodyPr>
          <a:lstStyle/>
          <a:p>
            <a:pPr algn="ctr"/>
            <a:r>
              <a:rPr lang="ru-RU" dirty="0"/>
              <a:t> </a:t>
            </a:r>
            <a:r>
              <a:rPr lang="ru-RU" b="1" dirty="0">
                <a:solidFill>
                  <a:srgbClr val="002060"/>
                </a:solidFill>
              </a:rPr>
              <a:t>«ЭКО </a:t>
            </a:r>
            <a:r>
              <a:rPr lang="en-US" b="1" dirty="0">
                <a:solidFill>
                  <a:srgbClr val="002060"/>
                </a:solidFill>
              </a:rPr>
              <a:t>boom» </a:t>
            </a:r>
            <a:r>
              <a:rPr lang="ru-RU" b="1" dirty="0" err="1">
                <a:solidFill>
                  <a:srgbClr val="002060"/>
                </a:solidFill>
              </a:rPr>
              <a:t>облыстық</a:t>
            </a:r>
            <a:r>
              <a:rPr lang="ru-RU" b="1" dirty="0">
                <a:solidFill>
                  <a:srgbClr val="002060"/>
                </a:solidFill>
              </a:rPr>
              <a:t> </a:t>
            </a:r>
            <a:r>
              <a:rPr lang="ru-RU" b="1" dirty="0" err="1" smtClean="0">
                <a:solidFill>
                  <a:srgbClr val="002060"/>
                </a:solidFill>
              </a:rPr>
              <a:t>жобасы</a:t>
            </a:r>
            <a:endParaRPr lang="ru-RU" b="1" dirty="0">
              <a:solidFill>
                <a:srgbClr val="002060"/>
              </a:solidFill>
            </a:endParaRPr>
          </a:p>
        </p:txBody>
      </p:sp>
      <p:sp>
        <p:nvSpPr>
          <p:cNvPr id="3" name="Объект 2"/>
          <p:cNvSpPr>
            <a:spLocks noGrp="1"/>
          </p:cNvSpPr>
          <p:nvPr>
            <p:ph idx="1"/>
          </p:nvPr>
        </p:nvSpPr>
        <p:spPr>
          <a:xfrm>
            <a:off x="838200" y="1200151"/>
            <a:ext cx="10515600" cy="4606290"/>
          </a:xfrm>
        </p:spPr>
        <p:txBody>
          <a:bodyPr>
            <a:normAutofit fontScale="92500" lnSpcReduction="20000"/>
          </a:bodyPr>
          <a:lstStyle/>
          <a:p>
            <a:pPr lvl="0"/>
            <a:r>
              <a:rPr lang="ru-RU" b="1" dirty="0"/>
              <a:t>«</a:t>
            </a:r>
            <a:r>
              <a:rPr lang="kk-KZ" b="1" dirty="0"/>
              <a:t>Болашақ бағы</a:t>
            </a:r>
            <a:r>
              <a:rPr lang="ru-RU" b="1" dirty="0"/>
              <a:t>»</a:t>
            </a:r>
            <a:r>
              <a:rPr lang="kk-KZ" b="1" dirty="0"/>
              <a:t> </a:t>
            </a:r>
            <a:r>
              <a:rPr lang="kk-KZ" b="1" dirty="0" smtClean="0"/>
              <a:t>акциясы.</a:t>
            </a:r>
            <a:r>
              <a:rPr lang="kk-KZ" dirty="0"/>
              <a:t> 1 қыркүйекте бірінші сынып оқушылары ата-аналарымен бірге </a:t>
            </a:r>
            <a:r>
              <a:rPr lang="kk-KZ" dirty="0" smtClean="0"/>
              <a:t>көшеттер отырғызуы</a:t>
            </a:r>
          </a:p>
          <a:p>
            <a:pPr lvl="0"/>
            <a:endParaRPr lang="kk-KZ" dirty="0"/>
          </a:p>
          <a:p>
            <a:pPr marL="0" lvl="0" indent="0">
              <a:buNone/>
            </a:pPr>
            <a:r>
              <a:rPr lang="kk-KZ" sz="3200" b="1" dirty="0">
                <a:solidFill>
                  <a:srgbClr val="002060"/>
                </a:solidFill>
              </a:rPr>
              <a:t>«Қолданылған батареяларды және ПВХ өнімдерін жою» </a:t>
            </a:r>
            <a:r>
              <a:rPr lang="kk-KZ" sz="3200" b="1" dirty="0" smtClean="0">
                <a:solidFill>
                  <a:srgbClr val="002060"/>
                </a:solidFill>
              </a:rPr>
              <a:t>акциясы</a:t>
            </a:r>
          </a:p>
          <a:p>
            <a:r>
              <a:rPr lang="ru-RU" sz="3200" dirty="0" smtClean="0"/>
              <a:t>1-6 </a:t>
            </a:r>
            <a:r>
              <a:rPr lang="ru-RU" sz="3200" dirty="0" err="1" smtClean="0"/>
              <a:t>сынып</a:t>
            </a:r>
            <a:r>
              <a:rPr lang="ru-RU" sz="3200" dirty="0" smtClean="0"/>
              <a:t> </a:t>
            </a:r>
            <a:r>
              <a:rPr lang="ru-RU" sz="3200" dirty="0" err="1" smtClean="0"/>
              <a:t>оқушылары</a:t>
            </a:r>
            <a:r>
              <a:rPr lang="ru-RU" sz="3200" dirty="0" smtClean="0"/>
              <a:t> қатысады.10 </a:t>
            </a:r>
            <a:r>
              <a:rPr lang="ru-RU" sz="3200" dirty="0" err="1" smtClean="0"/>
              <a:t>қазан</a:t>
            </a:r>
            <a:endParaRPr lang="ru-RU" sz="3200" dirty="0" smtClean="0"/>
          </a:p>
          <a:p>
            <a:r>
              <a:rPr lang="kk-KZ" sz="3600" b="1" dirty="0">
                <a:solidFill>
                  <a:srgbClr val="002060"/>
                </a:solidFill>
              </a:rPr>
              <a:t>«Энергия және су болашақ үшін» акциясы</a:t>
            </a:r>
            <a:endParaRPr lang="ru-RU" sz="3600" dirty="0">
              <a:solidFill>
                <a:srgbClr val="002060"/>
              </a:solidFill>
            </a:endParaRPr>
          </a:p>
          <a:p>
            <a:r>
              <a:rPr lang="ru-RU" sz="3200" dirty="0" smtClean="0"/>
              <a:t>1 </a:t>
            </a:r>
            <a:r>
              <a:rPr lang="ru-RU" sz="3200" dirty="0"/>
              <a:t>- 30 </a:t>
            </a:r>
            <a:r>
              <a:rPr lang="kk-KZ" sz="3200" dirty="0"/>
              <a:t>қараша</a:t>
            </a:r>
            <a:r>
              <a:rPr lang="ru-RU" sz="3200" dirty="0" smtClean="0"/>
              <a:t>.</a:t>
            </a:r>
            <a:r>
              <a:rPr lang="kk-KZ" sz="3200" dirty="0"/>
              <a:t> </a:t>
            </a:r>
            <a:r>
              <a:rPr lang="kk-KZ" sz="3200" dirty="0" smtClean="0"/>
              <a:t>7-9 сынып бір </a:t>
            </a:r>
            <a:r>
              <a:rPr lang="kk-KZ" sz="3200" dirty="0"/>
              <a:t>ай бойы </a:t>
            </a:r>
            <a:r>
              <a:rPr lang="kk-KZ" sz="3200" dirty="0" smtClean="0"/>
              <a:t> </a:t>
            </a:r>
            <a:r>
              <a:rPr lang="kk-KZ" sz="3200" dirty="0" err="1" smtClean="0"/>
              <a:t>WhatsApp</a:t>
            </a:r>
            <a:r>
              <a:rPr lang="kk-KZ" sz="3200" dirty="0" err="1"/>
              <a:t>-</a:t>
            </a:r>
            <a:r>
              <a:rPr lang="kk-KZ" sz="3200" dirty="0" err="1" smtClean="0"/>
              <a:t>тың</a:t>
            </a:r>
            <a:r>
              <a:rPr lang="kk-KZ" sz="3200" dirty="0" smtClean="0"/>
              <a:t> </a:t>
            </a:r>
            <a:r>
              <a:rPr lang="kk-KZ" sz="3200" dirty="0"/>
              <a:t>жеке мәртебесінде күнделікті </a:t>
            </a:r>
            <a:r>
              <a:rPr lang="kk-KZ" sz="3200" dirty="0" err="1"/>
              <a:t>электрэнергия</a:t>
            </a:r>
            <a:r>
              <a:rPr lang="kk-KZ" sz="3200" dirty="0"/>
              <a:t> мен суды үнемдеудің өзіндік үлгісі бар фотосуреттерін, сондай-ақ өз отбасы мүшелерінің табиғатты ұтымды пайдалану әрекетін жариялайды</a:t>
            </a:r>
            <a:endParaRPr lang="ru-RU" sz="3200" dirty="0"/>
          </a:p>
          <a:p>
            <a:pPr marL="0" lvl="0" indent="0">
              <a:buNone/>
            </a:pPr>
            <a:endParaRPr lang="kk-KZ" sz="3200" b="1" dirty="0" smtClean="0">
              <a:solidFill>
                <a:srgbClr val="002060"/>
              </a:solidFill>
            </a:endParaRPr>
          </a:p>
          <a:p>
            <a:pPr marL="0" lvl="0" indent="0">
              <a:buNone/>
            </a:pPr>
            <a:endParaRPr lang="kk-KZ" sz="3200" b="1" dirty="0">
              <a:solidFill>
                <a:srgbClr val="002060"/>
              </a:solidFill>
            </a:endParaRPr>
          </a:p>
          <a:p>
            <a:pPr marL="0" lvl="0" indent="0">
              <a:buNone/>
            </a:pPr>
            <a:endParaRPr lang="ru-RU" sz="3200" b="1" dirty="0">
              <a:solidFill>
                <a:srgbClr val="002060"/>
              </a:solidFill>
            </a:endParaRPr>
          </a:p>
          <a:p>
            <a:endParaRPr lang="ru-RU" dirty="0"/>
          </a:p>
        </p:txBody>
      </p:sp>
    </p:spTree>
    <p:extLst>
      <p:ext uri="{BB962C8B-B14F-4D97-AF65-F5344CB8AC3E}">
        <p14:creationId xmlns:p14="http://schemas.microsoft.com/office/powerpoint/2010/main" val="37623760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09295"/>
          </a:xfrm>
        </p:spPr>
        <p:txBody>
          <a:bodyPr>
            <a:normAutofit/>
          </a:bodyPr>
          <a:lstStyle/>
          <a:p>
            <a:pPr algn="ctr"/>
            <a:r>
              <a:rPr lang="ru-RU" sz="3600" b="1" dirty="0" smtClean="0">
                <a:solidFill>
                  <a:srgbClr val="002060"/>
                </a:solidFill>
                <a:latin typeface="+mn-lt"/>
              </a:rPr>
              <a:t>«</a:t>
            </a:r>
            <a:r>
              <a:rPr lang="ru-RU" sz="3600" b="1" dirty="0" err="1">
                <a:solidFill>
                  <a:srgbClr val="002060"/>
                </a:solidFill>
                <a:latin typeface="+mn-lt"/>
              </a:rPr>
              <a:t>Құстарға</a:t>
            </a:r>
            <a:r>
              <a:rPr lang="ru-RU" sz="3600" b="1" dirty="0">
                <a:solidFill>
                  <a:srgbClr val="002060"/>
                </a:solidFill>
                <a:latin typeface="+mn-lt"/>
              </a:rPr>
              <a:t> </a:t>
            </a:r>
            <a:r>
              <a:rPr lang="ru-RU" sz="3600" b="1" dirty="0" err="1">
                <a:solidFill>
                  <a:srgbClr val="002060"/>
                </a:solidFill>
                <a:latin typeface="+mn-lt"/>
              </a:rPr>
              <a:t>арналған</a:t>
            </a:r>
            <a:r>
              <a:rPr lang="ru-RU" sz="3600" b="1" dirty="0">
                <a:solidFill>
                  <a:srgbClr val="002060"/>
                </a:solidFill>
                <a:latin typeface="+mn-lt"/>
              </a:rPr>
              <a:t> кафе» </a:t>
            </a:r>
            <a:r>
              <a:rPr lang="ru-RU" sz="3600" b="1" dirty="0" err="1">
                <a:solidFill>
                  <a:srgbClr val="002060"/>
                </a:solidFill>
                <a:latin typeface="+mn-lt"/>
              </a:rPr>
              <a:t>экологиялық</a:t>
            </a:r>
            <a:r>
              <a:rPr lang="ru-RU" sz="3600" b="1" dirty="0">
                <a:solidFill>
                  <a:srgbClr val="002060"/>
                </a:solidFill>
                <a:latin typeface="+mn-lt"/>
              </a:rPr>
              <a:t> </a:t>
            </a:r>
            <a:r>
              <a:rPr lang="ru-RU" sz="3600" b="1" dirty="0" err="1">
                <a:solidFill>
                  <a:srgbClr val="002060"/>
                </a:solidFill>
                <a:latin typeface="+mn-lt"/>
              </a:rPr>
              <a:t>акциясы</a:t>
            </a:r>
            <a:endParaRPr lang="ru-RU" sz="3600" b="1" dirty="0">
              <a:solidFill>
                <a:srgbClr val="002060"/>
              </a:solidFill>
              <a:latin typeface="+mn-lt"/>
            </a:endParaRPr>
          </a:p>
        </p:txBody>
      </p:sp>
      <p:sp>
        <p:nvSpPr>
          <p:cNvPr id="3" name="Объект 2"/>
          <p:cNvSpPr>
            <a:spLocks noGrp="1"/>
          </p:cNvSpPr>
          <p:nvPr>
            <p:ph idx="1"/>
          </p:nvPr>
        </p:nvSpPr>
        <p:spPr>
          <a:xfrm>
            <a:off x="838200" y="2000250"/>
            <a:ext cx="10515600" cy="5022533"/>
          </a:xfrm>
        </p:spPr>
        <p:txBody>
          <a:bodyPr/>
          <a:lstStyle/>
          <a:p>
            <a:r>
              <a:rPr lang="kk-KZ" dirty="0"/>
              <a:t>5 желтоқсан - </a:t>
            </a:r>
            <a:r>
              <a:rPr lang="kk-KZ" dirty="0" smtClean="0"/>
              <a:t>27 ақпан (технология пәнімен бірлесе жемсауыт, ұя жасау) 1-4 сыныптар қатысады.</a:t>
            </a:r>
          </a:p>
          <a:p>
            <a:endParaRPr lang="kk-KZ" dirty="0"/>
          </a:p>
          <a:p>
            <a:r>
              <a:rPr lang="kk-KZ" sz="3200" b="1" dirty="0">
                <a:solidFill>
                  <a:srgbClr val="002060"/>
                </a:solidFill>
              </a:rPr>
              <a:t>«Жақсылық жаса» пластикалық қалпақшаларды жинау акциясы </a:t>
            </a:r>
            <a:endParaRPr lang="kk-KZ" sz="3200" b="1" dirty="0" smtClean="0">
              <a:solidFill>
                <a:srgbClr val="002060"/>
              </a:solidFill>
            </a:endParaRPr>
          </a:p>
          <a:p>
            <a:pPr lvl="0"/>
            <a:r>
              <a:rPr lang="kk-KZ" sz="3200" dirty="0" smtClean="0"/>
              <a:t>Барлығы қатысады. </a:t>
            </a:r>
            <a:r>
              <a:rPr lang="kk-KZ" sz="3200" dirty="0">
                <a:latin typeface="Times New Roman" panose="02020603050405020304" pitchFamily="18" charset="0"/>
                <a:ea typeface="Times New Roman" panose="02020603050405020304" pitchFamily="18" charset="0"/>
                <a:cs typeface="Times New Roman" panose="02020603050405020304" pitchFamily="18" charset="0"/>
              </a:rPr>
              <a:t>2018 жылғы </a:t>
            </a:r>
            <a:r>
              <a:rPr lang="kk-KZ" sz="3200" dirty="0" smtClean="0">
                <a:latin typeface="Times New Roman" panose="02020603050405020304" pitchFamily="18" charset="0"/>
                <a:ea typeface="Times New Roman" panose="02020603050405020304" pitchFamily="18" charset="0"/>
                <a:cs typeface="Times New Roman" panose="02020603050405020304" pitchFamily="18" charset="0"/>
              </a:rPr>
              <a:t>7.12- </a:t>
            </a:r>
            <a:r>
              <a:rPr lang="kk-KZ" sz="3200" dirty="0">
                <a:latin typeface="Times New Roman" panose="02020603050405020304" pitchFamily="18" charset="0"/>
                <a:ea typeface="Times New Roman" panose="02020603050405020304" pitchFamily="18" charset="0"/>
                <a:cs typeface="Times New Roman" panose="02020603050405020304" pitchFamily="18" charset="0"/>
              </a:rPr>
              <a:t>2019 жылғы 19 </a:t>
            </a:r>
            <a:r>
              <a:rPr lang="kk-KZ" sz="3200" dirty="0" smtClean="0">
                <a:latin typeface="Times New Roman" panose="02020603050405020304" pitchFamily="18" charset="0"/>
                <a:ea typeface="Times New Roman" panose="02020603050405020304" pitchFamily="18" charset="0"/>
                <a:cs typeface="Times New Roman" panose="02020603050405020304" pitchFamily="18" charset="0"/>
              </a:rPr>
              <a:t>.04</a:t>
            </a:r>
          </a:p>
          <a:p>
            <a:pPr lvl="0"/>
            <a:r>
              <a:rPr lang="kk-KZ" sz="3200" dirty="0" smtClean="0">
                <a:latin typeface="Times New Roman" panose="02020603050405020304" pitchFamily="18" charset="0"/>
                <a:ea typeface="Times New Roman" panose="02020603050405020304" pitchFamily="18" charset="0"/>
                <a:cs typeface="Times New Roman" panose="02020603050405020304" pitchFamily="18" charset="0"/>
              </a:rPr>
              <a:t>Әр сыныпта қақпақшалар жинайтын ыдыс орналастыру.</a:t>
            </a:r>
            <a:r>
              <a:rPr lang="ru-RU" sz="1600" dirty="0" smtClean="0"/>
              <a:t> </a:t>
            </a:r>
            <a:endParaRPr lang="ru-RU" sz="4000" dirty="0">
              <a:latin typeface="Arial" panose="020B0604020202020204" pitchFamily="34" charset="0"/>
            </a:endParaRPr>
          </a:p>
          <a:p>
            <a:endParaRPr lang="ru-RU" sz="3200" dirty="0"/>
          </a:p>
        </p:txBody>
      </p:sp>
      <p:sp>
        <p:nvSpPr>
          <p:cNvPr id="6" name="Rectangle 3"/>
          <p:cNvSpPr>
            <a:spLocks noChangeArrowheads="1"/>
          </p:cNvSpPr>
          <p:nvPr/>
        </p:nvSpPr>
        <p:spPr bwMode="auto">
          <a:xfrm>
            <a:off x="0" y="912837"/>
            <a:ext cx="18473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905135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002060"/>
                </a:solidFill>
                <a:latin typeface="+mn-lt"/>
              </a:rPr>
              <a:t>«</a:t>
            </a:r>
            <a:r>
              <a:rPr lang="ru-RU" b="1" dirty="0">
                <a:solidFill>
                  <a:srgbClr val="002060"/>
                </a:solidFill>
                <a:latin typeface="+mn-lt"/>
              </a:rPr>
              <a:t>ЭКО </a:t>
            </a:r>
            <a:r>
              <a:rPr lang="en-US" b="1" dirty="0">
                <a:solidFill>
                  <a:srgbClr val="002060"/>
                </a:solidFill>
                <a:latin typeface="+mn-lt"/>
              </a:rPr>
              <a:t>CROSS» </a:t>
            </a:r>
            <a:r>
              <a:rPr lang="ru-RU" b="1" dirty="0" err="1">
                <a:solidFill>
                  <a:srgbClr val="002060"/>
                </a:solidFill>
                <a:latin typeface="+mn-lt"/>
              </a:rPr>
              <a:t>акциясы</a:t>
            </a:r>
            <a:endParaRPr lang="ru-RU" b="1" dirty="0">
              <a:solidFill>
                <a:srgbClr val="002060"/>
              </a:solidFill>
              <a:latin typeface="+mn-lt"/>
            </a:endParaRPr>
          </a:p>
        </p:txBody>
      </p:sp>
      <p:sp>
        <p:nvSpPr>
          <p:cNvPr id="3" name="Объект 2"/>
          <p:cNvSpPr>
            <a:spLocks noGrp="1"/>
          </p:cNvSpPr>
          <p:nvPr>
            <p:ph idx="1"/>
          </p:nvPr>
        </p:nvSpPr>
        <p:spPr/>
        <p:txBody>
          <a:bodyPr/>
          <a:lstStyle/>
          <a:p>
            <a:r>
              <a:rPr lang="kk-KZ" dirty="0"/>
              <a:t>Сәуірдің басында «ЭКO CROSS» экологиялық акциясының басталу күні, орны және уақыты </a:t>
            </a:r>
            <a:r>
              <a:rPr lang="kk-KZ" dirty="0" smtClean="0"/>
              <a:t>жарияланады</a:t>
            </a:r>
          </a:p>
          <a:p>
            <a:r>
              <a:rPr lang="kk-KZ" dirty="0" smtClean="0"/>
              <a:t>Ең </a:t>
            </a:r>
            <a:r>
              <a:rPr lang="kk-KZ" dirty="0"/>
              <a:t>көп қоқыс жинайтын қапшықтар санына сәйкес акцияға қатысушылар I, II және III дәрежелі дипломдармен, сондай-ақ басқа бағалы сыйлықтармен марапатталды</a:t>
            </a:r>
            <a:endParaRPr lang="ru-RU" dirty="0"/>
          </a:p>
        </p:txBody>
      </p:sp>
    </p:spTree>
    <p:extLst>
      <p:ext uri="{BB962C8B-B14F-4D97-AF65-F5344CB8AC3E}">
        <p14:creationId xmlns:p14="http://schemas.microsoft.com/office/powerpoint/2010/main" val="11550016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4800" b="1" dirty="0">
                <a:solidFill>
                  <a:srgbClr val="002060"/>
                </a:solidFill>
                <a:cs typeface="Aharoni" panose="02010803020104030203" pitchFamily="2" charset="-79"/>
              </a:rPr>
              <a:t>«</a:t>
            </a:r>
            <a:r>
              <a:rPr lang="ru-RU" sz="4800" b="1" dirty="0" err="1">
                <a:solidFill>
                  <a:srgbClr val="002060"/>
                </a:solidFill>
                <a:cs typeface="Aharoni" panose="02010803020104030203" pitchFamily="2" charset="-79"/>
              </a:rPr>
              <a:t>Шаңырақ</a:t>
            </a:r>
            <a:r>
              <a:rPr lang="ru-RU" sz="4800" b="1" dirty="0" smtClean="0">
                <a:solidFill>
                  <a:srgbClr val="002060"/>
                </a:solidFill>
                <a:cs typeface="Aharoni" panose="02010803020104030203" pitchFamily="2" charset="-79"/>
              </a:rPr>
              <a:t>» </a:t>
            </a:r>
            <a:r>
              <a:rPr lang="ru-RU" sz="4800" b="1" dirty="0" err="1" smtClean="0">
                <a:solidFill>
                  <a:srgbClr val="002060"/>
                </a:solidFill>
                <a:cs typeface="Aharoni" panose="02010803020104030203" pitchFamily="2" charset="-79"/>
              </a:rPr>
              <a:t>жобасы</a:t>
            </a:r>
            <a:endParaRPr lang="ru-RU" sz="4800" b="1" dirty="0">
              <a:solidFill>
                <a:srgbClr val="002060"/>
              </a:solidFill>
              <a:cs typeface="Aharoni" panose="02010803020104030203" pitchFamily="2" charset="-79"/>
            </a:endParaRPr>
          </a:p>
        </p:txBody>
      </p:sp>
      <p:sp>
        <p:nvSpPr>
          <p:cNvPr id="3" name="Объект 2"/>
          <p:cNvSpPr>
            <a:spLocks noGrp="1"/>
          </p:cNvSpPr>
          <p:nvPr>
            <p:ph idx="1"/>
          </p:nvPr>
        </p:nvSpPr>
        <p:spPr>
          <a:xfrm>
            <a:off x="838200" y="1600200"/>
            <a:ext cx="10515600" cy="4576763"/>
          </a:xfrm>
        </p:spPr>
        <p:txBody>
          <a:bodyPr/>
          <a:lstStyle/>
          <a:p>
            <a:r>
              <a:rPr lang="kk-KZ" sz="3600" dirty="0" smtClean="0"/>
              <a:t>Киіз үй </a:t>
            </a:r>
            <a:r>
              <a:rPr lang="kk-KZ" sz="3600" dirty="0" err="1" smtClean="0"/>
              <a:t>макетын</a:t>
            </a:r>
            <a:r>
              <a:rPr lang="kk-KZ" sz="3600" dirty="0" smtClean="0"/>
              <a:t> жасауымен (</a:t>
            </a:r>
            <a:r>
              <a:rPr lang="ru-RU" sz="3600" dirty="0" err="1" smtClean="0"/>
              <a:t>көрпе</a:t>
            </a:r>
            <a:r>
              <a:rPr lang="ru-RU" sz="3600" dirty="0"/>
              <a:t>, </a:t>
            </a:r>
            <a:r>
              <a:rPr lang="ru-RU" sz="3600" dirty="0" err="1"/>
              <a:t>жастықтар</a:t>
            </a:r>
            <a:r>
              <a:rPr lang="ru-RU" sz="3600" dirty="0"/>
              <a:t>, </a:t>
            </a:r>
            <a:r>
              <a:rPr lang="ru-RU" sz="3600" dirty="0" err="1"/>
              <a:t>текемет</a:t>
            </a:r>
            <a:r>
              <a:rPr lang="ru-RU" sz="3600" dirty="0"/>
              <a:t>, т</a:t>
            </a:r>
            <a:r>
              <a:rPr lang="kk-KZ" sz="3600" dirty="0"/>
              <a:t>ү</a:t>
            </a:r>
            <a:r>
              <a:rPr lang="ru-RU" sz="3600" dirty="0" err="1"/>
              <a:t>ск</a:t>
            </a:r>
            <a:r>
              <a:rPr lang="kk-KZ" sz="3600" dirty="0"/>
              <a:t>иі</a:t>
            </a:r>
            <a:r>
              <a:rPr lang="ru-RU" sz="3600" dirty="0"/>
              <a:t>з, к</a:t>
            </a:r>
            <a:r>
              <a:rPr lang="kk-KZ" sz="3600" dirty="0"/>
              <a:t>і</a:t>
            </a:r>
            <a:r>
              <a:rPr lang="ru-RU" sz="3600" dirty="0" err="1" smtClean="0"/>
              <a:t>лем</a:t>
            </a:r>
            <a:r>
              <a:rPr lang="ru-RU" sz="3600" dirty="0" smtClean="0"/>
              <a:t>)</a:t>
            </a:r>
            <a:r>
              <a:rPr lang="kk-KZ" sz="3600" dirty="0" smtClean="0"/>
              <a:t> дайындау  </a:t>
            </a:r>
            <a:r>
              <a:rPr lang="kk-KZ" dirty="0" smtClean="0"/>
              <a:t>(Технология мұғалімдері)</a:t>
            </a:r>
          </a:p>
          <a:p>
            <a:r>
              <a:rPr lang="kk-KZ" sz="3600" dirty="0" smtClean="0"/>
              <a:t>Уақыты  </a:t>
            </a:r>
            <a:r>
              <a:rPr lang="kk-KZ" sz="3600" dirty="0" err="1" smtClean="0"/>
              <a:t>-наурыз</a:t>
            </a:r>
            <a:r>
              <a:rPr lang="kk-KZ" sz="3600" dirty="0" smtClean="0"/>
              <a:t>;</a:t>
            </a:r>
          </a:p>
          <a:p>
            <a:r>
              <a:rPr lang="ru-RU" sz="3600" dirty="0"/>
              <a:t>«</a:t>
            </a:r>
            <a:r>
              <a:rPr lang="ru-RU" sz="3600" dirty="0" err="1"/>
              <a:t>Киізүй-fest</a:t>
            </a:r>
            <a:r>
              <a:rPr lang="ru-RU" sz="3600" dirty="0"/>
              <a:t>» </a:t>
            </a:r>
            <a:r>
              <a:rPr lang="kk-KZ" sz="3600" dirty="0" smtClean="0"/>
              <a:t>көрмесіне қатысу;</a:t>
            </a:r>
            <a:endParaRPr lang="ru-RU" sz="3600" dirty="0"/>
          </a:p>
        </p:txBody>
      </p:sp>
    </p:spTree>
    <p:extLst>
      <p:ext uri="{BB962C8B-B14F-4D97-AF65-F5344CB8AC3E}">
        <p14:creationId xmlns:p14="http://schemas.microsoft.com/office/powerpoint/2010/main" val="1777312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5400" b="1" dirty="0">
                <a:solidFill>
                  <a:srgbClr val="002060"/>
                </a:solidFill>
              </a:rPr>
              <a:t>«</a:t>
            </a:r>
            <a:r>
              <a:rPr lang="ru-RU" sz="5400" b="1" dirty="0" err="1">
                <a:solidFill>
                  <a:srgbClr val="002060"/>
                </a:solidFill>
              </a:rPr>
              <a:t>Адал</a:t>
            </a:r>
            <a:r>
              <a:rPr lang="ru-RU" sz="5400" b="1" dirty="0">
                <a:solidFill>
                  <a:srgbClr val="002060"/>
                </a:solidFill>
              </a:rPr>
              <a:t> </a:t>
            </a:r>
            <a:r>
              <a:rPr lang="en-US" sz="5400" b="1" dirty="0">
                <a:solidFill>
                  <a:srgbClr val="002060"/>
                </a:solidFill>
              </a:rPr>
              <a:t>friends» </a:t>
            </a:r>
            <a:r>
              <a:rPr lang="ru-RU" sz="5400" b="1" dirty="0" err="1">
                <a:solidFill>
                  <a:srgbClr val="002060"/>
                </a:solidFill>
              </a:rPr>
              <a:t>жобасы</a:t>
            </a:r>
            <a:endParaRPr lang="ru-RU" sz="5400" b="1" dirty="0">
              <a:solidFill>
                <a:srgbClr val="002060"/>
              </a:solidFill>
            </a:endParaRPr>
          </a:p>
        </p:txBody>
      </p:sp>
      <p:sp>
        <p:nvSpPr>
          <p:cNvPr id="3" name="Объект 2"/>
          <p:cNvSpPr>
            <a:spLocks noGrp="1"/>
          </p:cNvSpPr>
          <p:nvPr>
            <p:ph idx="1"/>
          </p:nvPr>
        </p:nvSpPr>
        <p:spPr/>
        <p:txBody>
          <a:bodyPr/>
          <a:lstStyle/>
          <a:p>
            <a:r>
              <a:rPr lang="kk-KZ" dirty="0"/>
              <a:t>Ж</a:t>
            </a:r>
            <a:r>
              <a:rPr lang="kk-KZ" dirty="0" smtClean="0"/>
              <a:t>оба үйде </a:t>
            </a:r>
            <a:r>
              <a:rPr lang="kk-KZ" dirty="0"/>
              <a:t>білім алатын балаға рухани қолдауға және қоғамға икемденуге жол </a:t>
            </a:r>
            <a:r>
              <a:rPr lang="kk-KZ" dirty="0" smtClean="0"/>
              <a:t>ашады;</a:t>
            </a:r>
          </a:p>
          <a:p>
            <a:r>
              <a:rPr lang="kk-KZ" dirty="0"/>
              <a:t>Мектеп оқушыларынан мобильді еріктілер тобын </a:t>
            </a:r>
            <a:r>
              <a:rPr lang="kk-KZ" dirty="0" smtClean="0"/>
              <a:t>құрастыру қажет;</a:t>
            </a:r>
            <a:endParaRPr lang="ru-RU" dirty="0"/>
          </a:p>
        </p:txBody>
      </p:sp>
    </p:spTree>
    <p:extLst>
      <p:ext uri="{BB962C8B-B14F-4D97-AF65-F5344CB8AC3E}">
        <p14:creationId xmlns:p14="http://schemas.microsoft.com/office/powerpoint/2010/main" val="6568164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solidFill>
                  <a:srgbClr val="002060"/>
                </a:solidFill>
              </a:rPr>
              <a:t>«Family day» </a:t>
            </a:r>
            <a:r>
              <a:rPr lang="ru-RU" b="1" dirty="0" err="1">
                <a:solidFill>
                  <a:srgbClr val="002060"/>
                </a:solidFill>
              </a:rPr>
              <a:t>отбасылық</a:t>
            </a:r>
            <a:r>
              <a:rPr lang="ru-RU" b="1" dirty="0">
                <a:solidFill>
                  <a:srgbClr val="002060"/>
                </a:solidFill>
              </a:rPr>
              <a:t> </a:t>
            </a:r>
            <a:r>
              <a:rPr lang="ru-RU" b="1" dirty="0" err="1" smtClean="0">
                <a:solidFill>
                  <a:srgbClr val="002060"/>
                </a:solidFill>
              </a:rPr>
              <a:t>жобасы</a:t>
            </a:r>
            <a:endParaRPr lang="ru-RU" b="1" dirty="0">
              <a:solidFill>
                <a:srgbClr val="002060"/>
              </a:solidFill>
            </a:endParaRPr>
          </a:p>
        </p:txBody>
      </p:sp>
      <p:sp>
        <p:nvSpPr>
          <p:cNvPr id="3" name="Объект 2"/>
          <p:cNvSpPr>
            <a:spLocks noGrp="1"/>
          </p:cNvSpPr>
          <p:nvPr>
            <p:ph idx="1"/>
          </p:nvPr>
        </p:nvSpPr>
        <p:spPr/>
        <p:txBody>
          <a:bodyPr/>
          <a:lstStyle/>
          <a:p>
            <a:r>
              <a:rPr lang="kk-KZ" dirty="0"/>
              <a:t>Отбасы дәстүрлерін </a:t>
            </a:r>
            <a:r>
              <a:rPr lang="kk-KZ" dirty="0" smtClean="0"/>
              <a:t>сақтап </a:t>
            </a:r>
            <a:r>
              <a:rPr lang="kk-KZ" dirty="0"/>
              <a:t>қалу және отбасының әлеуметтік-мәдени құндылықтарын </a:t>
            </a:r>
            <a:r>
              <a:rPr lang="kk-KZ" dirty="0" smtClean="0"/>
              <a:t>қалыптастыру;</a:t>
            </a:r>
          </a:p>
          <a:p>
            <a:r>
              <a:rPr lang="kk-KZ" dirty="0" smtClean="0"/>
              <a:t>Ұлттық тағам, қолөнер, дәстүрді бірлесе іске асыру, насихаттау</a:t>
            </a:r>
          </a:p>
          <a:p>
            <a:r>
              <a:rPr lang="kk-KZ" dirty="0"/>
              <a:t>14 қыркүйек (1-4 сыныптар</a:t>
            </a:r>
            <a:r>
              <a:rPr lang="kk-KZ" dirty="0" smtClean="0"/>
              <a:t>),Отбасы  күні </a:t>
            </a:r>
          </a:p>
          <a:p>
            <a:r>
              <a:rPr lang="kk-KZ" dirty="0" smtClean="0"/>
              <a:t>11 </a:t>
            </a:r>
            <a:r>
              <a:rPr lang="kk-KZ" dirty="0"/>
              <a:t>наурыз  (5-8 сыныптар),  </a:t>
            </a:r>
            <a:r>
              <a:rPr lang="kk-KZ" dirty="0" smtClean="0"/>
              <a:t> Әйелдер күні</a:t>
            </a:r>
          </a:p>
          <a:p>
            <a:r>
              <a:rPr lang="kk-KZ" dirty="0" smtClean="0"/>
              <a:t>25 </a:t>
            </a:r>
            <a:r>
              <a:rPr lang="kk-KZ" dirty="0"/>
              <a:t>наурыз (9-11 классы). </a:t>
            </a:r>
            <a:r>
              <a:rPr lang="kk-KZ" dirty="0" smtClean="0"/>
              <a:t>       Наурыз мерекесі</a:t>
            </a:r>
            <a:endParaRPr lang="ru-RU" dirty="0"/>
          </a:p>
          <a:p>
            <a:endParaRPr lang="ru-RU" dirty="0"/>
          </a:p>
        </p:txBody>
      </p:sp>
    </p:spTree>
    <p:extLst>
      <p:ext uri="{BB962C8B-B14F-4D97-AF65-F5344CB8AC3E}">
        <p14:creationId xmlns:p14="http://schemas.microsoft.com/office/powerpoint/2010/main" val="37006471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6000" b="1" dirty="0">
                <a:solidFill>
                  <a:srgbClr val="002060"/>
                </a:solidFill>
              </a:rPr>
              <a:t>«</a:t>
            </a:r>
            <a:r>
              <a:rPr lang="en-US" sz="6000" b="1" dirty="0" err="1">
                <a:solidFill>
                  <a:srgbClr val="002060"/>
                </a:solidFill>
              </a:rPr>
              <a:t>Bala</a:t>
            </a:r>
            <a:r>
              <a:rPr lang="en-US" sz="6000" b="1" dirty="0">
                <a:solidFill>
                  <a:srgbClr val="002060"/>
                </a:solidFill>
              </a:rPr>
              <a:t> business» </a:t>
            </a:r>
            <a:r>
              <a:rPr lang="kk-KZ" sz="6000" b="1" dirty="0" smtClean="0">
                <a:solidFill>
                  <a:srgbClr val="002060"/>
                </a:solidFill>
              </a:rPr>
              <a:t>жобасы</a:t>
            </a:r>
            <a:endParaRPr lang="ru-RU" sz="6000" b="1" dirty="0">
              <a:solidFill>
                <a:srgbClr val="002060"/>
              </a:solidFill>
            </a:endParaRPr>
          </a:p>
        </p:txBody>
      </p:sp>
      <p:sp>
        <p:nvSpPr>
          <p:cNvPr id="3" name="Объект 2"/>
          <p:cNvSpPr>
            <a:spLocks noGrp="1"/>
          </p:cNvSpPr>
          <p:nvPr>
            <p:ph idx="1"/>
          </p:nvPr>
        </p:nvSpPr>
        <p:spPr/>
        <p:txBody>
          <a:bodyPr>
            <a:normAutofit/>
          </a:bodyPr>
          <a:lstStyle/>
          <a:p>
            <a:r>
              <a:rPr lang="kk-KZ" sz="4000" dirty="0"/>
              <a:t>Б</a:t>
            </a:r>
            <a:r>
              <a:rPr lang="kk-KZ" sz="4000" dirty="0" smtClean="0"/>
              <a:t>изнес-жобаларын </a:t>
            </a:r>
            <a:r>
              <a:rPr lang="kk-KZ" sz="4000" dirty="0"/>
              <a:t>құрастырған 5-11 сынып </a:t>
            </a:r>
            <a:r>
              <a:rPr lang="kk-KZ" sz="4000" dirty="0" smtClean="0"/>
              <a:t>оқушылары қатысады</a:t>
            </a:r>
            <a:r>
              <a:rPr lang="kk-KZ" dirty="0" smtClean="0"/>
              <a:t>.</a:t>
            </a:r>
          </a:p>
          <a:p>
            <a:endParaRPr lang="ru-RU" dirty="0"/>
          </a:p>
          <a:p>
            <a:r>
              <a:rPr lang="en-US" sz="4000" dirty="0"/>
              <a:t>start</a:t>
            </a:r>
            <a:r>
              <a:rPr lang="ru-RU" sz="4000" dirty="0"/>
              <a:t>-</a:t>
            </a:r>
            <a:r>
              <a:rPr lang="en-US" sz="4000" dirty="0"/>
              <a:t>u</a:t>
            </a:r>
            <a:r>
              <a:rPr lang="ru-RU" sz="4000" dirty="0"/>
              <a:t>р </a:t>
            </a:r>
            <a:r>
              <a:rPr lang="kk-KZ" sz="4000" dirty="0" smtClean="0"/>
              <a:t>жобалары </a:t>
            </a:r>
          </a:p>
          <a:p>
            <a:endParaRPr lang="kk-KZ" sz="4000" dirty="0"/>
          </a:p>
          <a:p>
            <a:r>
              <a:rPr lang="ru-RU" sz="4000" dirty="0" smtClean="0"/>
              <a:t>А</a:t>
            </a:r>
            <a:r>
              <a:rPr lang="kk-KZ" sz="4000" dirty="0"/>
              <a:t>қ</a:t>
            </a:r>
            <a:r>
              <a:rPr lang="ru-RU" sz="4000" dirty="0"/>
              <a:t>су</a:t>
            </a:r>
            <a:r>
              <a:rPr lang="kk-KZ" sz="4000" dirty="0"/>
              <a:t> қ</a:t>
            </a:r>
            <a:r>
              <a:rPr lang="kk-KZ" sz="4000" dirty="0" smtClean="0"/>
              <a:t>.</a:t>
            </a:r>
            <a:r>
              <a:rPr lang="ru-RU" sz="4000" dirty="0" smtClean="0"/>
              <a:t> 12-13 </a:t>
            </a:r>
            <a:r>
              <a:rPr lang="kk-KZ" sz="4000" dirty="0"/>
              <a:t>қараша</a:t>
            </a:r>
            <a:r>
              <a:rPr lang="ru-RU" sz="4000" dirty="0"/>
              <a:t> 2018 </a:t>
            </a:r>
            <a:r>
              <a:rPr lang="kk-KZ" sz="4000" dirty="0"/>
              <a:t>жыл</a:t>
            </a:r>
            <a:endParaRPr lang="ru-RU" sz="4000" dirty="0"/>
          </a:p>
        </p:txBody>
      </p:sp>
    </p:spTree>
    <p:extLst>
      <p:ext uri="{BB962C8B-B14F-4D97-AF65-F5344CB8AC3E}">
        <p14:creationId xmlns:p14="http://schemas.microsoft.com/office/powerpoint/2010/main" val="17735801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7200" b="1" dirty="0" smtClean="0">
                <a:solidFill>
                  <a:srgbClr val="002060"/>
                </a:solidFill>
              </a:rPr>
              <a:t>Қорытынды</a:t>
            </a:r>
            <a:endParaRPr lang="ru-RU" sz="7200" b="1" dirty="0">
              <a:solidFill>
                <a:srgbClr val="002060"/>
              </a:solidFill>
            </a:endParaRPr>
          </a:p>
        </p:txBody>
      </p:sp>
      <p:sp>
        <p:nvSpPr>
          <p:cNvPr id="3" name="Объект 2"/>
          <p:cNvSpPr>
            <a:spLocks noGrp="1"/>
          </p:cNvSpPr>
          <p:nvPr>
            <p:ph idx="1"/>
          </p:nvPr>
        </p:nvSpPr>
        <p:spPr/>
        <p:txBody>
          <a:bodyPr/>
          <a:lstStyle/>
          <a:p>
            <a:endParaRPr lang="kk-KZ" dirty="0" smtClean="0"/>
          </a:p>
          <a:p>
            <a:r>
              <a:rPr lang="kk-KZ" sz="4000" dirty="0" err="1" smtClean="0"/>
              <a:t>Мониторинг-қатысу</a:t>
            </a:r>
            <a:r>
              <a:rPr lang="kk-KZ" sz="4000" dirty="0" smtClean="0"/>
              <a:t> белсенділігі, сапалы фото, әлеуметтік желілерде жариялау</a:t>
            </a:r>
          </a:p>
          <a:p>
            <a:r>
              <a:rPr lang="kk-KZ" sz="4000" dirty="0" err="1"/>
              <a:t>Instagram</a:t>
            </a:r>
            <a:r>
              <a:rPr lang="kk-KZ" sz="4000" dirty="0"/>
              <a:t> тегін қосымшасында </a:t>
            </a:r>
            <a:r>
              <a:rPr lang="kk-KZ" sz="4000" dirty="0" err="1"/>
              <a:t>#ЭКОboomПавлодар</a:t>
            </a:r>
            <a:r>
              <a:rPr lang="kk-KZ" sz="4000" dirty="0"/>
              <a:t> </a:t>
            </a:r>
            <a:r>
              <a:rPr lang="kk-KZ" sz="4000" dirty="0" err="1"/>
              <a:t>хэштегімен</a:t>
            </a:r>
            <a:r>
              <a:rPr lang="kk-KZ" sz="4000" dirty="0"/>
              <a:t> жарияланымда «Ұнады» белгілерінің </a:t>
            </a:r>
            <a:r>
              <a:rPr lang="kk-KZ" sz="4000" dirty="0" smtClean="0"/>
              <a:t>саны</a:t>
            </a:r>
            <a:endParaRPr lang="ru-RU" sz="4000" dirty="0"/>
          </a:p>
        </p:txBody>
      </p:sp>
    </p:spTree>
    <p:extLst>
      <p:ext uri="{BB962C8B-B14F-4D97-AF65-F5344CB8AC3E}">
        <p14:creationId xmlns:p14="http://schemas.microsoft.com/office/powerpoint/2010/main" val="14458994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050258980"/>
              </p:ext>
            </p:extLst>
          </p:nvPr>
        </p:nvGraphicFramePr>
        <p:xfrm>
          <a:off x="255270" y="122555"/>
          <a:ext cx="10515600" cy="6070600"/>
        </p:xfrm>
        <a:graphic>
          <a:graphicData uri="http://schemas.openxmlformats.org/drawingml/2006/table">
            <a:tbl>
              <a:tblPr firstRow="1" bandRow="1">
                <a:tableStyleId>{5C22544A-7EE6-4342-B048-85BDC9FD1C3A}</a:tableStyleId>
              </a:tblPr>
              <a:tblGrid>
                <a:gridCol w="567690"/>
                <a:gridCol w="3028950"/>
                <a:gridCol w="4400550"/>
                <a:gridCol w="1257300"/>
                <a:gridCol w="1261110"/>
              </a:tblGrid>
              <a:tr h="370840">
                <a:tc>
                  <a:txBody>
                    <a:bodyPr/>
                    <a:lstStyle/>
                    <a:p>
                      <a:r>
                        <a:rPr lang="kk-KZ" dirty="0" smtClean="0"/>
                        <a:t>№</a:t>
                      </a:r>
                      <a:endParaRPr lang="ru-RU" dirty="0"/>
                    </a:p>
                  </a:txBody>
                  <a:tcPr/>
                </a:tc>
                <a:tc>
                  <a:txBody>
                    <a:bodyPr/>
                    <a:lstStyle/>
                    <a:p>
                      <a:r>
                        <a:rPr lang="kk-KZ" dirty="0" smtClean="0"/>
                        <a:t>Жоба атауы</a:t>
                      </a:r>
                      <a:endParaRPr lang="ru-RU" dirty="0"/>
                    </a:p>
                  </a:txBody>
                  <a:tcPr/>
                </a:tc>
                <a:tc>
                  <a:txBody>
                    <a:bodyPr/>
                    <a:lstStyle/>
                    <a:p>
                      <a:r>
                        <a:rPr lang="kk-KZ" dirty="0" smtClean="0"/>
                        <a:t>жауапты</a:t>
                      </a:r>
                      <a:endParaRPr lang="ru-RU" dirty="0"/>
                    </a:p>
                  </a:txBody>
                  <a:tcPr/>
                </a:tc>
                <a:tc>
                  <a:txBody>
                    <a:bodyPr/>
                    <a:lstStyle/>
                    <a:p>
                      <a:r>
                        <a:rPr lang="kk-KZ" dirty="0" smtClean="0"/>
                        <a:t>сынып</a:t>
                      </a:r>
                      <a:endParaRPr lang="ru-RU" dirty="0"/>
                    </a:p>
                  </a:txBody>
                  <a:tcPr/>
                </a:tc>
                <a:tc>
                  <a:txBody>
                    <a:bodyPr/>
                    <a:lstStyle/>
                    <a:p>
                      <a:r>
                        <a:rPr lang="kk-KZ" dirty="0" smtClean="0"/>
                        <a:t>мерзімі</a:t>
                      </a:r>
                      <a:endParaRPr lang="ru-RU" dirty="0"/>
                    </a:p>
                  </a:txBody>
                  <a:tcPr/>
                </a:tc>
              </a:tr>
              <a:tr h="370840">
                <a:tc>
                  <a:txBody>
                    <a:bodyPr/>
                    <a:lstStyle/>
                    <a:p>
                      <a:r>
                        <a:rPr lang="kk-KZ" dirty="0" smtClean="0"/>
                        <a:t>1</a:t>
                      </a:r>
                      <a:endParaRPr lang="ru-RU" dirty="0"/>
                    </a:p>
                  </a:txBody>
                  <a:tcPr/>
                </a:tc>
                <a:tc>
                  <a:txBody>
                    <a:bodyPr/>
                    <a:lstStyle/>
                    <a:p>
                      <a:r>
                        <a:rPr lang="ru-RU" b="1" dirty="0" smtClean="0">
                          <a:solidFill>
                            <a:srgbClr val="002060"/>
                          </a:solidFill>
                          <a:latin typeface="+mn-lt"/>
                        </a:rPr>
                        <a:t>«</a:t>
                      </a:r>
                      <a:r>
                        <a:rPr lang="ru-RU" b="1" dirty="0" err="1" smtClean="0">
                          <a:solidFill>
                            <a:srgbClr val="002060"/>
                          </a:solidFill>
                          <a:latin typeface="+mn-lt"/>
                        </a:rPr>
                        <a:t>Менің</a:t>
                      </a:r>
                      <a:r>
                        <a:rPr lang="ru-RU" b="1" dirty="0" smtClean="0">
                          <a:solidFill>
                            <a:srgbClr val="002060"/>
                          </a:solidFill>
                          <a:latin typeface="+mn-lt"/>
                        </a:rPr>
                        <a:t> </a:t>
                      </a:r>
                      <a:r>
                        <a:rPr lang="ru-RU" b="1" dirty="0" err="1" smtClean="0">
                          <a:solidFill>
                            <a:srgbClr val="002060"/>
                          </a:solidFill>
                          <a:latin typeface="+mn-lt"/>
                        </a:rPr>
                        <a:t>Туым</a:t>
                      </a:r>
                      <a:r>
                        <a:rPr lang="ru-RU" b="1" dirty="0" smtClean="0">
                          <a:solidFill>
                            <a:srgbClr val="002060"/>
                          </a:solidFill>
                          <a:latin typeface="+mn-lt"/>
                        </a:rPr>
                        <a:t>» </a:t>
                      </a:r>
                      <a:endParaRPr lang="ru-RU" dirty="0"/>
                    </a:p>
                  </a:txBody>
                  <a:tcPr/>
                </a:tc>
                <a:tc>
                  <a:txBody>
                    <a:bodyPr/>
                    <a:lstStyle/>
                    <a:p>
                      <a:r>
                        <a:rPr lang="kk-KZ" dirty="0" err="1" smtClean="0"/>
                        <a:t>Джамалбаев</a:t>
                      </a:r>
                      <a:r>
                        <a:rPr lang="kk-KZ" baseline="0" dirty="0" smtClean="0"/>
                        <a:t> М.С</a:t>
                      </a:r>
                    </a:p>
                    <a:p>
                      <a:r>
                        <a:rPr lang="kk-KZ" baseline="0" dirty="0" err="1" smtClean="0"/>
                        <a:t>Нургалиева</a:t>
                      </a:r>
                      <a:r>
                        <a:rPr lang="kk-KZ" baseline="0" dirty="0" smtClean="0"/>
                        <a:t> Д.А, </a:t>
                      </a:r>
                      <a:r>
                        <a:rPr lang="kk-KZ" baseline="0" dirty="0" err="1" smtClean="0"/>
                        <a:t>Нургалиева</a:t>
                      </a:r>
                      <a:r>
                        <a:rPr lang="kk-KZ" baseline="0" dirty="0" smtClean="0"/>
                        <a:t> С.Е</a:t>
                      </a:r>
                    </a:p>
                    <a:p>
                      <a:r>
                        <a:rPr lang="kk-KZ" baseline="0" dirty="0" err="1" smtClean="0"/>
                        <a:t>Солтан</a:t>
                      </a:r>
                      <a:r>
                        <a:rPr lang="kk-KZ" baseline="0" dirty="0" smtClean="0"/>
                        <a:t> Г.К         Сынып жетекшілер</a:t>
                      </a:r>
                      <a:endParaRPr lang="ru-RU" dirty="0"/>
                    </a:p>
                  </a:txBody>
                  <a:tcPr/>
                </a:tc>
                <a:tc>
                  <a:txBody>
                    <a:bodyPr/>
                    <a:lstStyle/>
                    <a:p>
                      <a:r>
                        <a:rPr lang="kk-KZ" dirty="0" smtClean="0"/>
                        <a:t>1,10,11</a:t>
                      </a:r>
                      <a:endParaRPr lang="ru-RU" dirty="0"/>
                    </a:p>
                  </a:txBody>
                  <a:tcPr/>
                </a:tc>
                <a:tc>
                  <a:txBody>
                    <a:bodyPr/>
                    <a:lstStyle/>
                    <a:p>
                      <a:r>
                        <a:rPr lang="kk-KZ" dirty="0" smtClean="0"/>
                        <a:t>1.09</a:t>
                      </a:r>
                      <a:endParaRPr lang="ru-RU" dirty="0"/>
                    </a:p>
                  </a:txBody>
                  <a:tcPr/>
                </a:tc>
              </a:tr>
              <a:tr h="370840">
                <a:tc>
                  <a:txBody>
                    <a:bodyPr/>
                    <a:lstStyle/>
                    <a:p>
                      <a:r>
                        <a:rPr lang="kk-KZ" dirty="0" smtClean="0"/>
                        <a:t>2</a:t>
                      </a:r>
                      <a:endParaRPr lang="ru-RU" dirty="0"/>
                    </a:p>
                  </a:txBody>
                  <a:tcPr/>
                </a:tc>
                <a:tc>
                  <a:txBody>
                    <a:bodyPr/>
                    <a:lstStyle/>
                    <a:p>
                      <a:r>
                        <a:rPr lang="ru-RU" b="1" dirty="0" smtClean="0">
                          <a:solidFill>
                            <a:srgbClr val="002060"/>
                          </a:solidFill>
                        </a:rPr>
                        <a:t>«ЭКО </a:t>
                      </a:r>
                      <a:r>
                        <a:rPr lang="en-US" b="1" dirty="0" smtClean="0">
                          <a:solidFill>
                            <a:srgbClr val="002060"/>
                          </a:solidFill>
                        </a:rPr>
                        <a:t>boom»</a:t>
                      </a:r>
                      <a:endParaRPr lang="ru-RU" dirty="0"/>
                    </a:p>
                  </a:txBody>
                  <a:tcPr/>
                </a:tc>
                <a:tc>
                  <a:txBody>
                    <a:bodyPr/>
                    <a:lstStyle/>
                    <a:p>
                      <a:r>
                        <a:rPr lang="kk-KZ" dirty="0" err="1" smtClean="0"/>
                        <a:t>Нахметова</a:t>
                      </a:r>
                      <a:r>
                        <a:rPr lang="kk-KZ" dirty="0" smtClean="0"/>
                        <a:t> А.Н, Ахметжанова Қ.Т</a:t>
                      </a:r>
                      <a:endParaRPr lang="ru-RU" dirty="0"/>
                    </a:p>
                  </a:txBody>
                  <a:tcPr/>
                </a:tc>
                <a:tc>
                  <a:txBody>
                    <a:bodyPr/>
                    <a:lstStyle/>
                    <a:p>
                      <a:r>
                        <a:rPr lang="kk-KZ" dirty="0" smtClean="0"/>
                        <a:t>1</a:t>
                      </a:r>
                      <a:endParaRPr lang="ru-RU" dirty="0"/>
                    </a:p>
                  </a:txBody>
                  <a:tcPr/>
                </a:tc>
                <a:tc>
                  <a:txBody>
                    <a:bodyPr/>
                    <a:lstStyle/>
                    <a:p>
                      <a:r>
                        <a:rPr lang="kk-KZ" dirty="0" smtClean="0"/>
                        <a:t>1.09</a:t>
                      </a:r>
                      <a:endParaRPr lang="ru-RU" dirty="0"/>
                    </a:p>
                  </a:txBody>
                  <a:tcPr/>
                </a:tc>
              </a:tr>
              <a:tr h="370840">
                <a:tc>
                  <a:txBody>
                    <a:bodyPr/>
                    <a:lstStyle/>
                    <a:p>
                      <a:r>
                        <a:rPr lang="kk-KZ" dirty="0" smtClean="0"/>
                        <a:t>3</a:t>
                      </a:r>
                      <a:endParaRPr lang="ru-RU" dirty="0"/>
                    </a:p>
                  </a:txBody>
                  <a:tcPr/>
                </a:tc>
                <a:tc>
                  <a:txBody>
                    <a:bodyPr/>
                    <a:lstStyle/>
                    <a:p>
                      <a:r>
                        <a:rPr lang="ru-RU" b="1" dirty="0" smtClean="0">
                          <a:solidFill>
                            <a:srgbClr val="002060"/>
                          </a:solidFill>
                        </a:rPr>
                        <a:t>«</a:t>
                      </a:r>
                      <a:r>
                        <a:rPr lang="ru-RU" b="1" dirty="0" err="1" smtClean="0">
                          <a:solidFill>
                            <a:srgbClr val="002060"/>
                          </a:solidFill>
                        </a:rPr>
                        <a:t>Қолданылған</a:t>
                      </a:r>
                      <a:r>
                        <a:rPr lang="ru-RU" b="1" dirty="0" smtClean="0">
                          <a:solidFill>
                            <a:srgbClr val="002060"/>
                          </a:solidFill>
                        </a:rPr>
                        <a:t> </a:t>
                      </a:r>
                      <a:r>
                        <a:rPr lang="ru-RU" b="1" dirty="0" err="1" smtClean="0">
                          <a:solidFill>
                            <a:srgbClr val="002060"/>
                          </a:solidFill>
                        </a:rPr>
                        <a:t>батар</a:t>
                      </a:r>
                      <a:r>
                        <a:rPr lang="ru-RU" b="1" dirty="0" smtClean="0">
                          <a:solidFill>
                            <a:srgbClr val="002060"/>
                          </a:solidFill>
                        </a:rPr>
                        <a:t>. </a:t>
                      </a:r>
                      <a:r>
                        <a:rPr lang="ru-RU" b="1" dirty="0" err="1" smtClean="0">
                          <a:solidFill>
                            <a:srgbClr val="002060"/>
                          </a:solidFill>
                        </a:rPr>
                        <a:t>және</a:t>
                      </a:r>
                      <a:r>
                        <a:rPr lang="ru-RU" b="1" dirty="0" smtClean="0">
                          <a:solidFill>
                            <a:srgbClr val="002060"/>
                          </a:solidFill>
                        </a:rPr>
                        <a:t> ПВХ </a:t>
                      </a:r>
                      <a:r>
                        <a:rPr lang="ru-RU" b="1" dirty="0" err="1" smtClean="0">
                          <a:solidFill>
                            <a:srgbClr val="002060"/>
                          </a:solidFill>
                        </a:rPr>
                        <a:t>өнімдерін</a:t>
                      </a:r>
                      <a:r>
                        <a:rPr lang="ru-RU" b="1" dirty="0" smtClean="0">
                          <a:solidFill>
                            <a:srgbClr val="002060"/>
                          </a:solidFill>
                        </a:rPr>
                        <a:t> </a:t>
                      </a:r>
                      <a:r>
                        <a:rPr lang="ru-RU" b="1" dirty="0" err="1" smtClean="0">
                          <a:solidFill>
                            <a:srgbClr val="002060"/>
                          </a:solidFill>
                        </a:rPr>
                        <a:t>жою</a:t>
                      </a:r>
                      <a:r>
                        <a:rPr lang="ru-RU" b="1" dirty="0" smtClean="0">
                          <a:solidFill>
                            <a:srgbClr val="002060"/>
                          </a:solidFill>
                        </a:rPr>
                        <a:t>» </a:t>
                      </a:r>
                      <a:endParaRPr lang="ru-RU" b="1" dirty="0">
                        <a:solidFill>
                          <a:srgbClr val="002060"/>
                        </a:solidFill>
                      </a:endParaRPr>
                    </a:p>
                  </a:txBody>
                  <a:tcPr/>
                </a:tc>
                <a:tc>
                  <a:txBody>
                    <a:bodyPr/>
                    <a:lstStyle/>
                    <a:p>
                      <a:r>
                        <a:rPr lang="kk-KZ" dirty="0" smtClean="0"/>
                        <a:t>Омарова А.Р</a:t>
                      </a:r>
                      <a:endParaRPr lang="ru-RU" dirty="0"/>
                    </a:p>
                  </a:txBody>
                  <a:tcPr/>
                </a:tc>
                <a:tc>
                  <a:txBody>
                    <a:bodyPr/>
                    <a:lstStyle/>
                    <a:p>
                      <a:r>
                        <a:rPr lang="kk-KZ" dirty="0" smtClean="0"/>
                        <a:t>1-6</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Қыркүйек, 10 қазан</a:t>
                      </a:r>
                      <a:endParaRPr lang="ru-RU" dirty="0"/>
                    </a:p>
                  </a:txBody>
                  <a:tcPr/>
                </a:tc>
              </a:tr>
              <a:tr h="370840">
                <a:tc>
                  <a:txBody>
                    <a:bodyPr/>
                    <a:lstStyle/>
                    <a:p>
                      <a:r>
                        <a:rPr lang="kk-KZ" dirty="0" smtClean="0"/>
                        <a:t>4</a:t>
                      </a:r>
                      <a:endParaRPr lang="ru-RU" dirty="0"/>
                    </a:p>
                  </a:txBody>
                  <a:tcPr/>
                </a:tc>
                <a:tc>
                  <a:txBody>
                    <a:bodyPr/>
                    <a:lstStyle/>
                    <a:p>
                      <a:r>
                        <a:rPr lang="ru-RU" b="1" dirty="0" smtClean="0">
                          <a:solidFill>
                            <a:srgbClr val="002060"/>
                          </a:solidFill>
                        </a:rPr>
                        <a:t>«Энергия </a:t>
                      </a:r>
                      <a:r>
                        <a:rPr lang="ru-RU" b="1" dirty="0" err="1" smtClean="0">
                          <a:solidFill>
                            <a:srgbClr val="002060"/>
                          </a:solidFill>
                        </a:rPr>
                        <a:t>және</a:t>
                      </a:r>
                      <a:r>
                        <a:rPr lang="ru-RU" b="1" dirty="0" smtClean="0">
                          <a:solidFill>
                            <a:srgbClr val="002060"/>
                          </a:solidFill>
                        </a:rPr>
                        <a:t> су </a:t>
                      </a:r>
                      <a:r>
                        <a:rPr lang="ru-RU" b="1" dirty="0" err="1" smtClean="0">
                          <a:solidFill>
                            <a:srgbClr val="002060"/>
                          </a:solidFill>
                        </a:rPr>
                        <a:t>болашақ</a:t>
                      </a:r>
                      <a:r>
                        <a:rPr lang="ru-RU" b="1" dirty="0" smtClean="0">
                          <a:solidFill>
                            <a:srgbClr val="002060"/>
                          </a:solidFill>
                        </a:rPr>
                        <a:t> </a:t>
                      </a:r>
                      <a:r>
                        <a:rPr lang="ru-RU" b="1" dirty="0" err="1" smtClean="0">
                          <a:solidFill>
                            <a:srgbClr val="002060"/>
                          </a:solidFill>
                        </a:rPr>
                        <a:t>үшін</a:t>
                      </a:r>
                      <a:r>
                        <a:rPr lang="ru-RU" b="1" dirty="0" smtClean="0">
                          <a:solidFill>
                            <a:srgbClr val="002060"/>
                          </a:solidFill>
                        </a:rPr>
                        <a:t>» </a:t>
                      </a:r>
                      <a:r>
                        <a:rPr lang="ru-RU" b="1" dirty="0" err="1" smtClean="0">
                          <a:solidFill>
                            <a:srgbClr val="002060"/>
                          </a:solidFill>
                        </a:rPr>
                        <a:t>акциясы</a:t>
                      </a:r>
                      <a:endParaRPr lang="ru-RU" b="1" dirty="0" smtClean="0">
                        <a:solidFill>
                          <a:srgbClr val="002060"/>
                        </a:solidFill>
                      </a:endParaRPr>
                    </a:p>
                  </a:txBody>
                  <a:tcPr/>
                </a:tc>
                <a:tc>
                  <a:txBody>
                    <a:bodyPr/>
                    <a:lstStyle/>
                    <a:p>
                      <a:r>
                        <a:rPr lang="kk-KZ" dirty="0" err="1" smtClean="0"/>
                        <a:t>Абылгазина</a:t>
                      </a:r>
                      <a:r>
                        <a:rPr lang="kk-KZ" dirty="0" smtClean="0"/>
                        <a:t> Э.Т, </a:t>
                      </a:r>
                      <a:r>
                        <a:rPr lang="kk-KZ" dirty="0" err="1" smtClean="0"/>
                        <a:t>Жеңісхан</a:t>
                      </a:r>
                      <a:r>
                        <a:rPr lang="kk-KZ" dirty="0" smtClean="0"/>
                        <a:t> Нұргүл</a:t>
                      </a:r>
                      <a:endParaRPr lang="ru-RU" dirty="0"/>
                    </a:p>
                  </a:txBody>
                  <a:tcPr/>
                </a:tc>
                <a:tc>
                  <a:txBody>
                    <a:bodyPr/>
                    <a:lstStyle/>
                    <a:p>
                      <a:r>
                        <a:rPr lang="kk-KZ" dirty="0" smtClean="0"/>
                        <a:t>7-9</a:t>
                      </a:r>
                      <a:endParaRPr lang="ru-RU" dirty="0"/>
                    </a:p>
                  </a:txBody>
                  <a:tcPr/>
                </a:tc>
                <a:tc>
                  <a:txBody>
                    <a:bodyPr/>
                    <a:lstStyle/>
                    <a:p>
                      <a:r>
                        <a:rPr lang="kk-KZ" dirty="0" smtClean="0"/>
                        <a:t>1-30 қараша</a:t>
                      </a:r>
                      <a:endParaRPr lang="ru-RU" dirty="0"/>
                    </a:p>
                  </a:txBody>
                  <a:tcPr/>
                </a:tc>
              </a:tr>
              <a:tr h="370840">
                <a:tc>
                  <a:txBody>
                    <a:bodyPr/>
                    <a:lstStyle/>
                    <a:p>
                      <a:r>
                        <a:rPr lang="kk-KZ" dirty="0" smtClean="0"/>
                        <a:t>5</a:t>
                      </a:r>
                      <a:endParaRPr lang="ru-RU" dirty="0"/>
                    </a:p>
                  </a:txBody>
                  <a:tcPr/>
                </a:tc>
                <a:tc>
                  <a:txBody>
                    <a:bodyPr/>
                    <a:lstStyle/>
                    <a:p>
                      <a:r>
                        <a:rPr lang="ru-RU" sz="1800" b="1" dirty="0" smtClean="0">
                          <a:solidFill>
                            <a:srgbClr val="002060"/>
                          </a:solidFill>
                          <a:latin typeface="+mn-lt"/>
                        </a:rPr>
                        <a:t>«</a:t>
                      </a:r>
                      <a:r>
                        <a:rPr lang="ru-RU" sz="1800" b="1" dirty="0" err="1" smtClean="0">
                          <a:solidFill>
                            <a:srgbClr val="002060"/>
                          </a:solidFill>
                          <a:latin typeface="+mn-lt"/>
                        </a:rPr>
                        <a:t>Құстарға</a:t>
                      </a:r>
                      <a:r>
                        <a:rPr lang="ru-RU" sz="1800" b="1" dirty="0" smtClean="0">
                          <a:solidFill>
                            <a:srgbClr val="002060"/>
                          </a:solidFill>
                          <a:latin typeface="+mn-lt"/>
                        </a:rPr>
                        <a:t> </a:t>
                      </a:r>
                      <a:r>
                        <a:rPr lang="ru-RU" sz="1800" b="1" dirty="0" err="1" smtClean="0">
                          <a:solidFill>
                            <a:srgbClr val="002060"/>
                          </a:solidFill>
                          <a:latin typeface="+mn-lt"/>
                        </a:rPr>
                        <a:t>арналған</a:t>
                      </a:r>
                      <a:r>
                        <a:rPr lang="ru-RU" sz="1800" b="1" dirty="0" smtClean="0">
                          <a:solidFill>
                            <a:srgbClr val="002060"/>
                          </a:solidFill>
                          <a:latin typeface="+mn-lt"/>
                        </a:rPr>
                        <a:t> кафе» </a:t>
                      </a:r>
                      <a:endParaRPr lang="ru-RU" b="1" dirty="0">
                        <a:solidFill>
                          <a:srgbClr val="002060"/>
                        </a:solidFill>
                      </a:endParaRPr>
                    </a:p>
                  </a:txBody>
                  <a:tcPr/>
                </a:tc>
                <a:tc>
                  <a:txBody>
                    <a:bodyPr/>
                    <a:lstStyle/>
                    <a:p>
                      <a:r>
                        <a:rPr lang="kk-KZ" dirty="0" smtClean="0"/>
                        <a:t>Бастауыш сынып </a:t>
                      </a:r>
                      <a:r>
                        <a:rPr lang="kk-KZ" dirty="0" err="1" smtClean="0"/>
                        <a:t>мұғ</a:t>
                      </a:r>
                      <a:r>
                        <a:rPr lang="kk-KZ" dirty="0" smtClean="0"/>
                        <a:t>,технология </a:t>
                      </a:r>
                      <a:r>
                        <a:rPr lang="kk-KZ" dirty="0" err="1" smtClean="0"/>
                        <a:t>мұғ</a:t>
                      </a:r>
                      <a:r>
                        <a:rPr lang="kk-KZ" dirty="0" smtClean="0"/>
                        <a:t> (ер)</a:t>
                      </a:r>
                      <a:endParaRPr lang="ru-RU" dirty="0"/>
                    </a:p>
                  </a:txBody>
                  <a:tcPr/>
                </a:tc>
                <a:tc>
                  <a:txBody>
                    <a:bodyPr/>
                    <a:lstStyle/>
                    <a:p>
                      <a:r>
                        <a:rPr lang="kk-KZ" dirty="0" smtClean="0"/>
                        <a:t>1-4</a:t>
                      </a:r>
                      <a:endParaRPr lang="ru-RU" dirty="0"/>
                    </a:p>
                  </a:txBody>
                  <a:tcPr/>
                </a:tc>
                <a:tc>
                  <a:txBody>
                    <a:bodyPr/>
                    <a:lstStyle/>
                    <a:p>
                      <a:r>
                        <a:rPr lang="ru-RU" dirty="0" smtClean="0"/>
                        <a:t>5.12- 27.02</a:t>
                      </a:r>
                      <a:endParaRPr lang="ru-RU" dirty="0"/>
                    </a:p>
                  </a:txBody>
                  <a:tcPr/>
                </a:tc>
              </a:tr>
              <a:tr h="370840">
                <a:tc>
                  <a:txBody>
                    <a:bodyPr/>
                    <a:lstStyle/>
                    <a:p>
                      <a:r>
                        <a:rPr lang="kk-KZ" dirty="0" smtClean="0"/>
                        <a:t>6</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dirty="0" smtClean="0">
                          <a:solidFill>
                            <a:srgbClr val="002060"/>
                          </a:solidFill>
                        </a:rPr>
                        <a:t>«Жақсылық жаса» пластик. қалпақшаларды жинау</a:t>
                      </a:r>
                      <a:endParaRPr lang="ru-RU" b="1" dirty="0">
                        <a:solidFill>
                          <a:srgbClr val="002060"/>
                        </a:solidFill>
                      </a:endParaRPr>
                    </a:p>
                  </a:txBody>
                  <a:tcPr/>
                </a:tc>
                <a:tc>
                  <a:txBody>
                    <a:bodyPr/>
                    <a:lstStyle/>
                    <a:p>
                      <a:r>
                        <a:rPr lang="kk-KZ" dirty="0" err="1" smtClean="0"/>
                        <a:t>Жақсыбекова</a:t>
                      </a:r>
                      <a:r>
                        <a:rPr lang="kk-KZ" dirty="0" smtClean="0"/>
                        <a:t> М.Ж</a:t>
                      </a:r>
                      <a:endParaRPr lang="ru-RU" dirty="0"/>
                    </a:p>
                  </a:txBody>
                  <a:tcPr/>
                </a:tc>
                <a:tc>
                  <a:txBody>
                    <a:bodyPr/>
                    <a:lstStyle/>
                    <a:p>
                      <a:r>
                        <a:rPr lang="kk-KZ" dirty="0" smtClean="0"/>
                        <a:t>1-6</a:t>
                      </a:r>
                      <a:endParaRPr lang="ru-RU"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800" dirty="0" smtClean="0">
                          <a:latin typeface="Times New Roman" panose="02020603050405020304" pitchFamily="18" charset="0"/>
                          <a:ea typeface="Times New Roman" panose="02020603050405020304" pitchFamily="18" charset="0"/>
                          <a:cs typeface="Times New Roman" panose="02020603050405020304" pitchFamily="18" charset="0"/>
                        </a:rPr>
                        <a:t>7.12- 19.04</a:t>
                      </a:r>
                    </a:p>
                    <a:p>
                      <a:endParaRPr lang="ru-RU" dirty="0"/>
                    </a:p>
                  </a:txBody>
                  <a:tcPr/>
                </a:tc>
              </a:tr>
              <a:tr h="370840">
                <a:tc>
                  <a:txBody>
                    <a:bodyPr/>
                    <a:lstStyle/>
                    <a:p>
                      <a:r>
                        <a:rPr lang="kk-KZ" dirty="0" smtClean="0"/>
                        <a:t>7</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b="1" dirty="0" smtClean="0">
                          <a:solidFill>
                            <a:srgbClr val="002060"/>
                          </a:solidFill>
                        </a:rPr>
                        <a:t>«ЭКО </a:t>
                      </a:r>
                      <a:r>
                        <a:rPr lang="en-US" b="1" dirty="0" smtClean="0">
                          <a:solidFill>
                            <a:srgbClr val="002060"/>
                          </a:solidFill>
                        </a:rPr>
                        <a:t>CROSS» </a:t>
                      </a:r>
                      <a:r>
                        <a:rPr lang="ru-RU" b="1" dirty="0" err="1" smtClean="0">
                          <a:solidFill>
                            <a:srgbClr val="002060"/>
                          </a:solidFill>
                        </a:rPr>
                        <a:t>акциясы</a:t>
                      </a:r>
                      <a:endParaRPr lang="ru-RU" b="1" dirty="0">
                        <a:solidFill>
                          <a:srgbClr val="002060"/>
                        </a:solidFill>
                      </a:endParaRPr>
                    </a:p>
                  </a:txBody>
                  <a:tcPr/>
                </a:tc>
                <a:tc>
                  <a:txBody>
                    <a:bodyPr/>
                    <a:lstStyle/>
                    <a:p>
                      <a:r>
                        <a:rPr lang="kk-KZ" dirty="0" smtClean="0"/>
                        <a:t>Сынып жетекшілер. </a:t>
                      </a:r>
                      <a:r>
                        <a:rPr lang="kk-KZ" dirty="0" err="1" smtClean="0"/>
                        <a:t>Дембельбаев</a:t>
                      </a:r>
                      <a:r>
                        <a:rPr lang="kk-KZ" dirty="0" smtClean="0"/>
                        <a:t> Н.А</a:t>
                      </a:r>
                      <a:endParaRPr lang="ru-RU" dirty="0"/>
                    </a:p>
                  </a:txBody>
                  <a:tcPr/>
                </a:tc>
                <a:tc>
                  <a:txBody>
                    <a:bodyPr/>
                    <a:lstStyle/>
                    <a:p>
                      <a:r>
                        <a:rPr lang="kk-KZ" dirty="0" smtClean="0"/>
                        <a:t>7-11</a:t>
                      </a:r>
                      <a:endParaRPr lang="ru-RU" dirty="0"/>
                    </a:p>
                  </a:txBody>
                  <a:tcPr/>
                </a:tc>
                <a:tc>
                  <a:txBody>
                    <a:bodyPr/>
                    <a:lstStyle/>
                    <a:p>
                      <a:r>
                        <a:rPr lang="kk-KZ" dirty="0" smtClean="0"/>
                        <a:t>сәуір</a:t>
                      </a:r>
                      <a:endParaRPr lang="ru-RU" dirty="0"/>
                    </a:p>
                  </a:txBody>
                  <a:tcPr/>
                </a:tc>
              </a:tr>
              <a:tr h="370840">
                <a:tc>
                  <a:txBody>
                    <a:bodyPr/>
                    <a:lstStyle/>
                    <a:p>
                      <a:r>
                        <a:rPr lang="kk-KZ" dirty="0" smtClean="0"/>
                        <a:t>8</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smtClean="0">
                          <a:solidFill>
                            <a:srgbClr val="002060"/>
                          </a:solidFill>
                          <a:cs typeface="Aharoni" panose="02010803020104030203" pitchFamily="2" charset="-79"/>
                        </a:rPr>
                        <a:t>«</a:t>
                      </a:r>
                      <a:r>
                        <a:rPr lang="ru-RU" sz="1800" b="1" dirty="0" err="1" smtClean="0">
                          <a:solidFill>
                            <a:srgbClr val="002060"/>
                          </a:solidFill>
                          <a:cs typeface="Aharoni" panose="02010803020104030203" pitchFamily="2" charset="-79"/>
                        </a:rPr>
                        <a:t>Шаңырақ</a:t>
                      </a:r>
                      <a:r>
                        <a:rPr lang="ru-RU" sz="1800" b="1" dirty="0" smtClean="0">
                          <a:solidFill>
                            <a:srgbClr val="002060"/>
                          </a:solidFill>
                          <a:cs typeface="Aharoni" panose="02010803020104030203" pitchFamily="2" charset="-79"/>
                        </a:rPr>
                        <a:t>» </a:t>
                      </a:r>
                      <a:r>
                        <a:rPr lang="ru-RU" sz="1800" b="1" dirty="0" err="1" smtClean="0">
                          <a:solidFill>
                            <a:srgbClr val="002060"/>
                          </a:solidFill>
                          <a:cs typeface="Aharoni" panose="02010803020104030203" pitchFamily="2" charset="-79"/>
                        </a:rPr>
                        <a:t>жобасы</a:t>
                      </a:r>
                      <a:endParaRPr lang="ru-RU" b="1" dirty="0">
                        <a:solidFill>
                          <a:srgbClr val="002060"/>
                        </a:solidFill>
                      </a:endParaRPr>
                    </a:p>
                  </a:txBody>
                  <a:tcPr/>
                </a:tc>
                <a:tc>
                  <a:txBody>
                    <a:bodyPr/>
                    <a:lstStyle/>
                    <a:p>
                      <a:r>
                        <a:rPr lang="kk-KZ" dirty="0" err="1" smtClean="0"/>
                        <a:t>Солтан</a:t>
                      </a:r>
                      <a:r>
                        <a:rPr lang="kk-KZ" dirty="0" smtClean="0"/>
                        <a:t> Г.К, технология мұғалімі (ер)</a:t>
                      </a:r>
                      <a:endParaRPr lang="ru-RU" dirty="0"/>
                    </a:p>
                  </a:txBody>
                  <a:tcPr/>
                </a:tc>
                <a:tc>
                  <a:txBody>
                    <a:bodyPr/>
                    <a:lstStyle/>
                    <a:p>
                      <a:endParaRPr lang="ru-RU" dirty="0"/>
                    </a:p>
                  </a:txBody>
                  <a:tcPr/>
                </a:tc>
                <a:tc>
                  <a:txBody>
                    <a:bodyPr/>
                    <a:lstStyle/>
                    <a:p>
                      <a:r>
                        <a:rPr lang="kk-KZ" dirty="0" smtClean="0"/>
                        <a:t>наурыз</a:t>
                      </a:r>
                      <a:endParaRPr lang="ru-RU" dirty="0"/>
                    </a:p>
                  </a:txBody>
                  <a:tcPr/>
                </a:tc>
              </a:tr>
              <a:tr h="370840">
                <a:tc>
                  <a:txBody>
                    <a:bodyPr/>
                    <a:lstStyle/>
                    <a:p>
                      <a:r>
                        <a:rPr lang="kk-KZ" dirty="0" smtClean="0"/>
                        <a:t>9</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b="1" dirty="0" smtClean="0">
                          <a:solidFill>
                            <a:srgbClr val="002060"/>
                          </a:solidFill>
                        </a:rPr>
                        <a:t>«</a:t>
                      </a:r>
                      <a:r>
                        <a:rPr lang="ru-RU" b="1" dirty="0" err="1" smtClean="0">
                          <a:solidFill>
                            <a:srgbClr val="002060"/>
                          </a:solidFill>
                        </a:rPr>
                        <a:t>Адал</a:t>
                      </a:r>
                      <a:r>
                        <a:rPr lang="ru-RU" b="1" dirty="0" smtClean="0">
                          <a:solidFill>
                            <a:srgbClr val="002060"/>
                          </a:solidFill>
                        </a:rPr>
                        <a:t> </a:t>
                      </a:r>
                      <a:r>
                        <a:rPr lang="en-US" b="1" dirty="0" smtClean="0">
                          <a:solidFill>
                            <a:srgbClr val="002060"/>
                          </a:solidFill>
                        </a:rPr>
                        <a:t>friends»</a:t>
                      </a:r>
                      <a:endParaRPr lang="ru-RU" b="1" dirty="0">
                        <a:solidFill>
                          <a:srgbClr val="002060"/>
                        </a:solidFill>
                      </a:endParaRPr>
                    </a:p>
                  </a:txBody>
                  <a:tcPr/>
                </a:tc>
                <a:tc>
                  <a:txBody>
                    <a:bodyPr/>
                    <a:lstStyle/>
                    <a:p>
                      <a:r>
                        <a:rPr lang="kk-KZ" dirty="0" err="1" smtClean="0"/>
                        <a:t>Бакирбекова</a:t>
                      </a:r>
                      <a:r>
                        <a:rPr lang="kk-KZ" dirty="0" smtClean="0"/>
                        <a:t> Г.А, сынып жетекшілер</a:t>
                      </a:r>
                      <a:endParaRPr lang="ru-RU" dirty="0"/>
                    </a:p>
                  </a:txBody>
                  <a:tcPr/>
                </a:tc>
                <a:tc>
                  <a:txBody>
                    <a:bodyPr/>
                    <a:lstStyle/>
                    <a:p>
                      <a:r>
                        <a:rPr lang="kk-KZ" dirty="0" smtClean="0"/>
                        <a:t>8-11</a:t>
                      </a:r>
                      <a:endParaRPr lang="ru-RU" dirty="0"/>
                    </a:p>
                  </a:txBody>
                  <a:tcPr/>
                </a:tc>
                <a:tc>
                  <a:txBody>
                    <a:bodyPr/>
                    <a:lstStyle/>
                    <a:p>
                      <a:r>
                        <a:rPr lang="kk-KZ" dirty="0" smtClean="0"/>
                        <a:t>Жыл бойы</a:t>
                      </a:r>
                      <a:endParaRPr lang="ru-RU" dirty="0"/>
                    </a:p>
                  </a:txBody>
                  <a:tcPr/>
                </a:tc>
              </a:tr>
              <a:tr h="370840">
                <a:tc>
                  <a:txBody>
                    <a:bodyPr/>
                    <a:lstStyle/>
                    <a:p>
                      <a:r>
                        <a:rPr lang="kk-KZ" dirty="0" smtClean="0"/>
                        <a:t>10</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002060"/>
                          </a:solidFill>
                        </a:rPr>
                        <a:t>«Family day» </a:t>
                      </a:r>
                      <a:endParaRPr lang="ru-RU" b="1" dirty="0">
                        <a:solidFill>
                          <a:srgbClr val="002060"/>
                        </a:solidFill>
                      </a:endParaRPr>
                    </a:p>
                  </a:txBody>
                  <a:tcPr/>
                </a:tc>
                <a:tc>
                  <a:txBody>
                    <a:bodyPr/>
                    <a:lstStyle/>
                    <a:p>
                      <a:r>
                        <a:rPr lang="kk-KZ" dirty="0" smtClean="0"/>
                        <a:t>1-4 Елубаева М.С; 5-8 </a:t>
                      </a:r>
                      <a:r>
                        <a:rPr lang="kk-KZ" dirty="0" err="1" smtClean="0"/>
                        <a:t>Есенгожина</a:t>
                      </a:r>
                      <a:r>
                        <a:rPr lang="kk-KZ" dirty="0" smtClean="0"/>
                        <a:t> А.Е;                9-11 </a:t>
                      </a:r>
                      <a:r>
                        <a:rPr lang="kk-KZ" dirty="0" err="1" smtClean="0"/>
                        <a:t>Муканова</a:t>
                      </a:r>
                      <a:r>
                        <a:rPr lang="kk-KZ" dirty="0" smtClean="0"/>
                        <a:t> Б.К</a:t>
                      </a:r>
                      <a:endParaRPr lang="ru-RU" dirty="0"/>
                    </a:p>
                  </a:txBody>
                  <a:tcPr/>
                </a:tc>
                <a:tc>
                  <a:txBody>
                    <a:bodyPr/>
                    <a:lstStyle/>
                    <a:p>
                      <a:r>
                        <a:rPr lang="kk-KZ" dirty="0" smtClean="0"/>
                        <a:t>1-11</a:t>
                      </a:r>
                      <a:endParaRPr lang="ru-RU" dirty="0"/>
                    </a:p>
                  </a:txBody>
                  <a:tcPr/>
                </a:tc>
                <a:tc>
                  <a:txBody>
                    <a:bodyPr/>
                    <a:lstStyle/>
                    <a:p>
                      <a:endParaRPr lang="ru-RU" dirty="0"/>
                    </a:p>
                  </a:txBody>
                  <a:tcPr/>
                </a:tc>
              </a:tr>
              <a:tr h="370840">
                <a:tc>
                  <a:txBody>
                    <a:bodyPr/>
                    <a:lstStyle/>
                    <a:p>
                      <a:r>
                        <a:rPr lang="kk-KZ" dirty="0" smtClean="0"/>
                        <a:t>11</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solidFill>
                            <a:srgbClr val="002060"/>
                          </a:solidFill>
                        </a:rPr>
                        <a:t>«</a:t>
                      </a:r>
                      <a:r>
                        <a:rPr lang="en-US" sz="1800" b="1" dirty="0" err="1" smtClean="0">
                          <a:solidFill>
                            <a:srgbClr val="002060"/>
                          </a:solidFill>
                        </a:rPr>
                        <a:t>Bala</a:t>
                      </a:r>
                      <a:r>
                        <a:rPr lang="en-US" sz="1800" b="1" dirty="0" smtClean="0">
                          <a:solidFill>
                            <a:srgbClr val="002060"/>
                          </a:solidFill>
                        </a:rPr>
                        <a:t> business» </a:t>
                      </a:r>
                      <a:endParaRPr lang="ru-RU" b="1" dirty="0">
                        <a:solidFill>
                          <a:srgbClr val="002060"/>
                        </a:solidFill>
                      </a:endParaRPr>
                    </a:p>
                  </a:txBody>
                  <a:tcPr/>
                </a:tc>
                <a:tc>
                  <a:txBody>
                    <a:bodyPr/>
                    <a:lstStyle/>
                    <a:p>
                      <a:r>
                        <a:rPr lang="kk-KZ" dirty="0" err="1" smtClean="0"/>
                        <a:t>Дюсембаев</a:t>
                      </a:r>
                      <a:r>
                        <a:rPr lang="kk-KZ" dirty="0" smtClean="0"/>
                        <a:t> А.К</a:t>
                      </a:r>
                      <a:endParaRPr lang="ru-RU" dirty="0"/>
                    </a:p>
                  </a:txBody>
                  <a:tcPr/>
                </a:tc>
                <a:tc>
                  <a:txBody>
                    <a:bodyPr/>
                    <a:lstStyle/>
                    <a:p>
                      <a:r>
                        <a:rPr lang="kk-KZ" dirty="0" smtClean="0"/>
                        <a:t>8-11</a:t>
                      </a:r>
                      <a:endParaRPr lang="ru-RU" dirty="0"/>
                    </a:p>
                  </a:txBody>
                  <a:tcPr/>
                </a:tc>
                <a:tc>
                  <a:txBody>
                    <a:bodyPr/>
                    <a:lstStyle/>
                    <a:p>
                      <a:r>
                        <a:rPr lang="ru-RU" dirty="0" smtClean="0"/>
                        <a:t>12-13.11</a:t>
                      </a:r>
                      <a:endParaRPr lang="ru-RU" dirty="0"/>
                    </a:p>
                  </a:txBody>
                  <a:tcPr/>
                </a:tc>
              </a:tr>
            </a:tbl>
          </a:graphicData>
        </a:graphic>
      </p:graphicFrame>
    </p:spTree>
    <p:extLst>
      <p:ext uri="{BB962C8B-B14F-4D97-AF65-F5344CB8AC3E}">
        <p14:creationId xmlns:p14="http://schemas.microsoft.com/office/powerpoint/2010/main" val="731629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solidFill>
                  <a:srgbClr val="002060"/>
                </a:solidFill>
              </a:rPr>
              <a:t>Тұжырымдаманың</a:t>
            </a:r>
            <a:r>
              <a:rPr lang="ru-RU" b="1" dirty="0" smtClean="0">
                <a:solidFill>
                  <a:srgbClr val="002060"/>
                </a:solidFill>
              </a:rPr>
              <a:t> </a:t>
            </a:r>
            <a:r>
              <a:rPr lang="ru-RU" b="1" dirty="0" err="1" smtClean="0">
                <a:solidFill>
                  <a:srgbClr val="002060"/>
                </a:solidFill>
              </a:rPr>
              <a:t>мақсаты</a:t>
            </a:r>
            <a:r>
              <a:rPr lang="ru-RU" b="1" dirty="0" smtClean="0">
                <a:solidFill>
                  <a:srgbClr val="002060"/>
                </a:solidFill>
              </a:rPr>
              <a:t>: </a:t>
            </a:r>
            <a:endParaRPr lang="ru-RU" b="1" dirty="0">
              <a:solidFill>
                <a:srgbClr val="002060"/>
              </a:solidFill>
            </a:endParaRPr>
          </a:p>
        </p:txBody>
      </p:sp>
      <p:sp>
        <p:nvSpPr>
          <p:cNvPr id="3" name="Объект 2"/>
          <p:cNvSpPr>
            <a:spLocks noGrp="1"/>
          </p:cNvSpPr>
          <p:nvPr>
            <p:ph idx="1"/>
          </p:nvPr>
        </p:nvSpPr>
        <p:spPr>
          <a:xfrm>
            <a:off x="838200" y="1825624"/>
            <a:ext cx="10515600" cy="4849495"/>
          </a:xfrm>
        </p:spPr>
        <p:txBody>
          <a:bodyPr>
            <a:noAutofit/>
          </a:bodyPr>
          <a:lstStyle/>
          <a:p>
            <a:r>
              <a:rPr lang="ru-RU" sz="3600" dirty="0" err="1" smtClean="0"/>
              <a:t>қоғам</a:t>
            </a:r>
            <a:r>
              <a:rPr lang="ru-RU" sz="3600" dirty="0" smtClean="0"/>
              <a:t> </a:t>
            </a:r>
            <a:r>
              <a:rPr lang="ru-RU" sz="3600" dirty="0" err="1" smtClean="0"/>
              <a:t>өмірінің</a:t>
            </a:r>
            <a:r>
              <a:rPr lang="ru-RU" sz="3600" dirty="0" smtClean="0"/>
              <a:t> </a:t>
            </a:r>
            <a:r>
              <a:rPr lang="ru-RU" sz="3600" dirty="0" err="1" smtClean="0"/>
              <a:t>нормалары</a:t>
            </a:r>
            <a:r>
              <a:rPr lang="ru-RU" sz="3600" dirty="0" smtClean="0"/>
              <a:t> </a:t>
            </a:r>
            <a:r>
              <a:rPr lang="ru-RU" sz="3600" dirty="0" err="1" smtClean="0"/>
              <a:t>және</a:t>
            </a:r>
            <a:r>
              <a:rPr lang="ru-RU" sz="3600" dirty="0" smtClean="0"/>
              <a:t> </a:t>
            </a:r>
            <a:r>
              <a:rPr lang="ru-RU" sz="3600" dirty="0" err="1" smtClean="0"/>
              <a:t>салт-дәстүрлеріне</a:t>
            </a:r>
            <a:r>
              <a:rPr lang="ru-RU" sz="3600" dirty="0" smtClean="0"/>
              <a:t> </a:t>
            </a:r>
            <a:r>
              <a:rPr lang="ru-RU" sz="3600" dirty="0" err="1" smtClean="0"/>
              <a:t>сай</a:t>
            </a:r>
            <a:r>
              <a:rPr lang="ru-RU" sz="3600" dirty="0" smtClean="0"/>
              <a:t> </a:t>
            </a:r>
            <a:r>
              <a:rPr lang="ru-RU" sz="3600" dirty="0" err="1" smtClean="0"/>
              <a:t>келетін</a:t>
            </a:r>
            <a:r>
              <a:rPr lang="ru-RU" sz="3600" dirty="0" smtClean="0"/>
              <a:t> сана-</a:t>
            </a:r>
            <a:r>
              <a:rPr lang="ru-RU" sz="3600" dirty="0" err="1" smtClean="0"/>
              <a:t>сезімді</a:t>
            </a:r>
            <a:r>
              <a:rPr lang="ru-RU" sz="3600" dirty="0" smtClean="0"/>
              <a:t>, </a:t>
            </a:r>
            <a:r>
              <a:rPr lang="ru-RU" sz="3600" dirty="0" err="1" smtClean="0"/>
              <a:t>жеке</a:t>
            </a:r>
            <a:r>
              <a:rPr lang="ru-RU" sz="3600" dirty="0" smtClean="0"/>
              <a:t> </a:t>
            </a:r>
            <a:r>
              <a:rPr lang="ru-RU" sz="3600" dirty="0" err="1" smtClean="0"/>
              <a:t>тұлғаның</a:t>
            </a:r>
            <a:r>
              <a:rPr lang="ru-RU" sz="3600" dirty="0" smtClean="0"/>
              <a:t> </a:t>
            </a:r>
            <a:r>
              <a:rPr lang="ru-RU" sz="3600" dirty="0" err="1" smtClean="0"/>
              <a:t>әдеп</a:t>
            </a:r>
            <a:r>
              <a:rPr lang="ru-RU" sz="3600" dirty="0" smtClean="0"/>
              <a:t> </a:t>
            </a:r>
            <a:r>
              <a:rPr lang="ru-RU" sz="3600" dirty="0" err="1" smtClean="0"/>
              <a:t>принциптерін</a:t>
            </a:r>
            <a:r>
              <a:rPr lang="ru-RU" sz="3600" dirty="0" smtClean="0"/>
              <a:t>, </a:t>
            </a:r>
            <a:r>
              <a:rPr lang="ru-RU" sz="3600" dirty="0" err="1" smtClean="0"/>
              <a:t>оның</a:t>
            </a:r>
            <a:r>
              <a:rPr lang="ru-RU" sz="3600" dirty="0" smtClean="0"/>
              <a:t> </a:t>
            </a:r>
            <a:r>
              <a:rPr lang="ru-RU" sz="3600" dirty="0" err="1" smtClean="0"/>
              <a:t>моральдық</a:t>
            </a:r>
            <a:r>
              <a:rPr lang="ru-RU" sz="3600" dirty="0" smtClean="0"/>
              <a:t> </a:t>
            </a:r>
            <a:r>
              <a:rPr lang="ru-RU" sz="3600" dirty="0" err="1" smtClean="0"/>
              <a:t>қасиеттері</a:t>
            </a:r>
            <a:r>
              <a:rPr lang="ru-RU" sz="3600" dirty="0" smtClean="0"/>
              <a:t> мен </a:t>
            </a:r>
            <a:r>
              <a:rPr lang="ru-RU" sz="3600" dirty="0" err="1" smtClean="0"/>
              <a:t>алға</a:t>
            </a:r>
            <a:r>
              <a:rPr lang="ru-RU" sz="3600" dirty="0" smtClean="0"/>
              <a:t> </a:t>
            </a:r>
            <a:r>
              <a:rPr lang="ru-RU" sz="3600" dirty="0" err="1" smtClean="0"/>
              <a:t>қойған</a:t>
            </a:r>
            <a:r>
              <a:rPr lang="ru-RU" sz="3600" dirty="0" smtClean="0"/>
              <a:t> </a:t>
            </a:r>
            <a:r>
              <a:rPr lang="ru-RU" sz="3600" dirty="0" err="1" smtClean="0"/>
              <a:t>мақсатты</a:t>
            </a:r>
            <a:r>
              <a:rPr lang="ru-RU" sz="3600" dirty="0" smtClean="0"/>
              <a:t> </a:t>
            </a:r>
            <a:r>
              <a:rPr lang="ru-RU" sz="3600" dirty="0" err="1" smtClean="0"/>
              <a:t>қалыптастыру</a:t>
            </a:r>
            <a:r>
              <a:rPr lang="ru-RU" sz="3600" dirty="0" smtClean="0"/>
              <a:t> мен </a:t>
            </a:r>
            <a:r>
              <a:rPr lang="ru-RU" sz="3600" dirty="0" err="1" smtClean="0"/>
              <a:t>айқындау</a:t>
            </a:r>
            <a:r>
              <a:rPr lang="ru-RU" sz="3600" dirty="0" smtClean="0"/>
              <a:t> </a:t>
            </a:r>
            <a:r>
              <a:rPr lang="ru-RU" sz="3600" dirty="0" err="1" smtClean="0"/>
              <a:t>үшін</a:t>
            </a:r>
            <a:r>
              <a:rPr lang="ru-RU" sz="3600" dirty="0" smtClean="0"/>
              <a:t> </a:t>
            </a:r>
            <a:r>
              <a:rPr lang="ru-RU" sz="3600" dirty="0" err="1" smtClean="0"/>
              <a:t>жалпы</a:t>
            </a:r>
            <a:r>
              <a:rPr lang="ru-RU" sz="3600" dirty="0" smtClean="0"/>
              <a:t> </a:t>
            </a:r>
            <a:r>
              <a:rPr lang="ru-RU" sz="3600" dirty="0" err="1" smtClean="0"/>
              <a:t>облыста</a:t>
            </a:r>
            <a:r>
              <a:rPr lang="ru-RU" sz="3600" dirty="0" smtClean="0"/>
              <a:t> </a:t>
            </a:r>
            <a:r>
              <a:rPr lang="ru-RU" sz="3600" dirty="0" err="1" smtClean="0"/>
              <a:t>және</a:t>
            </a:r>
            <a:r>
              <a:rPr lang="ru-RU" sz="3600" dirty="0" smtClean="0"/>
              <a:t> </a:t>
            </a:r>
            <a:r>
              <a:rPr lang="ru-RU" sz="3600" dirty="0" err="1" smtClean="0"/>
              <a:t>ведомствоға</a:t>
            </a:r>
            <a:r>
              <a:rPr lang="ru-RU" sz="3600" dirty="0" smtClean="0"/>
              <a:t> </a:t>
            </a:r>
            <a:r>
              <a:rPr lang="ru-RU" sz="3600" dirty="0" err="1" smtClean="0"/>
              <a:t>бағынысты</a:t>
            </a:r>
            <a:r>
              <a:rPr lang="ru-RU" sz="3600" dirty="0" smtClean="0"/>
              <a:t> </a:t>
            </a:r>
            <a:r>
              <a:rPr lang="ru-RU" sz="3600" dirty="0" err="1" smtClean="0"/>
              <a:t>білім</a:t>
            </a:r>
            <a:r>
              <a:rPr lang="ru-RU" sz="3600" dirty="0" smtClean="0"/>
              <a:t> беру </a:t>
            </a:r>
            <a:r>
              <a:rPr lang="ru-RU" sz="3600" dirty="0" err="1" smtClean="0"/>
              <a:t>ұйымдарында</a:t>
            </a:r>
            <a:r>
              <a:rPr lang="ru-RU" sz="3600" dirty="0" smtClean="0"/>
              <a:t> </a:t>
            </a:r>
            <a:r>
              <a:rPr lang="ru-RU" sz="3600" dirty="0" err="1" smtClean="0"/>
              <a:t>тәрбие</a:t>
            </a:r>
            <a:r>
              <a:rPr lang="ru-RU" sz="3600" dirty="0" smtClean="0"/>
              <a:t> </a:t>
            </a:r>
            <a:r>
              <a:rPr lang="ru-RU" sz="3600" dirty="0" err="1" smtClean="0"/>
              <a:t>жұмысының</a:t>
            </a:r>
            <a:r>
              <a:rPr lang="ru-RU" sz="3600" dirty="0" smtClean="0"/>
              <a:t> </a:t>
            </a:r>
            <a:r>
              <a:rPr lang="ru-RU" sz="3600" dirty="0" err="1" smtClean="0"/>
              <a:t>жүйесін</a:t>
            </a:r>
            <a:r>
              <a:rPr lang="ru-RU" sz="3600" dirty="0" smtClean="0"/>
              <a:t> </a:t>
            </a:r>
            <a:r>
              <a:rPr lang="ru-RU" sz="3600" dirty="0" err="1" smtClean="0"/>
              <a:t>дамыту</a:t>
            </a:r>
            <a:r>
              <a:rPr lang="ru-RU" sz="3600" dirty="0" smtClean="0"/>
              <a:t> </a:t>
            </a:r>
            <a:r>
              <a:rPr lang="ru-RU" sz="3600" dirty="0" err="1" smtClean="0"/>
              <a:t>және</a:t>
            </a:r>
            <a:r>
              <a:rPr lang="ru-RU" sz="3600" dirty="0" smtClean="0"/>
              <a:t> </a:t>
            </a:r>
            <a:r>
              <a:rPr lang="ru-RU" sz="3600" dirty="0" err="1" smtClean="0"/>
              <a:t>жетілдірудің</a:t>
            </a:r>
            <a:r>
              <a:rPr lang="ru-RU" sz="3600" dirty="0" smtClean="0"/>
              <a:t> </a:t>
            </a:r>
            <a:r>
              <a:rPr lang="ru-RU" sz="3600" dirty="0" err="1" smtClean="0"/>
              <a:t>бағыттарын</a:t>
            </a:r>
            <a:r>
              <a:rPr lang="ru-RU" sz="3600" dirty="0" smtClean="0"/>
              <a:t>, </a:t>
            </a:r>
            <a:r>
              <a:rPr lang="ru-RU" sz="3600" dirty="0" err="1" smtClean="0"/>
              <a:t>ұйымның</a:t>
            </a:r>
            <a:r>
              <a:rPr lang="ru-RU" sz="3600" dirty="0" smtClean="0"/>
              <a:t> </a:t>
            </a:r>
            <a:r>
              <a:rPr lang="ru-RU" sz="3600" dirty="0" err="1" smtClean="0"/>
              <a:t>мазмұны</a:t>
            </a:r>
            <a:r>
              <a:rPr lang="ru-RU" sz="3600" dirty="0" smtClean="0"/>
              <a:t> мен </a:t>
            </a:r>
            <a:r>
              <a:rPr lang="ru-RU" sz="3600" dirty="0" err="1" smtClean="0"/>
              <a:t>инновациялық</a:t>
            </a:r>
            <a:r>
              <a:rPr lang="ru-RU" sz="3600" dirty="0" smtClean="0"/>
              <a:t> </a:t>
            </a:r>
            <a:r>
              <a:rPr lang="ru-RU" sz="3600" dirty="0" err="1" smtClean="0"/>
              <a:t>нысандарын</a:t>
            </a:r>
            <a:r>
              <a:rPr lang="ru-RU" sz="3600" dirty="0" smtClean="0"/>
              <a:t> </a:t>
            </a:r>
            <a:r>
              <a:rPr lang="ru-RU" sz="3600" dirty="0" err="1" smtClean="0"/>
              <a:t>іске</a:t>
            </a:r>
            <a:r>
              <a:rPr lang="ru-RU" sz="3600" dirty="0" smtClean="0"/>
              <a:t> </a:t>
            </a:r>
            <a:r>
              <a:rPr lang="ru-RU" sz="3600" dirty="0" err="1" smtClean="0"/>
              <a:t>асыру</a:t>
            </a:r>
            <a:r>
              <a:rPr lang="ru-RU" sz="3600" dirty="0" smtClean="0"/>
              <a:t> </a:t>
            </a:r>
            <a:r>
              <a:rPr lang="ru-RU" sz="3600" dirty="0" err="1" smtClean="0"/>
              <a:t>тетіктерін</a:t>
            </a:r>
            <a:r>
              <a:rPr lang="ru-RU" sz="3600" dirty="0" smtClean="0"/>
              <a:t> </a:t>
            </a:r>
            <a:r>
              <a:rPr lang="ru-RU" sz="3600" dirty="0" err="1" smtClean="0"/>
              <a:t>анықтау</a:t>
            </a:r>
            <a:r>
              <a:rPr lang="ru-RU" sz="3600" dirty="0" smtClean="0"/>
              <a:t>.</a:t>
            </a:r>
            <a:endParaRPr lang="ru-RU" sz="3600" dirty="0"/>
          </a:p>
        </p:txBody>
      </p:sp>
    </p:spTree>
    <p:extLst>
      <p:ext uri="{BB962C8B-B14F-4D97-AF65-F5344CB8AC3E}">
        <p14:creationId xmlns:p14="http://schemas.microsoft.com/office/powerpoint/2010/main" val="3858959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040" y="365125"/>
            <a:ext cx="11601450" cy="1325563"/>
          </a:xfrm>
        </p:spPr>
        <p:txBody>
          <a:bodyPr/>
          <a:lstStyle/>
          <a:p>
            <a:pPr algn="ctr"/>
            <a:r>
              <a:rPr lang="ru-RU" dirty="0" smtClean="0">
                <a:solidFill>
                  <a:srgbClr val="002060"/>
                </a:solidFill>
                <a:latin typeface="Times New Roman" panose="02020603050405020304" pitchFamily="18" charset="0"/>
                <a:cs typeface="Times New Roman" panose="02020603050405020304" pitchFamily="18" charset="0"/>
              </a:rPr>
              <a:t>ТӘРБИЕ ЖҰМЫСЫНЫҢ БАСЫМ БАҒЫТТАРЫ</a:t>
            </a: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25624"/>
            <a:ext cx="10934700" cy="4666615"/>
          </a:xfrm>
        </p:spPr>
        <p:txBody>
          <a:bodyPr/>
          <a:lstStyle/>
          <a:p>
            <a:r>
              <a:rPr lang="ru-RU" sz="3200" dirty="0" smtClean="0"/>
              <a:t>1) </a:t>
            </a:r>
            <a:r>
              <a:rPr lang="ru-RU" sz="3200" b="1" dirty="0" err="1" smtClean="0">
                <a:solidFill>
                  <a:srgbClr val="002060"/>
                </a:solidFill>
              </a:rPr>
              <a:t>қазақстандық</a:t>
            </a:r>
            <a:r>
              <a:rPr lang="ru-RU" sz="3200" b="1" dirty="0" smtClean="0">
                <a:solidFill>
                  <a:srgbClr val="002060"/>
                </a:solidFill>
              </a:rPr>
              <a:t> патриотизм </a:t>
            </a:r>
            <a:r>
              <a:rPr lang="ru-RU" sz="3200" b="1" dirty="0" err="1" smtClean="0">
                <a:solidFill>
                  <a:srgbClr val="002060"/>
                </a:solidFill>
              </a:rPr>
              <a:t>және</a:t>
            </a:r>
            <a:r>
              <a:rPr lang="ru-RU" sz="3200" b="1" dirty="0" smtClean="0">
                <a:solidFill>
                  <a:srgbClr val="002060"/>
                </a:solidFill>
              </a:rPr>
              <a:t> </a:t>
            </a:r>
            <a:r>
              <a:rPr lang="ru-RU" sz="3200" b="1" dirty="0" err="1" smtClean="0">
                <a:solidFill>
                  <a:srgbClr val="002060"/>
                </a:solidFill>
              </a:rPr>
              <a:t>азаматтық</a:t>
            </a:r>
            <a:r>
              <a:rPr lang="ru-RU" sz="3200" b="1" dirty="0" smtClean="0">
                <a:solidFill>
                  <a:srgbClr val="002060"/>
                </a:solidFill>
              </a:rPr>
              <a:t> </a:t>
            </a:r>
            <a:r>
              <a:rPr lang="ru-RU" sz="3200" b="1" dirty="0" err="1" smtClean="0">
                <a:solidFill>
                  <a:srgbClr val="002060"/>
                </a:solidFill>
              </a:rPr>
              <a:t>тәрбие</a:t>
            </a:r>
            <a:r>
              <a:rPr lang="ru-RU" sz="3200" b="1" dirty="0" smtClean="0">
                <a:solidFill>
                  <a:srgbClr val="002060"/>
                </a:solidFill>
              </a:rPr>
              <a:t>, </a:t>
            </a:r>
            <a:r>
              <a:rPr lang="ru-RU" sz="3200" b="1" dirty="0" err="1" smtClean="0">
                <a:solidFill>
                  <a:srgbClr val="002060"/>
                </a:solidFill>
              </a:rPr>
              <a:t>құқықтық</a:t>
            </a:r>
            <a:r>
              <a:rPr lang="ru-RU" sz="3200" b="1" dirty="0" smtClean="0">
                <a:solidFill>
                  <a:srgbClr val="002060"/>
                </a:solidFill>
              </a:rPr>
              <a:t> </a:t>
            </a:r>
            <a:r>
              <a:rPr lang="ru-RU" sz="3200" b="1" dirty="0" err="1" smtClean="0">
                <a:solidFill>
                  <a:srgbClr val="002060"/>
                </a:solidFill>
              </a:rPr>
              <a:t>тәрбие</a:t>
            </a:r>
            <a:r>
              <a:rPr lang="ru-RU" sz="3200" b="1" dirty="0" smtClean="0">
                <a:solidFill>
                  <a:srgbClr val="002060"/>
                </a:solidFill>
              </a:rPr>
              <a:t>; </a:t>
            </a:r>
            <a:r>
              <a:rPr lang="ru-RU" sz="3200" b="1" dirty="0" err="1" smtClean="0">
                <a:solidFill>
                  <a:srgbClr val="002060"/>
                </a:solidFill>
              </a:rPr>
              <a:t>ұлттық</a:t>
            </a:r>
            <a:r>
              <a:rPr lang="ru-RU" sz="3200" b="1" dirty="0" smtClean="0">
                <a:solidFill>
                  <a:srgbClr val="002060"/>
                </a:solidFill>
              </a:rPr>
              <a:t>, </a:t>
            </a:r>
            <a:r>
              <a:rPr lang="ru-RU" sz="3200" b="1" dirty="0" err="1" smtClean="0">
                <a:solidFill>
                  <a:srgbClr val="002060"/>
                </a:solidFill>
              </a:rPr>
              <a:t>отбасылық</a:t>
            </a:r>
            <a:r>
              <a:rPr lang="ru-RU" sz="3200" b="1" dirty="0" smtClean="0">
                <a:solidFill>
                  <a:srgbClr val="002060"/>
                </a:solidFill>
              </a:rPr>
              <a:t> </a:t>
            </a:r>
            <a:r>
              <a:rPr lang="ru-RU" sz="3200" b="1" dirty="0" err="1" smtClean="0">
                <a:solidFill>
                  <a:srgbClr val="002060"/>
                </a:solidFill>
              </a:rPr>
              <a:t>тәрбие</a:t>
            </a:r>
            <a:r>
              <a:rPr lang="ru-RU" sz="3200" b="1" dirty="0" smtClean="0">
                <a:solidFill>
                  <a:srgbClr val="002060"/>
                </a:solidFill>
              </a:rPr>
              <a:t> </a:t>
            </a:r>
          </a:p>
          <a:p>
            <a:r>
              <a:rPr lang="ru-RU" sz="3200" b="1" dirty="0" smtClean="0">
                <a:solidFill>
                  <a:srgbClr val="002060"/>
                </a:solidFill>
              </a:rPr>
              <a:t>2) </a:t>
            </a:r>
            <a:r>
              <a:rPr lang="ru-RU" sz="3200" b="1" dirty="0" err="1" smtClean="0">
                <a:solidFill>
                  <a:srgbClr val="002060"/>
                </a:solidFill>
              </a:rPr>
              <a:t>рухани-адамгершілік</a:t>
            </a:r>
            <a:r>
              <a:rPr lang="ru-RU" sz="3200" b="1" dirty="0" smtClean="0">
                <a:solidFill>
                  <a:srgbClr val="002060"/>
                </a:solidFill>
              </a:rPr>
              <a:t> </a:t>
            </a:r>
            <a:r>
              <a:rPr lang="ru-RU" sz="3200" b="1" dirty="0" err="1" smtClean="0">
                <a:solidFill>
                  <a:srgbClr val="002060"/>
                </a:solidFill>
              </a:rPr>
              <a:t>тәрбие</a:t>
            </a:r>
            <a:r>
              <a:rPr lang="ru-RU" sz="3200" b="1" dirty="0" smtClean="0">
                <a:solidFill>
                  <a:srgbClr val="002060"/>
                </a:solidFill>
              </a:rPr>
              <a:t>; </a:t>
            </a:r>
          </a:p>
          <a:p>
            <a:r>
              <a:rPr lang="ru-RU" sz="3200" b="1" dirty="0" smtClean="0">
                <a:solidFill>
                  <a:srgbClr val="002060"/>
                </a:solidFill>
              </a:rPr>
              <a:t>3) </a:t>
            </a:r>
            <a:r>
              <a:rPr lang="ru-RU" sz="3200" b="1" dirty="0" err="1" smtClean="0">
                <a:solidFill>
                  <a:srgbClr val="002060"/>
                </a:solidFill>
              </a:rPr>
              <a:t>еңбек</a:t>
            </a:r>
            <a:r>
              <a:rPr lang="ru-RU" sz="3200" b="1" dirty="0" smtClean="0">
                <a:solidFill>
                  <a:srgbClr val="002060"/>
                </a:solidFill>
              </a:rPr>
              <a:t>, </a:t>
            </a:r>
            <a:r>
              <a:rPr lang="ru-RU" sz="3200" b="1" dirty="0" err="1" smtClean="0">
                <a:solidFill>
                  <a:srgbClr val="002060"/>
                </a:solidFill>
              </a:rPr>
              <a:t>экономикалық</a:t>
            </a:r>
            <a:r>
              <a:rPr lang="ru-RU" sz="3200" b="1" dirty="0" smtClean="0">
                <a:solidFill>
                  <a:srgbClr val="002060"/>
                </a:solidFill>
              </a:rPr>
              <a:t> </a:t>
            </a:r>
            <a:r>
              <a:rPr lang="ru-RU" sz="3200" b="1" dirty="0" err="1" smtClean="0">
                <a:solidFill>
                  <a:srgbClr val="002060"/>
                </a:solidFill>
              </a:rPr>
              <a:t>және</a:t>
            </a:r>
            <a:r>
              <a:rPr lang="ru-RU" sz="3200" b="1" dirty="0" smtClean="0">
                <a:solidFill>
                  <a:srgbClr val="002060"/>
                </a:solidFill>
              </a:rPr>
              <a:t> </a:t>
            </a:r>
            <a:r>
              <a:rPr lang="ru-RU" sz="3200" b="1" dirty="0" err="1" smtClean="0">
                <a:solidFill>
                  <a:srgbClr val="002060"/>
                </a:solidFill>
              </a:rPr>
              <a:t>экологиялық</a:t>
            </a:r>
            <a:r>
              <a:rPr lang="ru-RU" sz="3200" b="1" dirty="0" smtClean="0">
                <a:solidFill>
                  <a:srgbClr val="002060"/>
                </a:solidFill>
              </a:rPr>
              <a:t> </a:t>
            </a:r>
            <a:r>
              <a:rPr lang="ru-RU" sz="3200" b="1" dirty="0" err="1" smtClean="0">
                <a:solidFill>
                  <a:srgbClr val="002060"/>
                </a:solidFill>
              </a:rPr>
              <a:t>тәрбие</a:t>
            </a:r>
            <a:r>
              <a:rPr lang="ru-RU" sz="3200" b="1" dirty="0" smtClean="0">
                <a:solidFill>
                  <a:srgbClr val="002060"/>
                </a:solidFill>
              </a:rPr>
              <a:t>;</a:t>
            </a:r>
          </a:p>
          <a:p>
            <a:r>
              <a:rPr lang="ru-RU" sz="3200" b="1" dirty="0" smtClean="0">
                <a:solidFill>
                  <a:srgbClr val="002060"/>
                </a:solidFill>
              </a:rPr>
              <a:t>4) </a:t>
            </a:r>
            <a:r>
              <a:rPr lang="ru-RU" sz="3200" b="1" dirty="0" err="1" smtClean="0">
                <a:solidFill>
                  <a:srgbClr val="002060"/>
                </a:solidFill>
              </a:rPr>
              <a:t>көркем-эстетикалық</a:t>
            </a:r>
            <a:r>
              <a:rPr lang="ru-RU" sz="3200" b="1" dirty="0" smtClean="0">
                <a:solidFill>
                  <a:srgbClr val="002060"/>
                </a:solidFill>
              </a:rPr>
              <a:t>  </a:t>
            </a:r>
            <a:r>
              <a:rPr lang="ru-RU" sz="3200" b="1" dirty="0" err="1" smtClean="0">
                <a:solidFill>
                  <a:srgbClr val="002060"/>
                </a:solidFill>
              </a:rPr>
              <a:t>тәрбие</a:t>
            </a:r>
            <a:r>
              <a:rPr lang="ru-RU" sz="3200" b="1" dirty="0" smtClean="0">
                <a:solidFill>
                  <a:srgbClr val="002060"/>
                </a:solidFill>
              </a:rPr>
              <a:t> ;</a:t>
            </a:r>
          </a:p>
          <a:p>
            <a:r>
              <a:rPr lang="ru-RU" sz="3200" b="1" dirty="0" smtClean="0">
                <a:solidFill>
                  <a:srgbClr val="002060"/>
                </a:solidFill>
              </a:rPr>
              <a:t>5) </a:t>
            </a:r>
            <a:r>
              <a:rPr lang="ru-RU" sz="3200" b="1" dirty="0" err="1" smtClean="0">
                <a:solidFill>
                  <a:srgbClr val="002060"/>
                </a:solidFill>
              </a:rPr>
              <a:t>интеллектуалдық</a:t>
            </a:r>
            <a:r>
              <a:rPr lang="ru-RU" sz="3200" b="1" dirty="0" smtClean="0">
                <a:solidFill>
                  <a:srgbClr val="002060"/>
                </a:solidFill>
              </a:rPr>
              <a:t> </a:t>
            </a:r>
            <a:r>
              <a:rPr lang="ru-RU" sz="3200" b="1" dirty="0" err="1" smtClean="0">
                <a:solidFill>
                  <a:srgbClr val="002060"/>
                </a:solidFill>
              </a:rPr>
              <a:t>тәрбие</a:t>
            </a:r>
            <a:r>
              <a:rPr lang="ru-RU" sz="3200" b="1" dirty="0" smtClean="0">
                <a:solidFill>
                  <a:srgbClr val="002060"/>
                </a:solidFill>
              </a:rPr>
              <a:t>, </a:t>
            </a:r>
            <a:r>
              <a:rPr lang="ru-RU" sz="3200" b="1" dirty="0" err="1" smtClean="0">
                <a:solidFill>
                  <a:srgbClr val="002060"/>
                </a:solidFill>
              </a:rPr>
              <a:t>ақпараттық</a:t>
            </a:r>
            <a:r>
              <a:rPr lang="ru-RU" sz="3200" b="1" dirty="0" smtClean="0">
                <a:solidFill>
                  <a:srgbClr val="002060"/>
                </a:solidFill>
              </a:rPr>
              <a:t> </a:t>
            </a:r>
            <a:r>
              <a:rPr lang="ru-RU" sz="3200" b="1" dirty="0" err="1" smtClean="0">
                <a:solidFill>
                  <a:srgbClr val="002060"/>
                </a:solidFill>
              </a:rPr>
              <a:t>мәдениет</a:t>
            </a:r>
            <a:r>
              <a:rPr lang="ru-RU" sz="3200" b="1" dirty="0" smtClean="0">
                <a:solidFill>
                  <a:srgbClr val="002060"/>
                </a:solidFill>
              </a:rPr>
              <a:t> </a:t>
            </a:r>
            <a:r>
              <a:rPr lang="ru-RU" sz="3200" b="1" dirty="0" err="1" smtClean="0">
                <a:solidFill>
                  <a:srgbClr val="002060"/>
                </a:solidFill>
              </a:rPr>
              <a:t>тәрбиесі</a:t>
            </a:r>
            <a:r>
              <a:rPr lang="ru-RU" sz="3200" b="1" dirty="0" smtClean="0">
                <a:solidFill>
                  <a:srgbClr val="002060"/>
                </a:solidFill>
              </a:rPr>
              <a:t>;</a:t>
            </a:r>
          </a:p>
          <a:p>
            <a:r>
              <a:rPr lang="ru-RU" sz="3200" b="1" dirty="0" smtClean="0">
                <a:solidFill>
                  <a:srgbClr val="002060"/>
                </a:solidFill>
              </a:rPr>
              <a:t>6) </a:t>
            </a:r>
            <a:r>
              <a:rPr lang="ru-RU" sz="3200" b="1" dirty="0" err="1" smtClean="0">
                <a:solidFill>
                  <a:srgbClr val="002060"/>
                </a:solidFill>
              </a:rPr>
              <a:t>дене</a:t>
            </a:r>
            <a:r>
              <a:rPr lang="ru-RU" sz="3200" b="1" dirty="0" smtClean="0">
                <a:solidFill>
                  <a:srgbClr val="002060"/>
                </a:solidFill>
              </a:rPr>
              <a:t> </a:t>
            </a:r>
            <a:r>
              <a:rPr lang="ru-RU" sz="3200" b="1" dirty="0" err="1" smtClean="0">
                <a:solidFill>
                  <a:srgbClr val="002060"/>
                </a:solidFill>
              </a:rPr>
              <a:t>тәрбиесі</a:t>
            </a:r>
            <a:r>
              <a:rPr lang="ru-RU" sz="3200" b="1" dirty="0" smtClean="0">
                <a:solidFill>
                  <a:srgbClr val="002060"/>
                </a:solidFill>
              </a:rPr>
              <a:t>, </a:t>
            </a:r>
            <a:r>
              <a:rPr lang="ru-RU" sz="3200" b="1" dirty="0" err="1" smtClean="0">
                <a:solidFill>
                  <a:srgbClr val="002060"/>
                </a:solidFill>
              </a:rPr>
              <a:t>салауатты</a:t>
            </a:r>
            <a:r>
              <a:rPr lang="ru-RU" sz="3200" b="1" dirty="0" smtClean="0">
                <a:solidFill>
                  <a:srgbClr val="002060"/>
                </a:solidFill>
              </a:rPr>
              <a:t> </a:t>
            </a:r>
            <a:r>
              <a:rPr lang="ru-RU" sz="3200" b="1" dirty="0" err="1" smtClean="0">
                <a:solidFill>
                  <a:srgbClr val="002060"/>
                </a:solidFill>
              </a:rPr>
              <a:t>өмір</a:t>
            </a:r>
            <a:r>
              <a:rPr lang="ru-RU" sz="3200" b="1" dirty="0" smtClean="0">
                <a:solidFill>
                  <a:srgbClr val="002060"/>
                </a:solidFill>
              </a:rPr>
              <a:t> </a:t>
            </a:r>
            <a:r>
              <a:rPr lang="ru-RU" sz="3200" b="1" dirty="0" err="1" smtClean="0">
                <a:solidFill>
                  <a:srgbClr val="002060"/>
                </a:solidFill>
              </a:rPr>
              <a:t>салты</a:t>
            </a:r>
            <a:r>
              <a:rPr lang="ru-RU" sz="3200" b="1" dirty="0" smtClean="0">
                <a:solidFill>
                  <a:srgbClr val="002060"/>
                </a:solidFill>
              </a:rPr>
              <a:t> </a:t>
            </a:r>
            <a:r>
              <a:rPr lang="ru-RU" sz="3200" b="1" dirty="0" err="1" smtClean="0">
                <a:solidFill>
                  <a:srgbClr val="002060"/>
                </a:solidFill>
              </a:rPr>
              <a:t>тәрбиесі</a:t>
            </a:r>
            <a:r>
              <a:rPr lang="ru-RU" sz="3200" b="1" dirty="0" smtClean="0">
                <a:solidFill>
                  <a:srgbClr val="002060"/>
                </a:solidFill>
              </a:rPr>
              <a:t>.</a:t>
            </a:r>
          </a:p>
          <a:p>
            <a:endParaRPr lang="ru-RU" b="1" dirty="0">
              <a:solidFill>
                <a:srgbClr val="002060"/>
              </a:solidFill>
            </a:endParaRPr>
          </a:p>
        </p:txBody>
      </p:sp>
    </p:spTree>
    <p:extLst>
      <p:ext uri="{BB962C8B-B14F-4D97-AF65-F5344CB8AC3E}">
        <p14:creationId xmlns:p14="http://schemas.microsoft.com/office/powerpoint/2010/main" val="3677476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68630"/>
            <a:ext cx="10515600" cy="5708333"/>
          </a:xfrm>
        </p:spPr>
        <p:txBody>
          <a:bodyPr/>
          <a:lstStyle/>
          <a:p>
            <a:r>
              <a:rPr lang="ru-RU" sz="4000" b="1" dirty="0" err="1" smtClean="0"/>
              <a:t>Тұжырымдамадағы</a:t>
            </a:r>
            <a:r>
              <a:rPr lang="ru-RU" sz="4000" b="1" dirty="0" smtClean="0"/>
              <a:t> </a:t>
            </a:r>
            <a:r>
              <a:rPr lang="ru-RU" sz="4000" b="1" dirty="0" err="1" smtClean="0"/>
              <a:t>мақсат</a:t>
            </a:r>
            <a:r>
              <a:rPr lang="ru-RU" sz="4000" b="1" dirty="0" smtClean="0"/>
              <a:t> пен </a:t>
            </a:r>
            <a:r>
              <a:rPr lang="ru-RU" sz="4000" b="1" dirty="0" err="1" smtClean="0"/>
              <a:t>міндеттерді</a:t>
            </a:r>
            <a:r>
              <a:rPr lang="ru-RU" sz="4000" b="1" dirty="0" smtClean="0"/>
              <a:t> </a:t>
            </a:r>
            <a:r>
              <a:rPr lang="ru-RU" sz="4000" b="1" dirty="0" err="1" smtClean="0"/>
              <a:t>іске</a:t>
            </a:r>
            <a:r>
              <a:rPr lang="ru-RU" sz="4000" b="1" dirty="0" smtClean="0"/>
              <a:t> </a:t>
            </a:r>
            <a:r>
              <a:rPr lang="ru-RU" sz="4000" b="1" dirty="0" err="1" smtClean="0"/>
              <a:t>асырудың</a:t>
            </a:r>
            <a:r>
              <a:rPr lang="ru-RU" sz="4000" b="1" dirty="0" smtClean="0"/>
              <a:t> </a:t>
            </a:r>
            <a:r>
              <a:rPr lang="ru-RU" sz="4000" b="1" dirty="0" err="1" smtClean="0"/>
              <a:t>механизмдері</a:t>
            </a:r>
            <a:r>
              <a:rPr lang="ru-RU" sz="4000" b="1" dirty="0" smtClean="0"/>
              <a:t> </a:t>
            </a:r>
            <a:r>
              <a:rPr lang="ru-RU" sz="4000" b="1" dirty="0" err="1" smtClean="0"/>
              <a:t>оқушылардың</a:t>
            </a:r>
            <a:r>
              <a:rPr lang="ru-RU" sz="4000" b="1" dirty="0" smtClean="0"/>
              <a:t> </a:t>
            </a:r>
            <a:r>
              <a:rPr lang="ru-RU" sz="4000" b="1" dirty="0" err="1" smtClean="0"/>
              <a:t>жас</a:t>
            </a:r>
            <a:r>
              <a:rPr lang="ru-RU" sz="4000" b="1" dirty="0" smtClean="0"/>
              <a:t> </a:t>
            </a:r>
            <a:r>
              <a:rPr lang="ru-RU" sz="4000" b="1" dirty="0" err="1" smtClean="0"/>
              <a:t>ерекшеліктерін</a:t>
            </a:r>
            <a:r>
              <a:rPr lang="ru-RU" sz="4000" b="1" dirty="0" smtClean="0"/>
              <a:t> </a:t>
            </a:r>
            <a:r>
              <a:rPr lang="ru-RU" sz="4000" b="1" dirty="0" err="1" smtClean="0"/>
              <a:t>ескере</a:t>
            </a:r>
            <a:r>
              <a:rPr lang="ru-RU" sz="4000" b="1" dirty="0" smtClean="0"/>
              <a:t> </a:t>
            </a:r>
            <a:r>
              <a:rPr lang="ru-RU" sz="4000" b="1" dirty="0" err="1" smtClean="0"/>
              <a:t>отырып</a:t>
            </a:r>
            <a:r>
              <a:rPr lang="ru-RU" sz="4000" b="1" dirty="0" smtClean="0"/>
              <a:t>, </a:t>
            </a:r>
            <a:r>
              <a:rPr lang="ru-RU" sz="4000" b="1" dirty="0" err="1" smtClean="0"/>
              <a:t>құрылған</a:t>
            </a:r>
            <a:r>
              <a:rPr lang="ru-RU" sz="4000" b="1" dirty="0" smtClean="0"/>
              <a:t> («</a:t>
            </a:r>
            <a:r>
              <a:rPr lang="ru-RU" sz="4000" b="1" dirty="0" err="1" smtClean="0"/>
              <a:t>Зерек</a:t>
            </a:r>
            <a:r>
              <a:rPr lang="ru-RU" sz="4000" b="1" dirty="0" smtClean="0"/>
              <a:t>», «</a:t>
            </a:r>
            <a:r>
              <a:rPr lang="ru-RU" sz="4000" b="1" dirty="0" err="1" smtClean="0"/>
              <a:t>Өрен</a:t>
            </a:r>
            <a:r>
              <a:rPr lang="ru-RU" sz="4000" b="1" dirty="0" smtClean="0"/>
              <a:t>», «</a:t>
            </a:r>
            <a:r>
              <a:rPr lang="ru-RU" sz="4000" b="1" dirty="0" err="1" smtClean="0"/>
              <a:t>Азамат</a:t>
            </a:r>
            <a:r>
              <a:rPr lang="ru-RU" sz="4000" b="1" dirty="0" smtClean="0"/>
              <a:t>») </a:t>
            </a:r>
            <a:r>
              <a:rPr lang="ru-RU" sz="4000" b="1" dirty="0" err="1" smtClean="0"/>
              <a:t>тәрбиелік</a:t>
            </a:r>
            <a:r>
              <a:rPr lang="ru-RU" sz="4000" b="1" dirty="0" smtClean="0"/>
              <a:t> </a:t>
            </a:r>
            <a:r>
              <a:rPr lang="ru-RU" sz="4000" b="1" dirty="0" err="1" smtClean="0"/>
              <a:t>бағдарламаларын</a:t>
            </a:r>
            <a:r>
              <a:rPr lang="ru-RU" sz="4000" b="1" dirty="0" smtClean="0"/>
              <a:t> </a:t>
            </a:r>
            <a:r>
              <a:rPr lang="ru-RU" sz="4000" b="1" dirty="0" err="1" smtClean="0"/>
              <a:t>бірізділікпен</a:t>
            </a:r>
            <a:r>
              <a:rPr lang="ru-RU" sz="4000" b="1" dirty="0" smtClean="0"/>
              <a:t> </a:t>
            </a:r>
            <a:r>
              <a:rPr lang="ru-RU" sz="4000" b="1" dirty="0" err="1" smtClean="0"/>
              <a:t>орындалуын</a:t>
            </a:r>
            <a:r>
              <a:rPr lang="ru-RU" sz="4000" b="1" dirty="0" smtClean="0"/>
              <a:t> </a:t>
            </a:r>
            <a:r>
              <a:rPr lang="ru-RU" sz="4000" b="1" dirty="0" err="1" smtClean="0"/>
              <a:t>ұсынады</a:t>
            </a:r>
            <a:r>
              <a:rPr lang="ru-RU" sz="4000" b="1" dirty="0" smtClean="0"/>
              <a:t>:</a:t>
            </a:r>
          </a:p>
          <a:p>
            <a:r>
              <a:rPr lang="ru-RU" sz="4000" b="1" dirty="0" smtClean="0"/>
              <a:t>	</a:t>
            </a:r>
            <a:r>
              <a:rPr lang="ru-RU" sz="4000" b="1" dirty="0" err="1" smtClean="0">
                <a:solidFill>
                  <a:srgbClr val="C00000"/>
                </a:solidFill>
              </a:rPr>
              <a:t>Бастапқы</a:t>
            </a:r>
            <a:r>
              <a:rPr lang="ru-RU" sz="4000" b="1" dirty="0" smtClean="0">
                <a:solidFill>
                  <a:srgbClr val="C00000"/>
                </a:solidFill>
              </a:rPr>
              <a:t> </a:t>
            </a:r>
            <a:r>
              <a:rPr lang="ru-RU" sz="4000" b="1" dirty="0" err="1" smtClean="0">
                <a:solidFill>
                  <a:srgbClr val="C00000"/>
                </a:solidFill>
              </a:rPr>
              <a:t>буын</a:t>
            </a:r>
            <a:r>
              <a:rPr lang="ru-RU" sz="4000" b="1" dirty="0" smtClean="0">
                <a:solidFill>
                  <a:srgbClr val="C00000"/>
                </a:solidFill>
              </a:rPr>
              <a:t> – «</a:t>
            </a:r>
            <a:r>
              <a:rPr lang="ru-RU" sz="4000" b="1" dirty="0" err="1" smtClean="0">
                <a:solidFill>
                  <a:srgbClr val="C00000"/>
                </a:solidFill>
              </a:rPr>
              <a:t>Зерек</a:t>
            </a:r>
            <a:r>
              <a:rPr lang="ru-RU" sz="4000" b="1" dirty="0" smtClean="0">
                <a:solidFill>
                  <a:srgbClr val="C00000"/>
                </a:solidFill>
              </a:rPr>
              <a:t>» </a:t>
            </a:r>
            <a:r>
              <a:rPr lang="ru-RU" sz="4000" b="1" dirty="0" err="1" smtClean="0">
                <a:solidFill>
                  <a:srgbClr val="C00000"/>
                </a:solidFill>
              </a:rPr>
              <a:t>бағдарламасы</a:t>
            </a:r>
            <a:r>
              <a:rPr lang="ru-RU" sz="4000" b="1" dirty="0" smtClean="0">
                <a:solidFill>
                  <a:srgbClr val="C00000"/>
                </a:solidFill>
              </a:rPr>
              <a:t>;  </a:t>
            </a:r>
          </a:p>
          <a:p>
            <a:r>
              <a:rPr lang="ru-RU" sz="4000" b="1" dirty="0" smtClean="0"/>
              <a:t>	</a:t>
            </a:r>
            <a:r>
              <a:rPr lang="ru-RU" sz="4000" b="1" dirty="0" smtClean="0">
                <a:solidFill>
                  <a:srgbClr val="002060"/>
                </a:solidFill>
              </a:rPr>
              <a:t>Орта </a:t>
            </a:r>
            <a:r>
              <a:rPr lang="ru-RU" sz="4000" b="1" dirty="0" err="1" smtClean="0">
                <a:solidFill>
                  <a:srgbClr val="002060"/>
                </a:solidFill>
              </a:rPr>
              <a:t>буын</a:t>
            </a:r>
            <a:r>
              <a:rPr lang="ru-RU" sz="4000" b="1" dirty="0" smtClean="0">
                <a:solidFill>
                  <a:srgbClr val="002060"/>
                </a:solidFill>
              </a:rPr>
              <a:t> – «</a:t>
            </a:r>
            <a:r>
              <a:rPr lang="ru-RU" sz="4000" b="1" dirty="0" err="1" smtClean="0">
                <a:solidFill>
                  <a:srgbClr val="002060"/>
                </a:solidFill>
              </a:rPr>
              <a:t>Өрен</a:t>
            </a:r>
            <a:r>
              <a:rPr lang="ru-RU" sz="4000" b="1" dirty="0" smtClean="0">
                <a:solidFill>
                  <a:srgbClr val="002060"/>
                </a:solidFill>
              </a:rPr>
              <a:t>» </a:t>
            </a:r>
            <a:r>
              <a:rPr lang="ru-RU" sz="4000" b="1" dirty="0" err="1" smtClean="0">
                <a:solidFill>
                  <a:srgbClr val="002060"/>
                </a:solidFill>
              </a:rPr>
              <a:t>бағдарламасы</a:t>
            </a:r>
            <a:r>
              <a:rPr lang="ru-RU" sz="4000" b="1" dirty="0" smtClean="0">
                <a:solidFill>
                  <a:srgbClr val="002060"/>
                </a:solidFill>
              </a:rPr>
              <a:t>; </a:t>
            </a:r>
          </a:p>
          <a:p>
            <a:r>
              <a:rPr lang="ru-RU" sz="4000" b="1" dirty="0" smtClean="0"/>
              <a:t>	</a:t>
            </a:r>
            <a:r>
              <a:rPr lang="ru-RU" sz="4000" b="1" dirty="0" err="1" smtClean="0">
                <a:solidFill>
                  <a:srgbClr val="7030A0"/>
                </a:solidFill>
              </a:rPr>
              <a:t>Жоғары</a:t>
            </a:r>
            <a:r>
              <a:rPr lang="ru-RU" sz="4000" b="1" dirty="0" smtClean="0">
                <a:solidFill>
                  <a:srgbClr val="7030A0"/>
                </a:solidFill>
              </a:rPr>
              <a:t> </a:t>
            </a:r>
            <a:r>
              <a:rPr lang="ru-RU" sz="4000" b="1" dirty="0" err="1" smtClean="0">
                <a:solidFill>
                  <a:srgbClr val="7030A0"/>
                </a:solidFill>
              </a:rPr>
              <a:t>буын</a:t>
            </a:r>
            <a:r>
              <a:rPr lang="ru-RU" sz="4000" b="1" dirty="0" smtClean="0">
                <a:solidFill>
                  <a:srgbClr val="7030A0"/>
                </a:solidFill>
              </a:rPr>
              <a:t> – «</a:t>
            </a:r>
            <a:r>
              <a:rPr lang="ru-RU" sz="4000" b="1" dirty="0" err="1" smtClean="0">
                <a:solidFill>
                  <a:srgbClr val="7030A0"/>
                </a:solidFill>
              </a:rPr>
              <a:t>Азамат</a:t>
            </a:r>
            <a:r>
              <a:rPr lang="ru-RU" sz="4000" b="1" dirty="0" smtClean="0">
                <a:solidFill>
                  <a:srgbClr val="7030A0"/>
                </a:solidFill>
              </a:rPr>
              <a:t>» </a:t>
            </a:r>
            <a:r>
              <a:rPr lang="ru-RU" sz="4000" b="1" dirty="0" err="1" smtClean="0">
                <a:solidFill>
                  <a:srgbClr val="7030A0"/>
                </a:solidFill>
              </a:rPr>
              <a:t>бағдарламасы</a:t>
            </a:r>
            <a:r>
              <a:rPr lang="ru-RU" sz="4000" b="1" dirty="0" smtClean="0">
                <a:solidFill>
                  <a:srgbClr val="7030A0"/>
                </a:solidFill>
              </a:rPr>
              <a:t>.</a:t>
            </a:r>
          </a:p>
          <a:p>
            <a:endParaRPr lang="ru-RU" dirty="0">
              <a:solidFill>
                <a:srgbClr val="7030A0"/>
              </a:solidFill>
            </a:endParaRPr>
          </a:p>
        </p:txBody>
      </p:sp>
    </p:spTree>
    <p:extLst>
      <p:ext uri="{BB962C8B-B14F-4D97-AF65-F5344CB8AC3E}">
        <p14:creationId xmlns:p14="http://schemas.microsoft.com/office/powerpoint/2010/main" val="1869928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2890" y="217170"/>
            <a:ext cx="11784330" cy="6400800"/>
          </a:xfrm>
        </p:spPr>
        <p:txBody>
          <a:bodyPr>
            <a:normAutofit fontScale="70000" lnSpcReduction="20000"/>
          </a:bodyPr>
          <a:lstStyle/>
          <a:p>
            <a:r>
              <a:rPr lang="ru-RU" sz="3400" dirty="0" smtClean="0">
                <a:solidFill>
                  <a:srgbClr val="C00000"/>
                </a:solidFill>
              </a:rPr>
              <a:t>«-</a:t>
            </a:r>
            <a:r>
              <a:rPr lang="ru-RU" sz="3400" dirty="0" err="1" smtClean="0">
                <a:solidFill>
                  <a:srgbClr val="C00000"/>
                </a:solidFill>
              </a:rPr>
              <a:t>Мемлекет</a:t>
            </a:r>
            <a:r>
              <a:rPr lang="ru-RU" sz="3400" dirty="0" smtClean="0">
                <a:solidFill>
                  <a:srgbClr val="C00000"/>
                </a:solidFill>
              </a:rPr>
              <a:t>, </a:t>
            </a:r>
            <a:r>
              <a:rPr lang="ru-RU" sz="3400" dirty="0" err="1" smtClean="0">
                <a:solidFill>
                  <a:srgbClr val="C00000"/>
                </a:solidFill>
              </a:rPr>
              <a:t>Кіші</a:t>
            </a:r>
            <a:r>
              <a:rPr lang="ru-RU" sz="3400" dirty="0" smtClean="0">
                <a:solidFill>
                  <a:srgbClr val="C00000"/>
                </a:solidFill>
              </a:rPr>
              <a:t> </a:t>
            </a:r>
            <a:r>
              <a:rPr lang="ru-RU" sz="3400" dirty="0" err="1" smtClean="0">
                <a:solidFill>
                  <a:srgbClr val="C00000"/>
                </a:solidFill>
              </a:rPr>
              <a:t>Отан</a:t>
            </a:r>
            <a:r>
              <a:rPr lang="ru-RU" sz="3400" dirty="0" smtClean="0">
                <a:solidFill>
                  <a:srgbClr val="C00000"/>
                </a:solidFill>
              </a:rPr>
              <a:t>, </a:t>
            </a:r>
            <a:r>
              <a:rPr lang="ru-RU" sz="3400" dirty="0" err="1" smtClean="0">
                <a:solidFill>
                  <a:srgbClr val="C00000"/>
                </a:solidFill>
              </a:rPr>
              <a:t>мектеп</a:t>
            </a:r>
            <a:r>
              <a:rPr lang="ru-RU" sz="3400" dirty="0" smtClean="0">
                <a:solidFill>
                  <a:srgbClr val="C00000"/>
                </a:solidFill>
              </a:rPr>
              <a:t>, </a:t>
            </a:r>
            <a:r>
              <a:rPr lang="ru-RU" sz="3400" dirty="0" err="1" smtClean="0">
                <a:solidFill>
                  <a:srgbClr val="C00000"/>
                </a:solidFill>
              </a:rPr>
              <a:t>сынып</a:t>
            </a:r>
            <a:r>
              <a:rPr lang="ru-RU" sz="3400" dirty="0" smtClean="0">
                <a:solidFill>
                  <a:srgbClr val="C00000"/>
                </a:solidFill>
              </a:rPr>
              <a:t>, </a:t>
            </a:r>
            <a:r>
              <a:rPr lang="ru-RU" sz="3400" dirty="0" err="1" smtClean="0">
                <a:solidFill>
                  <a:srgbClr val="C00000"/>
                </a:solidFill>
              </a:rPr>
              <a:t>өз</a:t>
            </a:r>
            <a:r>
              <a:rPr lang="ru-RU" sz="3400" dirty="0" smtClean="0">
                <a:solidFill>
                  <a:srgbClr val="C00000"/>
                </a:solidFill>
              </a:rPr>
              <a:t> </a:t>
            </a:r>
            <a:r>
              <a:rPr lang="ru-RU" sz="3400" dirty="0" err="1" smtClean="0">
                <a:solidFill>
                  <a:srgbClr val="C00000"/>
                </a:solidFill>
              </a:rPr>
              <a:t>отбасына</a:t>
            </a:r>
            <a:r>
              <a:rPr lang="ru-RU" sz="3400" dirty="0" smtClean="0">
                <a:solidFill>
                  <a:srgbClr val="C00000"/>
                </a:solidFill>
              </a:rPr>
              <a:t> </a:t>
            </a:r>
            <a:r>
              <a:rPr lang="ru-RU" sz="3400" dirty="0" err="1" smtClean="0">
                <a:solidFill>
                  <a:srgbClr val="C00000"/>
                </a:solidFill>
              </a:rPr>
              <a:t>деген</a:t>
            </a:r>
            <a:r>
              <a:rPr lang="ru-RU" sz="3400" dirty="0" smtClean="0">
                <a:solidFill>
                  <a:srgbClr val="C00000"/>
                </a:solidFill>
              </a:rPr>
              <a:t> </a:t>
            </a:r>
            <a:r>
              <a:rPr lang="ru-RU" sz="3400" dirty="0" err="1" smtClean="0">
                <a:solidFill>
                  <a:srgbClr val="C00000"/>
                </a:solidFill>
              </a:rPr>
              <a:t>патриоттық</a:t>
            </a:r>
            <a:r>
              <a:rPr lang="ru-RU" sz="3400" dirty="0" smtClean="0">
                <a:solidFill>
                  <a:srgbClr val="C00000"/>
                </a:solidFill>
              </a:rPr>
              <a:t> </a:t>
            </a:r>
            <a:r>
              <a:rPr lang="ru-RU" sz="3400" dirty="0" err="1" smtClean="0">
                <a:solidFill>
                  <a:srgbClr val="C00000"/>
                </a:solidFill>
              </a:rPr>
              <a:t>қарым</a:t>
            </a:r>
            <a:r>
              <a:rPr lang="ru-RU" sz="3400" dirty="0" smtClean="0">
                <a:solidFill>
                  <a:srgbClr val="C00000"/>
                </a:solidFill>
              </a:rPr>
              <a:t> </a:t>
            </a:r>
            <a:r>
              <a:rPr lang="ru-RU" sz="3400" dirty="0" err="1" smtClean="0">
                <a:solidFill>
                  <a:srgbClr val="C00000"/>
                </a:solidFill>
              </a:rPr>
              <a:t>қатынас</a:t>
            </a:r>
            <a:r>
              <a:rPr lang="ru-RU" sz="3400" dirty="0" smtClean="0">
                <a:solidFill>
                  <a:srgbClr val="C00000"/>
                </a:solidFill>
              </a:rPr>
              <a:t> </a:t>
            </a:r>
            <a:r>
              <a:rPr lang="ru-RU" sz="3400" dirty="0" err="1" smtClean="0">
                <a:solidFill>
                  <a:srgbClr val="C00000"/>
                </a:solidFill>
              </a:rPr>
              <a:t>қалыптастыру</a:t>
            </a:r>
            <a:r>
              <a:rPr lang="ru-RU" sz="3400" dirty="0" smtClean="0">
                <a:solidFill>
                  <a:srgbClr val="C00000"/>
                </a:solidFill>
              </a:rPr>
              <a:t>;</a:t>
            </a:r>
          </a:p>
          <a:p>
            <a:r>
              <a:rPr lang="ru-RU" sz="3400" dirty="0" smtClean="0">
                <a:solidFill>
                  <a:srgbClr val="C00000"/>
                </a:solidFill>
              </a:rPr>
              <a:t>-</a:t>
            </a:r>
            <a:r>
              <a:rPr lang="ru-RU" sz="3400" dirty="0" err="1" smtClean="0">
                <a:solidFill>
                  <a:srgbClr val="C00000"/>
                </a:solidFill>
              </a:rPr>
              <a:t>қоршаған</a:t>
            </a:r>
            <a:r>
              <a:rPr lang="ru-RU" sz="3400" dirty="0" smtClean="0">
                <a:solidFill>
                  <a:srgbClr val="C00000"/>
                </a:solidFill>
              </a:rPr>
              <a:t> </a:t>
            </a:r>
            <a:r>
              <a:rPr lang="ru-RU" sz="3400" dirty="0" err="1" smtClean="0">
                <a:solidFill>
                  <a:srgbClr val="C00000"/>
                </a:solidFill>
              </a:rPr>
              <a:t>ортаға</a:t>
            </a:r>
            <a:r>
              <a:rPr lang="ru-RU" sz="3400" dirty="0" smtClean="0">
                <a:solidFill>
                  <a:srgbClr val="C00000"/>
                </a:solidFill>
              </a:rPr>
              <a:t> </a:t>
            </a:r>
            <a:r>
              <a:rPr lang="ru-RU" sz="3400" dirty="0" err="1" smtClean="0">
                <a:solidFill>
                  <a:srgbClr val="C00000"/>
                </a:solidFill>
              </a:rPr>
              <a:t>ұқыпты</a:t>
            </a:r>
            <a:r>
              <a:rPr lang="ru-RU" sz="3400" dirty="0" smtClean="0">
                <a:solidFill>
                  <a:srgbClr val="C00000"/>
                </a:solidFill>
              </a:rPr>
              <a:t> </a:t>
            </a:r>
            <a:r>
              <a:rPr lang="ru-RU" sz="3400" dirty="0" err="1" smtClean="0">
                <a:solidFill>
                  <a:srgbClr val="C00000"/>
                </a:solidFill>
              </a:rPr>
              <a:t>және</a:t>
            </a:r>
            <a:r>
              <a:rPr lang="ru-RU" sz="3400" dirty="0" smtClean="0">
                <a:solidFill>
                  <a:srgbClr val="C00000"/>
                </a:solidFill>
              </a:rPr>
              <a:t> </a:t>
            </a:r>
            <a:r>
              <a:rPr lang="ru-RU" sz="3400" dirty="0" err="1" smtClean="0">
                <a:solidFill>
                  <a:srgbClr val="C00000"/>
                </a:solidFill>
              </a:rPr>
              <a:t>қамқорлыкпен</a:t>
            </a:r>
            <a:r>
              <a:rPr lang="ru-RU" sz="3400" dirty="0" smtClean="0">
                <a:solidFill>
                  <a:srgbClr val="C00000"/>
                </a:solidFill>
              </a:rPr>
              <a:t> </a:t>
            </a:r>
            <a:r>
              <a:rPr lang="ru-RU" sz="3400" dirty="0" err="1" smtClean="0">
                <a:solidFill>
                  <a:srgbClr val="C00000"/>
                </a:solidFill>
              </a:rPr>
              <a:t>қарау</a:t>
            </a:r>
            <a:r>
              <a:rPr lang="ru-RU" sz="3400" dirty="0" smtClean="0">
                <a:solidFill>
                  <a:srgbClr val="C00000"/>
                </a:solidFill>
              </a:rPr>
              <a:t>;</a:t>
            </a:r>
          </a:p>
          <a:p>
            <a:r>
              <a:rPr lang="ru-RU" sz="3400" dirty="0" smtClean="0">
                <a:solidFill>
                  <a:srgbClr val="C00000"/>
                </a:solidFill>
              </a:rPr>
              <a:t>-</a:t>
            </a:r>
            <a:r>
              <a:rPr lang="ru-RU" sz="3400" dirty="0" err="1" smtClean="0">
                <a:solidFill>
                  <a:srgbClr val="C00000"/>
                </a:solidFill>
              </a:rPr>
              <a:t>салауатты</a:t>
            </a:r>
            <a:r>
              <a:rPr lang="ru-RU" sz="3400" dirty="0" smtClean="0">
                <a:solidFill>
                  <a:srgbClr val="C00000"/>
                </a:solidFill>
              </a:rPr>
              <a:t> </a:t>
            </a:r>
            <a:r>
              <a:rPr lang="ru-RU" sz="3400" dirty="0" err="1" smtClean="0">
                <a:solidFill>
                  <a:srgbClr val="C00000"/>
                </a:solidFill>
              </a:rPr>
              <a:t>өмір</a:t>
            </a:r>
            <a:r>
              <a:rPr lang="ru-RU" sz="3400" dirty="0" smtClean="0">
                <a:solidFill>
                  <a:srgbClr val="C00000"/>
                </a:solidFill>
              </a:rPr>
              <a:t> </a:t>
            </a:r>
            <a:r>
              <a:rPr lang="ru-RU" sz="3400" dirty="0" err="1" smtClean="0">
                <a:solidFill>
                  <a:srgbClr val="C00000"/>
                </a:solidFill>
              </a:rPr>
              <a:t>салтын</a:t>
            </a:r>
            <a:r>
              <a:rPr lang="ru-RU" sz="3400" dirty="0" smtClean="0">
                <a:solidFill>
                  <a:srgbClr val="C00000"/>
                </a:solidFill>
              </a:rPr>
              <a:t> </a:t>
            </a:r>
            <a:r>
              <a:rPr lang="ru-RU" sz="3400" dirty="0" err="1" smtClean="0">
                <a:solidFill>
                  <a:srgbClr val="C00000"/>
                </a:solidFill>
              </a:rPr>
              <a:t>насихаттау</a:t>
            </a:r>
            <a:r>
              <a:rPr lang="ru-RU" sz="3400" dirty="0" smtClean="0">
                <a:solidFill>
                  <a:srgbClr val="C00000"/>
                </a:solidFill>
              </a:rPr>
              <a:t>;</a:t>
            </a:r>
          </a:p>
          <a:p>
            <a:r>
              <a:rPr lang="ru-RU" sz="3400" dirty="0" smtClean="0">
                <a:solidFill>
                  <a:srgbClr val="C00000"/>
                </a:solidFill>
              </a:rPr>
              <a:t>-</a:t>
            </a:r>
            <a:r>
              <a:rPr lang="ru-RU" sz="3400" dirty="0" err="1" smtClean="0">
                <a:solidFill>
                  <a:srgbClr val="C00000"/>
                </a:solidFill>
              </a:rPr>
              <a:t>дұрыс</a:t>
            </a:r>
            <a:r>
              <a:rPr lang="ru-RU" sz="3400" dirty="0" smtClean="0">
                <a:solidFill>
                  <a:srgbClr val="C00000"/>
                </a:solidFill>
              </a:rPr>
              <a:t> </a:t>
            </a:r>
            <a:r>
              <a:rPr lang="ru-RU" sz="3400" dirty="0" err="1" smtClean="0">
                <a:solidFill>
                  <a:srgbClr val="C00000"/>
                </a:solidFill>
              </a:rPr>
              <a:t>қарым</a:t>
            </a:r>
            <a:r>
              <a:rPr lang="ru-RU" sz="3400" dirty="0" smtClean="0">
                <a:solidFill>
                  <a:srgbClr val="C00000"/>
                </a:solidFill>
              </a:rPr>
              <a:t> </a:t>
            </a:r>
            <a:r>
              <a:rPr lang="ru-RU" sz="3400" dirty="0" err="1" smtClean="0">
                <a:solidFill>
                  <a:srgbClr val="C00000"/>
                </a:solidFill>
              </a:rPr>
              <a:t>қатынас</a:t>
            </a:r>
            <a:r>
              <a:rPr lang="ru-RU" sz="3400" dirty="0" smtClean="0">
                <a:solidFill>
                  <a:srgbClr val="C00000"/>
                </a:solidFill>
              </a:rPr>
              <a:t> </a:t>
            </a:r>
            <a:r>
              <a:rPr lang="ru-RU" sz="3400" dirty="0" err="1" smtClean="0">
                <a:solidFill>
                  <a:srgbClr val="C00000"/>
                </a:solidFill>
              </a:rPr>
              <a:t>жасауға</a:t>
            </a:r>
            <a:r>
              <a:rPr lang="ru-RU" sz="3400" dirty="0" smtClean="0">
                <a:solidFill>
                  <a:srgbClr val="C00000"/>
                </a:solidFill>
              </a:rPr>
              <a:t> </a:t>
            </a:r>
            <a:r>
              <a:rPr lang="ru-RU" sz="3400" dirty="0" err="1" smtClean="0">
                <a:solidFill>
                  <a:srgbClr val="C00000"/>
                </a:solidFill>
              </a:rPr>
              <a:t>үйрету</a:t>
            </a:r>
            <a:r>
              <a:rPr lang="ru-RU" sz="3400" dirty="0" smtClean="0">
                <a:solidFill>
                  <a:srgbClr val="C00000"/>
                </a:solidFill>
              </a:rPr>
              <a:t>, </a:t>
            </a:r>
            <a:r>
              <a:rPr lang="ru-RU" sz="3400" dirty="0" err="1" smtClean="0">
                <a:solidFill>
                  <a:srgbClr val="C00000"/>
                </a:solidFill>
              </a:rPr>
              <a:t>төзімділік</a:t>
            </a:r>
            <a:r>
              <a:rPr lang="ru-RU" sz="3400" dirty="0" smtClean="0">
                <a:solidFill>
                  <a:srgbClr val="C00000"/>
                </a:solidFill>
              </a:rPr>
              <a:t> </a:t>
            </a:r>
            <a:r>
              <a:rPr lang="ru-RU" sz="3400" dirty="0" err="1" smtClean="0">
                <a:solidFill>
                  <a:srgbClr val="C00000"/>
                </a:solidFill>
              </a:rPr>
              <a:t>көзқарасты</a:t>
            </a:r>
            <a:r>
              <a:rPr lang="ru-RU" sz="3400" dirty="0" smtClean="0">
                <a:solidFill>
                  <a:srgbClr val="C00000"/>
                </a:solidFill>
              </a:rPr>
              <a:t> </a:t>
            </a:r>
            <a:r>
              <a:rPr lang="ru-RU" sz="3400" dirty="0" err="1" smtClean="0">
                <a:solidFill>
                  <a:srgbClr val="C00000"/>
                </a:solidFill>
              </a:rPr>
              <a:t>қалыптастыру</a:t>
            </a:r>
            <a:r>
              <a:rPr lang="ru-RU" sz="3400" dirty="0" smtClean="0">
                <a:solidFill>
                  <a:srgbClr val="C00000"/>
                </a:solidFill>
              </a:rPr>
              <a:t>;</a:t>
            </a:r>
          </a:p>
          <a:p>
            <a:r>
              <a:rPr lang="ru-RU" sz="3400" dirty="0" smtClean="0">
                <a:solidFill>
                  <a:srgbClr val="C00000"/>
                </a:solidFill>
              </a:rPr>
              <a:t>-</a:t>
            </a:r>
            <a:r>
              <a:rPr lang="ru-RU" sz="3400" dirty="0" err="1" smtClean="0">
                <a:solidFill>
                  <a:srgbClr val="C00000"/>
                </a:solidFill>
              </a:rPr>
              <a:t>балаларды</a:t>
            </a:r>
            <a:r>
              <a:rPr lang="ru-RU" sz="3400" dirty="0" smtClean="0">
                <a:solidFill>
                  <a:srgbClr val="C00000"/>
                </a:solidFill>
              </a:rPr>
              <a:t> </a:t>
            </a:r>
            <a:r>
              <a:rPr lang="ru-RU" sz="3400" dirty="0" err="1" smtClean="0">
                <a:solidFill>
                  <a:srgbClr val="C00000"/>
                </a:solidFill>
              </a:rPr>
              <a:t>қоршаған</a:t>
            </a:r>
            <a:r>
              <a:rPr lang="ru-RU" sz="3400" dirty="0" smtClean="0">
                <a:solidFill>
                  <a:srgbClr val="C00000"/>
                </a:solidFill>
              </a:rPr>
              <a:t> </a:t>
            </a:r>
            <a:r>
              <a:rPr lang="ru-RU" sz="3400" dirty="0" err="1" smtClean="0">
                <a:solidFill>
                  <a:srgbClr val="C00000"/>
                </a:solidFill>
              </a:rPr>
              <a:t>ортаға</a:t>
            </a:r>
            <a:r>
              <a:rPr lang="ru-RU" sz="3400" dirty="0" smtClean="0">
                <a:solidFill>
                  <a:srgbClr val="C00000"/>
                </a:solidFill>
              </a:rPr>
              <a:t>, </a:t>
            </a:r>
            <a:r>
              <a:rPr lang="ru-RU" sz="3400" dirty="0" err="1" smtClean="0">
                <a:solidFill>
                  <a:srgbClr val="C00000"/>
                </a:solidFill>
              </a:rPr>
              <a:t>мейірімділікке</a:t>
            </a:r>
            <a:r>
              <a:rPr lang="ru-RU" sz="3400" dirty="0" smtClean="0">
                <a:solidFill>
                  <a:srgbClr val="C00000"/>
                </a:solidFill>
              </a:rPr>
              <a:t>, </a:t>
            </a:r>
            <a:r>
              <a:rPr lang="ru-RU" sz="3400" dirty="0" err="1" smtClean="0">
                <a:solidFill>
                  <a:srgbClr val="C00000"/>
                </a:solidFill>
              </a:rPr>
              <a:t>қамқорлыққа</a:t>
            </a:r>
            <a:r>
              <a:rPr lang="ru-RU" sz="3400" dirty="0" smtClean="0">
                <a:solidFill>
                  <a:srgbClr val="C00000"/>
                </a:solidFill>
              </a:rPr>
              <a:t> </a:t>
            </a:r>
            <a:r>
              <a:rPr lang="ru-RU" sz="3400" dirty="0" err="1" smtClean="0">
                <a:solidFill>
                  <a:srgbClr val="C00000"/>
                </a:solidFill>
              </a:rPr>
              <a:t>тәрбиелеу</a:t>
            </a:r>
            <a:r>
              <a:rPr lang="ru-RU" sz="3400" dirty="0" smtClean="0">
                <a:solidFill>
                  <a:srgbClr val="C00000"/>
                </a:solidFill>
              </a:rPr>
              <a:t>.</a:t>
            </a:r>
          </a:p>
          <a:p>
            <a:pPr lvl="0" fontAlgn="base"/>
            <a:r>
              <a:rPr lang="kk-KZ" sz="3400" dirty="0">
                <a:solidFill>
                  <a:srgbClr val="002060"/>
                </a:solidFill>
              </a:rPr>
              <a:t>оқушыларды заманауи ақпараттық кеңістіктегі өмірге даярлау;</a:t>
            </a:r>
            <a:endParaRPr lang="ru-RU" sz="3400" dirty="0" smtClean="0">
              <a:solidFill>
                <a:srgbClr val="002060"/>
              </a:solidFill>
              <a:effectLst/>
            </a:endParaRPr>
          </a:p>
          <a:p>
            <a:pPr lvl="0" fontAlgn="base"/>
            <a:r>
              <a:rPr lang="kk-KZ" sz="3400" dirty="0">
                <a:solidFill>
                  <a:srgbClr val="002060"/>
                </a:solidFill>
              </a:rPr>
              <a:t>оқушылар мен олардың ата-аналарының жемқорлыққа қарсы санасын қалыптастыру;</a:t>
            </a:r>
            <a:endParaRPr lang="ru-RU" sz="3400" dirty="0" smtClean="0">
              <a:solidFill>
                <a:srgbClr val="002060"/>
              </a:solidFill>
              <a:effectLst/>
            </a:endParaRPr>
          </a:p>
          <a:p>
            <a:pPr lvl="0" fontAlgn="base"/>
            <a:r>
              <a:rPr lang="kk-KZ" sz="3400" dirty="0">
                <a:solidFill>
                  <a:srgbClr val="002060"/>
                </a:solidFill>
              </a:rPr>
              <a:t>мектеп оқушыларының құқықтық санасы мен мәдениетін, жасөспірімдердің белсенді азаматтық ұстанымын қалыптастыру;</a:t>
            </a:r>
            <a:endParaRPr lang="ru-RU" sz="3400" dirty="0" smtClean="0">
              <a:solidFill>
                <a:srgbClr val="002060"/>
              </a:solidFill>
              <a:effectLst/>
            </a:endParaRPr>
          </a:p>
          <a:p>
            <a:r>
              <a:rPr lang="kk-KZ" sz="3400" dirty="0">
                <a:solidFill>
                  <a:srgbClr val="002060"/>
                </a:solidFill>
              </a:rPr>
              <a:t>- оқушылардың әлеуметтік белсенділігін дамыту;</a:t>
            </a:r>
            <a:endParaRPr lang="ru-RU" sz="3400" dirty="0">
              <a:solidFill>
                <a:srgbClr val="002060"/>
              </a:solidFill>
            </a:endParaRPr>
          </a:p>
          <a:p>
            <a:r>
              <a:rPr lang="kk-KZ" sz="3400" dirty="0">
                <a:solidFill>
                  <a:srgbClr val="002060"/>
                </a:solidFill>
              </a:rPr>
              <a:t>- заманауи қоғамда табысты еңбек қызметіне қажетті қасиеттер мен </a:t>
            </a:r>
            <a:r>
              <a:rPr lang="kk-KZ" sz="3400" dirty="0" err="1">
                <a:solidFill>
                  <a:srgbClr val="002060"/>
                </a:solidFill>
              </a:rPr>
              <a:t>тұлғааралық</a:t>
            </a:r>
            <a:r>
              <a:rPr lang="kk-KZ" sz="3400" dirty="0">
                <a:solidFill>
                  <a:srgbClr val="002060"/>
                </a:solidFill>
              </a:rPr>
              <a:t> дағдыларды игеру</a:t>
            </a:r>
            <a:r>
              <a:rPr lang="kk-KZ" sz="3400" dirty="0" smtClean="0">
                <a:solidFill>
                  <a:srgbClr val="002060"/>
                </a:solidFill>
              </a:rPr>
              <a:t>.</a:t>
            </a:r>
          </a:p>
          <a:p>
            <a:r>
              <a:rPr lang="ru-RU" sz="3400" dirty="0" smtClean="0">
                <a:solidFill>
                  <a:srgbClr val="002060"/>
                </a:solidFill>
              </a:rPr>
              <a:t>Робототехника </a:t>
            </a:r>
            <a:r>
              <a:rPr lang="ru-RU" sz="3400" dirty="0" err="1" smtClean="0">
                <a:solidFill>
                  <a:srgbClr val="002060"/>
                </a:solidFill>
              </a:rPr>
              <a:t>және</a:t>
            </a:r>
            <a:r>
              <a:rPr lang="ru-RU" sz="3400" dirty="0" smtClean="0">
                <a:solidFill>
                  <a:srgbClr val="002060"/>
                </a:solidFill>
              </a:rPr>
              <a:t> </a:t>
            </a:r>
            <a:r>
              <a:rPr lang="ru-RU" sz="3400" dirty="0" err="1" smtClean="0">
                <a:solidFill>
                  <a:srgbClr val="002060"/>
                </a:solidFill>
              </a:rPr>
              <a:t>заманауи</a:t>
            </a:r>
            <a:r>
              <a:rPr lang="ru-RU" sz="3400" dirty="0" smtClean="0">
                <a:solidFill>
                  <a:srgbClr val="002060"/>
                </a:solidFill>
              </a:rPr>
              <a:t> </a:t>
            </a:r>
            <a:r>
              <a:rPr lang="ru-RU" sz="3400" dirty="0" err="1" smtClean="0">
                <a:solidFill>
                  <a:srgbClr val="002060"/>
                </a:solidFill>
              </a:rPr>
              <a:t>ақпараттық</a:t>
            </a:r>
            <a:r>
              <a:rPr lang="ru-RU" sz="3400" dirty="0" smtClean="0">
                <a:solidFill>
                  <a:srgbClr val="002060"/>
                </a:solidFill>
              </a:rPr>
              <a:t> </a:t>
            </a:r>
            <a:r>
              <a:rPr lang="ru-RU" sz="3400" dirty="0" err="1" smtClean="0">
                <a:solidFill>
                  <a:srgbClr val="002060"/>
                </a:solidFill>
              </a:rPr>
              <a:t>технологияның</a:t>
            </a:r>
            <a:r>
              <a:rPr lang="ru-RU" sz="3400" dirty="0" smtClean="0">
                <a:solidFill>
                  <a:srgbClr val="002060"/>
                </a:solidFill>
              </a:rPr>
              <a:t> </a:t>
            </a:r>
            <a:r>
              <a:rPr lang="ru-RU" sz="3400" dirty="0" err="1" smtClean="0">
                <a:solidFill>
                  <a:srgbClr val="002060"/>
                </a:solidFill>
              </a:rPr>
              <a:t>маңызды</a:t>
            </a:r>
            <a:r>
              <a:rPr lang="ru-RU" sz="3400" dirty="0" smtClean="0">
                <a:solidFill>
                  <a:srgbClr val="002060"/>
                </a:solidFill>
              </a:rPr>
              <a:t> </a:t>
            </a:r>
            <a:r>
              <a:rPr lang="ru-RU" sz="3400" dirty="0" err="1" smtClean="0">
                <a:solidFill>
                  <a:srgbClr val="002060"/>
                </a:solidFill>
              </a:rPr>
              <a:t>тарауларын</a:t>
            </a:r>
            <a:r>
              <a:rPr lang="ru-RU" sz="3400" dirty="0" smtClean="0">
                <a:solidFill>
                  <a:srgbClr val="002060"/>
                </a:solidFill>
              </a:rPr>
              <a:t> </a:t>
            </a:r>
            <a:r>
              <a:rPr lang="ru-RU" sz="3400" dirty="0" err="1" smtClean="0">
                <a:solidFill>
                  <a:srgbClr val="002060"/>
                </a:solidFill>
              </a:rPr>
              <a:t>зерделеу</a:t>
            </a:r>
            <a:r>
              <a:rPr lang="ru-RU" sz="3400" dirty="0" smtClean="0">
                <a:solidFill>
                  <a:srgbClr val="002060"/>
                </a:solidFill>
              </a:rPr>
              <a:t>;</a:t>
            </a:r>
          </a:p>
          <a:p>
            <a:r>
              <a:rPr lang="ru-RU" sz="3400" dirty="0" smtClean="0">
                <a:solidFill>
                  <a:srgbClr val="7030A0"/>
                </a:solidFill>
              </a:rPr>
              <a:t>Бизнес-</a:t>
            </a:r>
            <a:r>
              <a:rPr lang="ru-RU" sz="3400" dirty="0" err="1" smtClean="0">
                <a:solidFill>
                  <a:srgbClr val="7030A0"/>
                </a:solidFill>
              </a:rPr>
              <a:t>зерттеу</a:t>
            </a:r>
            <a:r>
              <a:rPr lang="ru-RU" sz="3400" dirty="0" smtClean="0">
                <a:solidFill>
                  <a:srgbClr val="7030A0"/>
                </a:solidFill>
              </a:rPr>
              <a:t> </a:t>
            </a:r>
            <a:r>
              <a:rPr lang="ru-RU" sz="3400" dirty="0" err="1" smtClean="0">
                <a:solidFill>
                  <a:srgbClr val="7030A0"/>
                </a:solidFill>
              </a:rPr>
              <a:t>іс-әрекетті</a:t>
            </a:r>
            <a:r>
              <a:rPr lang="ru-RU" sz="3400" dirty="0" smtClean="0">
                <a:solidFill>
                  <a:srgbClr val="7030A0"/>
                </a:solidFill>
              </a:rPr>
              <a:t> </a:t>
            </a:r>
            <a:r>
              <a:rPr lang="ru-RU" sz="3400" dirty="0" err="1" smtClean="0">
                <a:solidFill>
                  <a:srgbClr val="7030A0"/>
                </a:solidFill>
              </a:rPr>
              <a:t>дамыту</a:t>
            </a:r>
            <a:r>
              <a:rPr lang="ru-RU" sz="3400" dirty="0" smtClean="0">
                <a:solidFill>
                  <a:srgbClr val="7030A0"/>
                </a:solidFill>
              </a:rPr>
              <a:t>;</a:t>
            </a:r>
          </a:p>
          <a:p>
            <a:r>
              <a:rPr lang="ru-RU" sz="3400" dirty="0" smtClean="0">
                <a:solidFill>
                  <a:srgbClr val="7030A0"/>
                </a:solidFill>
              </a:rPr>
              <a:t>- </a:t>
            </a:r>
            <a:r>
              <a:rPr lang="ru-RU" sz="3400" dirty="0" err="1" smtClean="0">
                <a:solidFill>
                  <a:srgbClr val="7030A0"/>
                </a:solidFill>
              </a:rPr>
              <a:t>Оқушылардың</a:t>
            </a:r>
            <a:r>
              <a:rPr lang="ru-RU" sz="3400" dirty="0" smtClean="0">
                <a:solidFill>
                  <a:srgbClr val="7030A0"/>
                </a:solidFill>
              </a:rPr>
              <a:t> </a:t>
            </a:r>
            <a:r>
              <a:rPr lang="ru-RU" sz="3400" dirty="0" err="1" smtClean="0">
                <a:solidFill>
                  <a:srgbClr val="7030A0"/>
                </a:solidFill>
              </a:rPr>
              <a:t>бірнеше</a:t>
            </a:r>
            <a:r>
              <a:rPr lang="ru-RU" sz="3400" dirty="0" smtClean="0">
                <a:solidFill>
                  <a:srgbClr val="7030A0"/>
                </a:solidFill>
              </a:rPr>
              <a:t> </a:t>
            </a:r>
            <a:r>
              <a:rPr lang="ru-RU" sz="3400" dirty="0" err="1" smtClean="0">
                <a:solidFill>
                  <a:srgbClr val="7030A0"/>
                </a:solidFill>
              </a:rPr>
              <a:t>тілде</a:t>
            </a:r>
            <a:r>
              <a:rPr lang="ru-RU" sz="3400" dirty="0" smtClean="0">
                <a:solidFill>
                  <a:srgbClr val="7030A0"/>
                </a:solidFill>
              </a:rPr>
              <a:t> </a:t>
            </a:r>
            <a:r>
              <a:rPr lang="ru-RU" sz="3400" dirty="0" err="1" smtClean="0">
                <a:solidFill>
                  <a:srgbClr val="7030A0"/>
                </a:solidFill>
              </a:rPr>
              <a:t>еркін</a:t>
            </a:r>
            <a:r>
              <a:rPr lang="ru-RU" sz="3400" dirty="0" smtClean="0">
                <a:solidFill>
                  <a:srgbClr val="7030A0"/>
                </a:solidFill>
              </a:rPr>
              <a:t> </a:t>
            </a:r>
            <a:r>
              <a:rPr lang="ru-RU" sz="3400" dirty="0" err="1" smtClean="0">
                <a:solidFill>
                  <a:srgbClr val="7030A0"/>
                </a:solidFill>
              </a:rPr>
              <a:t>қарым-қатынас</a:t>
            </a:r>
            <a:r>
              <a:rPr lang="ru-RU" sz="3400" dirty="0" smtClean="0">
                <a:solidFill>
                  <a:srgbClr val="7030A0"/>
                </a:solidFill>
              </a:rPr>
              <a:t> </a:t>
            </a:r>
            <a:r>
              <a:rPr lang="ru-RU" sz="3400" dirty="0" err="1" smtClean="0">
                <a:solidFill>
                  <a:srgbClr val="7030A0"/>
                </a:solidFill>
              </a:rPr>
              <a:t>жасау</a:t>
            </a:r>
            <a:r>
              <a:rPr lang="ru-RU" sz="3400" dirty="0" smtClean="0">
                <a:solidFill>
                  <a:srgbClr val="7030A0"/>
                </a:solidFill>
              </a:rPr>
              <a:t> </a:t>
            </a:r>
            <a:r>
              <a:rPr lang="ru-RU" sz="3400" dirty="0" err="1" smtClean="0">
                <a:solidFill>
                  <a:srgbClr val="7030A0"/>
                </a:solidFill>
              </a:rPr>
              <a:t>дағдысын</a:t>
            </a:r>
            <a:r>
              <a:rPr lang="ru-RU" sz="3400" dirty="0" smtClean="0">
                <a:solidFill>
                  <a:srgbClr val="7030A0"/>
                </a:solidFill>
              </a:rPr>
              <a:t> </a:t>
            </a:r>
            <a:r>
              <a:rPr lang="ru-RU" sz="3400" dirty="0" err="1" smtClean="0">
                <a:solidFill>
                  <a:srgbClr val="7030A0"/>
                </a:solidFill>
              </a:rPr>
              <a:t>қалыптастыру</a:t>
            </a:r>
            <a:r>
              <a:rPr lang="ru-RU" sz="3400" dirty="0" smtClean="0">
                <a:solidFill>
                  <a:srgbClr val="7030A0"/>
                </a:solidFill>
              </a:rPr>
              <a:t>;</a:t>
            </a:r>
          </a:p>
          <a:p>
            <a:r>
              <a:rPr lang="ru-RU" sz="3400" dirty="0" smtClean="0">
                <a:solidFill>
                  <a:srgbClr val="7030A0"/>
                </a:solidFill>
              </a:rPr>
              <a:t>- </a:t>
            </a:r>
            <a:r>
              <a:rPr lang="ru-RU" sz="3400" dirty="0" err="1" smtClean="0">
                <a:solidFill>
                  <a:srgbClr val="7030A0"/>
                </a:solidFill>
              </a:rPr>
              <a:t>Отанға</a:t>
            </a:r>
            <a:r>
              <a:rPr lang="ru-RU" sz="3400" dirty="0" smtClean="0">
                <a:solidFill>
                  <a:srgbClr val="7030A0"/>
                </a:solidFill>
              </a:rPr>
              <a:t>, </a:t>
            </a:r>
            <a:r>
              <a:rPr lang="ru-RU" sz="3400" dirty="0" err="1" smtClean="0">
                <a:solidFill>
                  <a:srgbClr val="7030A0"/>
                </a:solidFill>
              </a:rPr>
              <a:t>мемлекеттік</a:t>
            </a:r>
            <a:r>
              <a:rPr lang="ru-RU" sz="3400" dirty="0" smtClean="0">
                <a:solidFill>
                  <a:srgbClr val="7030A0"/>
                </a:solidFill>
              </a:rPr>
              <a:t> </a:t>
            </a:r>
            <a:r>
              <a:rPr lang="ru-RU" sz="3400" dirty="0" err="1" smtClean="0">
                <a:solidFill>
                  <a:srgbClr val="7030A0"/>
                </a:solidFill>
              </a:rPr>
              <a:t>саясатқа</a:t>
            </a:r>
            <a:r>
              <a:rPr lang="ru-RU" sz="3400" dirty="0" smtClean="0">
                <a:solidFill>
                  <a:srgbClr val="7030A0"/>
                </a:solidFill>
              </a:rPr>
              <a:t> </a:t>
            </a:r>
            <a:r>
              <a:rPr lang="ru-RU" sz="3400" dirty="0" err="1" smtClean="0">
                <a:solidFill>
                  <a:srgbClr val="7030A0"/>
                </a:solidFill>
              </a:rPr>
              <a:t>деген</a:t>
            </a:r>
            <a:r>
              <a:rPr lang="ru-RU" sz="3400" dirty="0" smtClean="0">
                <a:solidFill>
                  <a:srgbClr val="7030A0"/>
                </a:solidFill>
              </a:rPr>
              <a:t> </a:t>
            </a:r>
            <a:r>
              <a:rPr lang="ru-RU" sz="3400" dirty="0" err="1" smtClean="0">
                <a:solidFill>
                  <a:srgbClr val="7030A0"/>
                </a:solidFill>
              </a:rPr>
              <a:t>құрметті</a:t>
            </a:r>
            <a:r>
              <a:rPr lang="ru-RU" sz="3400" dirty="0" smtClean="0">
                <a:solidFill>
                  <a:srgbClr val="7030A0"/>
                </a:solidFill>
              </a:rPr>
              <a:t> </a:t>
            </a:r>
            <a:r>
              <a:rPr lang="ru-RU" sz="3400" dirty="0" err="1" smtClean="0">
                <a:solidFill>
                  <a:srgbClr val="7030A0"/>
                </a:solidFill>
              </a:rPr>
              <a:t>және</a:t>
            </a:r>
            <a:r>
              <a:rPr lang="ru-RU" sz="3400" dirty="0" smtClean="0">
                <a:solidFill>
                  <a:srgbClr val="7030A0"/>
                </a:solidFill>
              </a:rPr>
              <a:t> </a:t>
            </a:r>
            <a:r>
              <a:rPr lang="ru-RU" sz="3400" dirty="0" err="1" smtClean="0">
                <a:solidFill>
                  <a:srgbClr val="7030A0"/>
                </a:solidFill>
              </a:rPr>
              <a:t>жауапкершілікті</a:t>
            </a:r>
            <a:r>
              <a:rPr lang="ru-RU" sz="3400" dirty="0" smtClean="0">
                <a:solidFill>
                  <a:srgbClr val="7030A0"/>
                </a:solidFill>
              </a:rPr>
              <a:t> </a:t>
            </a:r>
            <a:r>
              <a:rPr lang="ru-RU" sz="3400" dirty="0" err="1" smtClean="0">
                <a:solidFill>
                  <a:srgbClr val="7030A0"/>
                </a:solidFill>
              </a:rPr>
              <a:t>көрсету</a:t>
            </a:r>
            <a:r>
              <a:rPr lang="ru-RU" sz="3400" dirty="0" smtClean="0">
                <a:solidFill>
                  <a:srgbClr val="7030A0"/>
                </a:solidFill>
              </a:rPr>
              <a:t>.</a:t>
            </a:r>
          </a:p>
          <a:p>
            <a:endParaRPr lang="ru-RU" sz="3200" dirty="0"/>
          </a:p>
          <a:p>
            <a:endParaRPr lang="ru-RU" sz="3200" dirty="0" smtClean="0"/>
          </a:p>
          <a:p>
            <a:endParaRPr lang="ru-RU" dirty="0" smtClean="0"/>
          </a:p>
          <a:p>
            <a:endParaRPr lang="ru-RU" dirty="0"/>
          </a:p>
        </p:txBody>
      </p:sp>
    </p:spTree>
    <p:extLst>
      <p:ext uri="{BB962C8B-B14F-4D97-AF65-F5344CB8AC3E}">
        <p14:creationId xmlns:p14="http://schemas.microsoft.com/office/powerpoint/2010/main" val="238905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854690" cy="983615"/>
          </a:xfrm>
        </p:spPr>
        <p:txBody>
          <a:bodyPr>
            <a:normAutofit fontScale="90000"/>
          </a:bodyPr>
          <a:lstStyle/>
          <a:p>
            <a:pPr algn="ct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sz="4000" b="1" dirty="0" err="1" smtClean="0">
                <a:solidFill>
                  <a:srgbClr val="002060"/>
                </a:solidFill>
                <a:latin typeface="Times New Roman" panose="02020603050405020304" pitchFamily="18" charset="0"/>
                <a:cs typeface="Times New Roman" panose="02020603050405020304" pitchFamily="18" charset="0"/>
              </a:rPr>
              <a:t>Қазақстандық</a:t>
            </a:r>
            <a:r>
              <a:rPr lang="ru-RU" sz="4000" b="1" dirty="0" smtClean="0">
                <a:solidFill>
                  <a:srgbClr val="002060"/>
                </a:solidFill>
                <a:latin typeface="Times New Roman" panose="02020603050405020304" pitchFamily="18" charset="0"/>
                <a:cs typeface="Times New Roman" panose="02020603050405020304" pitchFamily="18" charset="0"/>
              </a:rPr>
              <a:t> патриотизм </a:t>
            </a:r>
            <a:r>
              <a:rPr lang="ru-RU" sz="4000" b="1" dirty="0" err="1" smtClean="0">
                <a:solidFill>
                  <a:srgbClr val="002060"/>
                </a:solidFill>
                <a:latin typeface="Times New Roman" panose="02020603050405020304" pitchFamily="18" charset="0"/>
                <a:cs typeface="Times New Roman" panose="02020603050405020304" pitchFamily="18" charset="0"/>
              </a:rPr>
              <a:t>және</a:t>
            </a:r>
            <a:r>
              <a:rPr lang="ru-RU" sz="4000" b="1" dirty="0" smtClean="0">
                <a:solidFill>
                  <a:srgbClr val="002060"/>
                </a:solidFill>
                <a:latin typeface="Times New Roman" panose="02020603050405020304" pitchFamily="18" charset="0"/>
                <a:cs typeface="Times New Roman" panose="02020603050405020304" pitchFamily="18" charset="0"/>
              </a:rPr>
              <a:t> </a:t>
            </a:r>
            <a:r>
              <a:rPr lang="ru-RU" sz="4000" b="1" dirty="0" err="1" smtClean="0">
                <a:solidFill>
                  <a:srgbClr val="002060"/>
                </a:solidFill>
                <a:latin typeface="Times New Roman" panose="02020603050405020304" pitchFamily="18" charset="0"/>
                <a:cs typeface="Times New Roman" panose="02020603050405020304" pitchFamily="18" charset="0"/>
              </a:rPr>
              <a:t>азаматтық</a:t>
            </a:r>
            <a:r>
              <a:rPr lang="ru-RU" sz="4000" b="1" dirty="0" smtClean="0">
                <a:solidFill>
                  <a:srgbClr val="002060"/>
                </a:solidFill>
                <a:latin typeface="Times New Roman" panose="02020603050405020304" pitchFamily="18" charset="0"/>
                <a:cs typeface="Times New Roman" panose="02020603050405020304" pitchFamily="18" charset="0"/>
              </a:rPr>
              <a:t> </a:t>
            </a:r>
            <a:r>
              <a:rPr lang="ru-RU" sz="4000" b="1" dirty="0" err="1" smtClean="0">
                <a:solidFill>
                  <a:srgbClr val="002060"/>
                </a:solidFill>
                <a:latin typeface="Times New Roman" panose="02020603050405020304" pitchFamily="18" charset="0"/>
                <a:cs typeface="Times New Roman" panose="02020603050405020304" pitchFamily="18" charset="0"/>
              </a:rPr>
              <a:t>тәрбие</a:t>
            </a:r>
            <a:r>
              <a:rPr lang="ru-RU" sz="4000" b="1" dirty="0" smtClean="0">
                <a:solidFill>
                  <a:srgbClr val="002060"/>
                </a:solidFill>
                <a:latin typeface="Times New Roman" panose="02020603050405020304" pitchFamily="18" charset="0"/>
                <a:cs typeface="Times New Roman" panose="02020603050405020304" pitchFamily="18" charset="0"/>
              </a:rPr>
              <a:t>, </a:t>
            </a:r>
            <a:r>
              <a:rPr lang="ru-RU" sz="4000" b="1" dirty="0" err="1" smtClean="0">
                <a:solidFill>
                  <a:srgbClr val="002060"/>
                </a:solidFill>
                <a:latin typeface="Times New Roman" panose="02020603050405020304" pitchFamily="18" charset="0"/>
                <a:cs typeface="Times New Roman" panose="02020603050405020304" pitchFamily="18" charset="0"/>
              </a:rPr>
              <a:t>құқықтық</a:t>
            </a:r>
            <a:r>
              <a:rPr lang="ru-RU" sz="4000" b="1" dirty="0" smtClean="0">
                <a:solidFill>
                  <a:srgbClr val="002060"/>
                </a:solidFill>
                <a:latin typeface="Times New Roman" panose="02020603050405020304" pitchFamily="18" charset="0"/>
                <a:cs typeface="Times New Roman" panose="02020603050405020304" pitchFamily="18" charset="0"/>
              </a:rPr>
              <a:t>, </a:t>
            </a:r>
            <a:r>
              <a:rPr lang="ru-RU" sz="4000" b="1" dirty="0" err="1" smtClean="0">
                <a:solidFill>
                  <a:srgbClr val="002060"/>
                </a:solidFill>
                <a:latin typeface="Times New Roman" panose="02020603050405020304" pitchFamily="18" charset="0"/>
                <a:cs typeface="Times New Roman" panose="02020603050405020304" pitchFamily="18" charset="0"/>
              </a:rPr>
              <a:t>ұлттық</a:t>
            </a:r>
            <a:r>
              <a:rPr lang="ru-RU" sz="4000" b="1" dirty="0" smtClean="0">
                <a:solidFill>
                  <a:srgbClr val="002060"/>
                </a:solidFill>
                <a:latin typeface="Times New Roman" panose="02020603050405020304" pitchFamily="18" charset="0"/>
                <a:cs typeface="Times New Roman" panose="02020603050405020304" pitchFamily="18" charset="0"/>
              </a:rPr>
              <a:t>, </a:t>
            </a:r>
            <a:r>
              <a:rPr lang="ru-RU" sz="4000" b="1" dirty="0" err="1" smtClean="0">
                <a:solidFill>
                  <a:srgbClr val="002060"/>
                </a:solidFill>
                <a:latin typeface="Times New Roman" panose="02020603050405020304" pitchFamily="18" charset="0"/>
                <a:cs typeface="Times New Roman" panose="02020603050405020304" pitchFamily="18" charset="0"/>
              </a:rPr>
              <a:t>отбасылық</a:t>
            </a:r>
            <a:r>
              <a:rPr lang="ru-RU" sz="4000" b="1" dirty="0" smtClean="0">
                <a:solidFill>
                  <a:srgbClr val="002060"/>
                </a:solidFill>
                <a:latin typeface="Times New Roman" panose="02020603050405020304" pitchFamily="18" charset="0"/>
                <a:cs typeface="Times New Roman" panose="02020603050405020304" pitchFamily="18" charset="0"/>
              </a:rPr>
              <a:t> </a:t>
            </a:r>
            <a:r>
              <a:rPr lang="ru-RU" sz="4000" b="1" dirty="0" err="1" smtClean="0">
                <a:solidFill>
                  <a:srgbClr val="002060"/>
                </a:solidFill>
                <a:latin typeface="Times New Roman" panose="02020603050405020304" pitchFamily="18" charset="0"/>
                <a:cs typeface="Times New Roman" panose="02020603050405020304" pitchFamily="18" charset="0"/>
              </a:rPr>
              <a:t>тәрбие</a:t>
            </a:r>
            <a:r>
              <a:rPr lang="ru-RU" sz="4000" b="1" dirty="0" smtClean="0">
                <a:solidFill>
                  <a:srgbClr val="002060"/>
                </a:solidFill>
                <a:latin typeface="Times New Roman" panose="02020603050405020304" pitchFamily="18" charset="0"/>
                <a:cs typeface="Times New Roman" panose="02020603050405020304" pitchFamily="18" charset="0"/>
              </a:rPr>
              <a:t> </a:t>
            </a:r>
            <a:r>
              <a:rPr lang="ru-RU" dirty="0" smtClean="0"/>
              <a:t/>
            </a:r>
            <a:br>
              <a:rPr lang="ru-RU" dirty="0" smtClean="0"/>
            </a:br>
            <a:endParaRPr lang="ru-RU" dirty="0"/>
          </a:p>
        </p:txBody>
      </p:sp>
      <p:sp>
        <p:nvSpPr>
          <p:cNvPr id="3" name="Объект 2"/>
          <p:cNvSpPr>
            <a:spLocks noGrp="1"/>
          </p:cNvSpPr>
          <p:nvPr>
            <p:ph idx="1"/>
          </p:nvPr>
        </p:nvSpPr>
        <p:spPr>
          <a:xfrm>
            <a:off x="468630" y="1348740"/>
            <a:ext cx="10885170" cy="5223510"/>
          </a:xfrm>
        </p:spPr>
        <p:txBody>
          <a:bodyPr>
            <a:normAutofit/>
          </a:bodyPr>
          <a:lstStyle/>
          <a:p>
            <a:r>
              <a:rPr lang="ru-RU" dirty="0" err="1" smtClean="0">
                <a:solidFill>
                  <a:srgbClr val="C00000"/>
                </a:solidFill>
              </a:rPr>
              <a:t>Мемлекет</a:t>
            </a:r>
            <a:r>
              <a:rPr lang="ru-RU" dirty="0" smtClean="0">
                <a:solidFill>
                  <a:srgbClr val="C00000"/>
                </a:solidFill>
              </a:rPr>
              <a:t>, </a:t>
            </a:r>
            <a:r>
              <a:rPr lang="ru-RU" dirty="0" err="1" smtClean="0">
                <a:solidFill>
                  <a:srgbClr val="C00000"/>
                </a:solidFill>
              </a:rPr>
              <a:t>Кіші</a:t>
            </a:r>
            <a:r>
              <a:rPr lang="ru-RU" dirty="0" smtClean="0">
                <a:solidFill>
                  <a:srgbClr val="C00000"/>
                </a:solidFill>
              </a:rPr>
              <a:t> </a:t>
            </a:r>
            <a:r>
              <a:rPr lang="ru-RU" dirty="0" err="1" smtClean="0">
                <a:solidFill>
                  <a:srgbClr val="C00000"/>
                </a:solidFill>
              </a:rPr>
              <a:t>Отан</a:t>
            </a:r>
            <a:r>
              <a:rPr lang="ru-RU" dirty="0" smtClean="0">
                <a:solidFill>
                  <a:srgbClr val="C00000"/>
                </a:solidFill>
              </a:rPr>
              <a:t>, </a:t>
            </a:r>
            <a:r>
              <a:rPr lang="ru-RU" dirty="0" err="1" smtClean="0">
                <a:solidFill>
                  <a:srgbClr val="C00000"/>
                </a:solidFill>
              </a:rPr>
              <a:t>мектеп</a:t>
            </a:r>
            <a:r>
              <a:rPr lang="ru-RU" dirty="0" smtClean="0">
                <a:solidFill>
                  <a:srgbClr val="C00000"/>
                </a:solidFill>
              </a:rPr>
              <a:t>, </a:t>
            </a:r>
            <a:r>
              <a:rPr lang="ru-RU" dirty="0" err="1" smtClean="0">
                <a:solidFill>
                  <a:srgbClr val="C00000"/>
                </a:solidFill>
              </a:rPr>
              <a:t>өз</a:t>
            </a:r>
            <a:r>
              <a:rPr lang="ru-RU" dirty="0" smtClean="0">
                <a:solidFill>
                  <a:srgbClr val="C00000"/>
                </a:solidFill>
              </a:rPr>
              <a:t> </a:t>
            </a:r>
            <a:r>
              <a:rPr lang="ru-RU" dirty="0" err="1" smtClean="0">
                <a:solidFill>
                  <a:srgbClr val="C00000"/>
                </a:solidFill>
              </a:rPr>
              <a:t>отбасына</a:t>
            </a:r>
            <a:r>
              <a:rPr lang="ru-RU" dirty="0" smtClean="0">
                <a:solidFill>
                  <a:srgbClr val="C00000"/>
                </a:solidFill>
              </a:rPr>
              <a:t> </a:t>
            </a:r>
            <a:r>
              <a:rPr lang="ru-RU" dirty="0" err="1" smtClean="0">
                <a:solidFill>
                  <a:srgbClr val="C00000"/>
                </a:solidFill>
              </a:rPr>
              <a:t>деген</a:t>
            </a:r>
            <a:r>
              <a:rPr lang="ru-RU" dirty="0" smtClean="0">
                <a:solidFill>
                  <a:srgbClr val="C00000"/>
                </a:solidFill>
              </a:rPr>
              <a:t> </a:t>
            </a:r>
            <a:r>
              <a:rPr lang="ru-RU" dirty="0" err="1" smtClean="0">
                <a:solidFill>
                  <a:srgbClr val="C00000"/>
                </a:solidFill>
              </a:rPr>
              <a:t>сүйіспеншілік</a:t>
            </a:r>
            <a:r>
              <a:rPr lang="ru-RU" dirty="0" smtClean="0">
                <a:solidFill>
                  <a:srgbClr val="C00000"/>
                </a:solidFill>
              </a:rPr>
              <a:t> </a:t>
            </a:r>
            <a:r>
              <a:rPr lang="ru-RU" dirty="0" err="1" smtClean="0">
                <a:solidFill>
                  <a:srgbClr val="C00000"/>
                </a:solidFill>
              </a:rPr>
              <a:t>және</a:t>
            </a:r>
            <a:r>
              <a:rPr lang="ru-RU" dirty="0" smtClean="0">
                <a:solidFill>
                  <a:srgbClr val="C00000"/>
                </a:solidFill>
              </a:rPr>
              <a:t> </a:t>
            </a:r>
            <a:r>
              <a:rPr lang="ru-RU" dirty="0" err="1" smtClean="0">
                <a:solidFill>
                  <a:srgbClr val="C00000"/>
                </a:solidFill>
              </a:rPr>
              <a:t>мақтаныш</a:t>
            </a:r>
            <a:r>
              <a:rPr lang="ru-RU" dirty="0" smtClean="0">
                <a:solidFill>
                  <a:srgbClr val="C00000"/>
                </a:solidFill>
              </a:rPr>
              <a:t> </a:t>
            </a:r>
            <a:r>
              <a:rPr lang="ru-RU" dirty="0" err="1" smtClean="0">
                <a:solidFill>
                  <a:srgbClr val="C00000"/>
                </a:solidFill>
              </a:rPr>
              <a:t>сезімін</a:t>
            </a:r>
            <a:r>
              <a:rPr lang="ru-RU" dirty="0" smtClean="0">
                <a:solidFill>
                  <a:srgbClr val="C00000"/>
                </a:solidFill>
              </a:rPr>
              <a:t> </a:t>
            </a:r>
            <a:r>
              <a:rPr lang="ru-RU" dirty="0" err="1" smtClean="0">
                <a:solidFill>
                  <a:srgbClr val="C00000"/>
                </a:solidFill>
              </a:rPr>
              <a:t>қалыптастыруға</a:t>
            </a:r>
            <a:r>
              <a:rPr lang="ru-RU" dirty="0" smtClean="0">
                <a:solidFill>
                  <a:srgbClr val="C00000"/>
                </a:solidFill>
              </a:rPr>
              <a:t> </a:t>
            </a:r>
            <a:r>
              <a:rPr lang="ru-RU" dirty="0" err="1" smtClean="0">
                <a:solidFill>
                  <a:srgbClr val="C00000"/>
                </a:solidFill>
              </a:rPr>
              <a:t>бағдарланған</a:t>
            </a:r>
            <a:r>
              <a:rPr lang="ru-RU" dirty="0" smtClean="0">
                <a:solidFill>
                  <a:srgbClr val="C00000"/>
                </a:solidFill>
              </a:rPr>
              <a:t> «</a:t>
            </a:r>
            <a:r>
              <a:rPr lang="ru-RU" dirty="0" err="1" smtClean="0">
                <a:solidFill>
                  <a:srgbClr val="C00000"/>
                </a:solidFill>
              </a:rPr>
              <a:t>Туған</a:t>
            </a:r>
            <a:r>
              <a:rPr lang="ru-RU" dirty="0" smtClean="0">
                <a:solidFill>
                  <a:srgbClr val="C00000"/>
                </a:solidFill>
              </a:rPr>
              <a:t> </a:t>
            </a:r>
            <a:r>
              <a:rPr lang="ru-RU" dirty="0" err="1" smtClean="0">
                <a:solidFill>
                  <a:srgbClr val="C00000"/>
                </a:solidFill>
              </a:rPr>
              <a:t>өлкем</a:t>
            </a:r>
            <a:r>
              <a:rPr lang="ru-RU" dirty="0" smtClean="0">
                <a:solidFill>
                  <a:srgbClr val="C00000"/>
                </a:solidFill>
              </a:rPr>
              <a:t>» </a:t>
            </a:r>
            <a:r>
              <a:rPr lang="ru-RU" dirty="0" err="1" smtClean="0">
                <a:solidFill>
                  <a:srgbClr val="C00000"/>
                </a:solidFill>
              </a:rPr>
              <a:t>арнайы</a:t>
            </a:r>
            <a:r>
              <a:rPr lang="ru-RU" dirty="0" smtClean="0">
                <a:solidFill>
                  <a:srgbClr val="C00000"/>
                </a:solidFill>
              </a:rPr>
              <a:t> </a:t>
            </a:r>
            <a:r>
              <a:rPr lang="ru-RU" dirty="0" err="1" smtClean="0">
                <a:solidFill>
                  <a:srgbClr val="C00000"/>
                </a:solidFill>
              </a:rPr>
              <a:t>жобасы</a:t>
            </a:r>
            <a:r>
              <a:rPr lang="ru-RU" dirty="0" smtClean="0">
                <a:solidFill>
                  <a:srgbClr val="C00000"/>
                </a:solidFill>
              </a:rPr>
              <a:t> </a:t>
            </a:r>
            <a:r>
              <a:rPr lang="ru-RU" dirty="0" err="1" smtClean="0">
                <a:solidFill>
                  <a:srgbClr val="C00000"/>
                </a:solidFill>
              </a:rPr>
              <a:t>арқылы</a:t>
            </a:r>
            <a:r>
              <a:rPr lang="ru-RU" dirty="0" smtClean="0">
                <a:solidFill>
                  <a:srgbClr val="C00000"/>
                </a:solidFill>
              </a:rPr>
              <a:t> </a:t>
            </a:r>
            <a:r>
              <a:rPr lang="ru-RU" dirty="0" err="1" smtClean="0">
                <a:solidFill>
                  <a:srgbClr val="C00000"/>
                </a:solidFill>
              </a:rPr>
              <a:t>іске</a:t>
            </a:r>
            <a:r>
              <a:rPr lang="ru-RU" dirty="0" smtClean="0">
                <a:solidFill>
                  <a:srgbClr val="C00000"/>
                </a:solidFill>
              </a:rPr>
              <a:t> </a:t>
            </a:r>
            <a:r>
              <a:rPr lang="ru-RU" dirty="0" err="1" smtClean="0">
                <a:solidFill>
                  <a:srgbClr val="C00000"/>
                </a:solidFill>
              </a:rPr>
              <a:t>асырылады</a:t>
            </a:r>
            <a:endParaRPr lang="ru-RU" dirty="0" smtClean="0">
              <a:solidFill>
                <a:srgbClr val="C00000"/>
              </a:solidFill>
            </a:endParaRPr>
          </a:p>
          <a:p>
            <a:r>
              <a:rPr lang="kk-KZ" dirty="0">
                <a:solidFill>
                  <a:srgbClr val="002060"/>
                </a:solidFill>
              </a:rPr>
              <a:t>Мемлекет және Кіші Отан, мектеп, өз отбасына деген сүйіспеншілік және </a:t>
            </a:r>
            <a:r>
              <a:rPr lang="kk-KZ" dirty="0" err="1">
                <a:solidFill>
                  <a:srgbClr val="002060"/>
                </a:solidFill>
              </a:rPr>
              <a:t>мақтанышсезімдерін</a:t>
            </a:r>
            <a:r>
              <a:rPr lang="kk-KZ" dirty="0">
                <a:solidFill>
                  <a:srgbClr val="002060"/>
                </a:solidFill>
              </a:rPr>
              <a:t> қалыптастыру, құқықтық білім және жемқорлыққа қарсы жауапкершілікті айқындайтын «Мәдени мұра», «Адал азамат», «Туған өлкем» арнайы жобалары  арқылы шешіледі</a:t>
            </a:r>
            <a:r>
              <a:rPr lang="kk-KZ" dirty="0" smtClean="0">
                <a:solidFill>
                  <a:srgbClr val="002060"/>
                </a:solidFill>
              </a:rPr>
              <a:t>.</a:t>
            </a:r>
          </a:p>
          <a:p>
            <a:r>
              <a:rPr lang="kk-KZ" dirty="0">
                <a:solidFill>
                  <a:srgbClr val="7030A0"/>
                </a:solidFill>
              </a:rPr>
              <a:t>Қазақстан Республикасы Конституциясын, мемлекеттік рәміздерін (Елтаңба, Ту, Әнұран), өз елінің экономика және әлеуметтік-мәдени даму саласындағы, өз өлкесінің (ауыл, қала) </a:t>
            </a:r>
            <a:r>
              <a:rPr lang="kk-KZ" dirty="0" err="1">
                <a:solidFill>
                  <a:srgbClr val="7030A0"/>
                </a:solidFill>
              </a:rPr>
              <a:t>мәдени-</a:t>
            </a:r>
            <a:r>
              <a:rPr lang="kk-KZ" dirty="0">
                <a:solidFill>
                  <a:srgbClr val="7030A0"/>
                </a:solidFill>
              </a:rPr>
              <a:t> тарихи өмірінің  жетістіктерін құрметтеуді  тәрбиелеуге ықпал ететін «</a:t>
            </a:r>
            <a:r>
              <a:rPr lang="kk-KZ" dirty="0" err="1">
                <a:solidFill>
                  <a:srgbClr val="7030A0"/>
                </a:solidFill>
              </a:rPr>
              <a:t>Cаналы</a:t>
            </a:r>
            <a:r>
              <a:rPr lang="kk-KZ" dirty="0">
                <a:solidFill>
                  <a:srgbClr val="7030A0"/>
                </a:solidFill>
              </a:rPr>
              <a:t> азамат» арнайы жоба арқылы.</a:t>
            </a:r>
            <a:endParaRPr lang="ru-RU" dirty="0">
              <a:solidFill>
                <a:srgbClr val="7030A0"/>
              </a:solidFill>
            </a:endParaRPr>
          </a:p>
          <a:p>
            <a:endParaRPr lang="ru-RU" dirty="0">
              <a:solidFill>
                <a:srgbClr val="002060"/>
              </a:solidFill>
            </a:endParaRPr>
          </a:p>
          <a:p>
            <a:endParaRPr lang="ru-RU" dirty="0" smtClean="0">
              <a:solidFill>
                <a:srgbClr val="C00000"/>
              </a:solidFill>
            </a:endParaRPr>
          </a:p>
          <a:p>
            <a:endParaRPr lang="ru-RU" dirty="0"/>
          </a:p>
        </p:txBody>
      </p:sp>
    </p:spTree>
    <p:extLst>
      <p:ext uri="{BB962C8B-B14F-4D97-AF65-F5344CB8AC3E}">
        <p14:creationId xmlns:p14="http://schemas.microsoft.com/office/powerpoint/2010/main" val="2925524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70815"/>
            <a:ext cx="10515600" cy="903605"/>
          </a:xfrm>
        </p:spPr>
        <p:txBody>
          <a:bodyPr/>
          <a:lstStyle/>
          <a:p>
            <a:pPr algn="ctr"/>
            <a:r>
              <a:rPr lang="ru-RU" b="1" dirty="0" err="1" smtClean="0">
                <a:solidFill>
                  <a:srgbClr val="002060"/>
                </a:solidFill>
              </a:rPr>
              <a:t>Іске</a:t>
            </a:r>
            <a:r>
              <a:rPr lang="ru-RU" b="1" dirty="0" smtClean="0">
                <a:solidFill>
                  <a:srgbClr val="002060"/>
                </a:solidFill>
              </a:rPr>
              <a:t> </a:t>
            </a:r>
            <a:r>
              <a:rPr lang="ru-RU" b="1" dirty="0" err="1" smtClean="0">
                <a:solidFill>
                  <a:srgbClr val="002060"/>
                </a:solidFill>
              </a:rPr>
              <a:t>асыру</a:t>
            </a:r>
            <a:r>
              <a:rPr lang="ru-RU" b="1" dirty="0" smtClean="0">
                <a:solidFill>
                  <a:srgbClr val="002060"/>
                </a:solidFill>
              </a:rPr>
              <a:t> </a:t>
            </a:r>
            <a:r>
              <a:rPr lang="ru-RU" b="1" dirty="0" err="1" smtClean="0">
                <a:solidFill>
                  <a:srgbClr val="002060"/>
                </a:solidFill>
              </a:rPr>
              <a:t>механизмдері</a:t>
            </a:r>
            <a:r>
              <a:rPr lang="ru-RU" b="1" dirty="0" smtClean="0">
                <a:solidFill>
                  <a:srgbClr val="002060"/>
                </a:solidFill>
              </a:rPr>
              <a:t>:</a:t>
            </a:r>
            <a:endParaRPr lang="ru-RU" b="1" dirty="0">
              <a:solidFill>
                <a:srgbClr val="002060"/>
              </a:solidFill>
            </a:endParaRPr>
          </a:p>
        </p:txBody>
      </p:sp>
      <p:sp>
        <p:nvSpPr>
          <p:cNvPr id="3" name="Объект 2"/>
          <p:cNvSpPr>
            <a:spLocks noGrp="1"/>
          </p:cNvSpPr>
          <p:nvPr>
            <p:ph idx="1"/>
          </p:nvPr>
        </p:nvSpPr>
        <p:spPr>
          <a:xfrm>
            <a:off x="472440" y="945515"/>
            <a:ext cx="11471910" cy="5752465"/>
          </a:xfrm>
        </p:spPr>
        <p:txBody>
          <a:bodyPr>
            <a:normAutofit/>
          </a:bodyPr>
          <a:lstStyle/>
          <a:p>
            <a:r>
              <a:rPr lang="kk-KZ" dirty="0"/>
              <a:t>Оқу пәндері мазмұнына құндылықтарды кіріктіру арқылы оқытудың тәрбиелік әлеуетін күшейту; </a:t>
            </a:r>
            <a:endParaRPr lang="kk-KZ" dirty="0" smtClean="0"/>
          </a:p>
          <a:p>
            <a:r>
              <a:rPr lang="kk-KZ" dirty="0" smtClean="0"/>
              <a:t>әлеуметтік</a:t>
            </a:r>
            <a:r>
              <a:rPr lang="kk-KZ" dirty="0"/>
              <a:t>, қайырымдылық </a:t>
            </a:r>
            <a:r>
              <a:rPr lang="kk-KZ" dirty="0" smtClean="0"/>
              <a:t>жобалар;</a:t>
            </a:r>
          </a:p>
          <a:p>
            <a:r>
              <a:rPr lang="kk-KZ" dirty="0"/>
              <a:t>Дебат және пікірталас </a:t>
            </a:r>
            <a:r>
              <a:rPr lang="kk-KZ" dirty="0" smtClean="0"/>
              <a:t>алаңдарын ұйымдастыру</a:t>
            </a:r>
            <a:r>
              <a:rPr lang="kk-KZ" dirty="0"/>
              <a:t>. Сыбайлас жемқорлыққа </a:t>
            </a:r>
            <a:r>
              <a:rPr lang="kk-KZ" dirty="0" smtClean="0"/>
              <a:t>қарсы патриоттық </a:t>
            </a:r>
            <a:r>
              <a:rPr lang="kk-KZ" dirty="0"/>
              <a:t>форумдар, акциялар</a:t>
            </a:r>
            <a:endParaRPr lang="kk-KZ" dirty="0" smtClean="0"/>
          </a:p>
          <a:p>
            <a:r>
              <a:rPr lang="kk-KZ" dirty="0" smtClean="0"/>
              <a:t>Туған </a:t>
            </a:r>
            <a:r>
              <a:rPr lang="kk-KZ" dirty="0"/>
              <a:t>өлкеге жасаған экспедициялар, туристік жорықтар, сенбіліктер, </a:t>
            </a:r>
            <a:r>
              <a:rPr lang="kk-KZ" dirty="0" smtClean="0"/>
              <a:t>мектепті көгалдандыру </a:t>
            </a:r>
            <a:r>
              <a:rPr lang="kk-KZ" dirty="0"/>
              <a:t>мен </a:t>
            </a:r>
            <a:r>
              <a:rPr lang="kk-KZ" dirty="0" smtClean="0"/>
              <a:t>абаттандыру;</a:t>
            </a:r>
          </a:p>
          <a:p>
            <a:r>
              <a:rPr lang="kk-KZ" dirty="0" smtClean="0"/>
              <a:t>Кәсіпорындарға бару, </a:t>
            </a:r>
            <a:r>
              <a:rPr lang="kk-KZ" dirty="0"/>
              <a:t>тәлімгерлермен, жаңашылдармен, табысты </a:t>
            </a:r>
            <a:r>
              <a:rPr lang="kk-KZ" dirty="0" smtClean="0"/>
              <a:t>адамдармен кездесулер;</a:t>
            </a:r>
          </a:p>
          <a:p>
            <a:r>
              <a:rPr lang="kk-KZ" dirty="0" err="1" smtClean="0"/>
              <a:t>Медиа-орталықтар</a:t>
            </a:r>
            <a:r>
              <a:rPr lang="kk-KZ" dirty="0" smtClean="0"/>
              <a:t>,БАҚ, сайт.әлеуметтік желі, </a:t>
            </a:r>
            <a:r>
              <a:rPr lang="kk-KZ" dirty="0"/>
              <a:t>кітапханаларды </a:t>
            </a:r>
            <a:r>
              <a:rPr lang="kk-KZ" dirty="0" smtClean="0"/>
              <a:t>дәріптеу;</a:t>
            </a:r>
          </a:p>
          <a:p>
            <a:endParaRPr lang="kk-KZ" dirty="0" smtClean="0"/>
          </a:p>
          <a:p>
            <a:endParaRPr lang="ru-RU" dirty="0"/>
          </a:p>
        </p:txBody>
      </p:sp>
    </p:spTree>
    <p:extLst>
      <p:ext uri="{BB962C8B-B14F-4D97-AF65-F5344CB8AC3E}">
        <p14:creationId xmlns:p14="http://schemas.microsoft.com/office/powerpoint/2010/main" val="2888379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just"/>
            <a:r>
              <a:rPr lang="kk-KZ" sz="3600" b="1" dirty="0">
                <a:solidFill>
                  <a:srgbClr val="002060"/>
                </a:solidFill>
              </a:rPr>
              <a:t>Тәрбие тұжырымдамасы білім беру процесінің тәрбие әлеуетін, отбасы тәрбиесінің құндылықтарын арттыруға, жалпы адами  және ұлттық құндылықтардың орнығу,  адамның өмірі мен денсаулығы, тұлғаның еркін дамуы, патриотизм, еңбек сүйгіштік қасиеттерін тәрбиелеу, адамның құқығы мен еркіндігіне құрмет көрсетуге бағытталған.</a:t>
            </a:r>
            <a:endParaRPr lang="ru-RU" sz="3600" dirty="0">
              <a:solidFill>
                <a:srgbClr val="002060"/>
              </a:solidFill>
            </a:endParaRPr>
          </a:p>
          <a:p>
            <a:endParaRPr lang="ru-RU" dirty="0"/>
          </a:p>
        </p:txBody>
      </p:sp>
    </p:spTree>
    <p:extLst>
      <p:ext uri="{BB962C8B-B14F-4D97-AF65-F5344CB8AC3E}">
        <p14:creationId xmlns:p14="http://schemas.microsoft.com/office/powerpoint/2010/main" val="943878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20725"/>
          </a:xfrm>
        </p:spPr>
        <p:txBody>
          <a:bodyPr/>
          <a:lstStyle/>
          <a:p>
            <a:pPr algn="ctr"/>
            <a:r>
              <a:rPr lang="ru-RU" b="1" dirty="0">
                <a:solidFill>
                  <a:srgbClr val="002060"/>
                </a:solidFill>
                <a:latin typeface="+mn-lt"/>
              </a:rPr>
              <a:t>«</a:t>
            </a:r>
            <a:r>
              <a:rPr lang="ru-RU" b="1" dirty="0" err="1">
                <a:solidFill>
                  <a:srgbClr val="002060"/>
                </a:solidFill>
                <a:latin typeface="+mn-lt"/>
              </a:rPr>
              <a:t>Менің</a:t>
            </a:r>
            <a:r>
              <a:rPr lang="ru-RU" b="1" dirty="0">
                <a:solidFill>
                  <a:srgbClr val="002060"/>
                </a:solidFill>
                <a:latin typeface="+mn-lt"/>
              </a:rPr>
              <a:t> </a:t>
            </a:r>
            <a:r>
              <a:rPr lang="ru-RU" b="1" dirty="0" err="1">
                <a:solidFill>
                  <a:srgbClr val="002060"/>
                </a:solidFill>
                <a:latin typeface="+mn-lt"/>
              </a:rPr>
              <a:t>Туым</a:t>
            </a:r>
            <a:r>
              <a:rPr lang="ru-RU" b="1" dirty="0">
                <a:solidFill>
                  <a:srgbClr val="002060"/>
                </a:solidFill>
                <a:latin typeface="+mn-lt"/>
              </a:rPr>
              <a:t>» </a:t>
            </a:r>
            <a:r>
              <a:rPr lang="ru-RU" b="1" dirty="0" err="1">
                <a:solidFill>
                  <a:srgbClr val="002060"/>
                </a:solidFill>
                <a:latin typeface="+mn-lt"/>
              </a:rPr>
              <a:t>облыстық</a:t>
            </a:r>
            <a:r>
              <a:rPr lang="ru-RU" b="1" dirty="0">
                <a:solidFill>
                  <a:srgbClr val="002060"/>
                </a:solidFill>
                <a:latin typeface="+mn-lt"/>
              </a:rPr>
              <a:t> </a:t>
            </a:r>
            <a:r>
              <a:rPr lang="ru-RU" b="1" dirty="0" err="1">
                <a:solidFill>
                  <a:srgbClr val="002060"/>
                </a:solidFill>
                <a:latin typeface="+mn-lt"/>
              </a:rPr>
              <a:t>жобасы</a:t>
            </a:r>
            <a:endParaRPr lang="ru-RU" b="1" dirty="0">
              <a:solidFill>
                <a:srgbClr val="002060"/>
              </a:solidFill>
              <a:latin typeface="+mn-lt"/>
            </a:endParaRPr>
          </a:p>
        </p:txBody>
      </p:sp>
      <p:sp>
        <p:nvSpPr>
          <p:cNvPr id="3" name="Объект 2"/>
          <p:cNvSpPr>
            <a:spLocks noGrp="1"/>
          </p:cNvSpPr>
          <p:nvPr>
            <p:ph idx="1"/>
          </p:nvPr>
        </p:nvSpPr>
        <p:spPr>
          <a:xfrm>
            <a:off x="838200" y="1371600"/>
            <a:ext cx="10515600" cy="4805363"/>
          </a:xfrm>
        </p:spPr>
        <p:txBody>
          <a:bodyPr/>
          <a:lstStyle/>
          <a:p>
            <a:r>
              <a:rPr lang="kk-KZ" sz="3200" dirty="0"/>
              <a:t>Білім беру күніне арналған салтанатты жиында туды көтеру. </a:t>
            </a:r>
            <a:endParaRPr lang="kk-KZ" sz="3200" dirty="0" smtClean="0"/>
          </a:p>
          <a:p>
            <a:r>
              <a:rPr lang="kk-KZ" sz="3200" dirty="0"/>
              <a:t>Ата-аналармен </a:t>
            </a:r>
            <a:r>
              <a:rPr lang="kk-KZ" sz="3200" dirty="0" smtClean="0"/>
              <a:t>бірлесіп «</a:t>
            </a:r>
            <a:r>
              <a:rPr lang="kk-KZ" sz="3200" dirty="0"/>
              <a:t>Отан туым» атты </a:t>
            </a:r>
            <a:r>
              <a:rPr lang="kk-KZ" sz="3200" dirty="0" smtClean="0"/>
              <a:t>акциясын өткізу (16.12, 4.06)</a:t>
            </a:r>
            <a:r>
              <a:rPr lang="kk-KZ" sz="3200" dirty="0"/>
              <a:t> әртүрлі техникаларды қолданып </a:t>
            </a:r>
            <a:r>
              <a:rPr lang="kk-KZ" dirty="0"/>
              <a:t>(сурет салу, аппликация, кесте тігу, тігін және т.б.)</a:t>
            </a:r>
            <a:r>
              <a:rPr lang="kk-KZ" sz="3200" dirty="0"/>
              <a:t> А-3, А-2 пішімінде ту </a:t>
            </a:r>
            <a:r>
              <a:rPr lang="kk-KZ" sz="3200" dirty="0" smtClean="0"/>
              <a:t>жасау;</a:t>
            </a:r>
          </a:p>
          <a:p>
            <a:r>
              <a:rPr lang="kk-KZ" sz="3200" dirty="0" smtClean="0"/>
              <a:t>10,11 сынып оқушыларының 1.09 күні 1 сынып оқушыларына  жалаушаларды сыйға тарту</a:t>
            </a:r>
          </a:p>
          <a:p>
            <a:endParaRPr lang="ru-RU" dirty="0"/>
          </a:p>
        </p:txBody>
      </p:sp>
    </p:spTree>
    <p:extLst>
      <p:ext uri="{BB962C8B-B14F-4D97-AF65-F5344CB8AC3E}">
        <p14:creationId xmlns:p14="http://schemas.microsoft.com/office/powerpoint/2010/main" val="206893989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TotalTime>
  <Words>1062</Words>
  <Application>Microsoft Office PowerPoint</Application>
  <PresentationFormat>Широкоэкранный</PresentationFormat>
  <Paragraphs>148</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Aharoni</vt:lpstr>
      <vt:lpstr>Arial</vt:lpstr>
      <vt:lpstr>Calibri</vt:lpstr>
      <vt:lpstr>Calibri Light</vt:lpstr>
      <vt:lpstr>Times New Roman</vt:lpstr>
      <vt:lpstr>Тема Office</vt:lpstr>
      <vt:lpstr>Павлодар облысының жас буынын тәрбиелеу ТҰЖЫРЫМДАМАСЫ</vt:lpstr>
      <vt:lpstr>Тұжырымдаманың мақсаты: </vt:lpstr>
      <vt:lpstr>ТӘРБИЕ ЖҰМЫСЫНЫҢ БАСЫМ БАҒЫТТАРЫ</vt:lpstr>
      <vt:lpstr>Презентация PowerPoint</vt:lpstr>
      <vt:lpstr>Презентация PowerPoint</vt:lpstr>
      <vt:lpstr> Қазақстандық патриотизм және азаматтық тәрбие, құқықтық, ұлттық, отбасылық тәрбие  </vt:lpstr>
      <vt:lpstr>Іске асыру механизмдері:</vt:lpstr>
      <vt:lpstr>Презентация PowerPoint</vt:lpstr>
      <vt:lpstr>«Менің Туым» облыстық жобасы</vt:lpstr>
      <vt:lpstr> «ЭКО boom» облыстық жобасы</vt:lpstr>
      <vt:lpstr>«Құстарға арналған кафе» экологиялық акциясы</vt:lpstr>
      <vt:lpstr>«ЭКО CROSS» акциясы</vt:lpstr>
      <vt:lpstr>«Шаңырақ» жобасы</vt:lpstr>
      <vt:lpstr>«Адал friends» жобасы</vt:lpstr>
      <vt:lpstr>«Family day» отбасылық жобасы</vt:lpstr>
      <vt:lpstr>«Bala business» жобасы</vt:lpstr>
      <vt:lpstr>Қорытынды</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Павлодар облысының жас буынын тәрбиелеу ТҰЖЫРЫМДАМАСЫ</dc:title>
  <dc:creator>Гимназия</dc:creator>
  <cp:lastModifiedBy>Гимназия</cp:lastModifiedBy>
  <cp:revision>21</cp:revision>
  <cp:lastPrinted>2018-08-23T03:54:46Z</cp:lastPrinted>
  <dcterms:created xsi:type="dcterms:W3CDTF">2018-08-22T09:09:45Z</dcterms:created>
  <dcterms:modified xsi:type="dcterms:W3CDTF">2018-08-23T11:35:33Z</dcterms:modified>
</cp:coreProperties>
</file>