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87" r:id="rId24"/>
    <p:sldId id="277" r:id="rId25"/>
    <p:sldId id="278" r:id="rId26"/>
    <p:sldId id="279" r:id="rId27"/>
    <p:sldId id="280" r:id="rId28"/>
    <p:sldId id="281" r:id="rId29"/>
    <p:sldId id="282" r:id="rId30"/>
    <p:sldId id="283" r:id="rId31"/>
    <p:sldId id="284" r:id="rId32"/>
    <p:sldId id="285" r:id="rId33"/>
  </p:sldIdLst>
  <p:sldSz cx="12192000" cy="6858000"/>
  <p:notesSz cx="6810375" cy="9942513"/>
  <p:embeddedFontLst>
    <p:embeddedFont>
      <p:font typeface="Century Gothic" panose="020B0502020202020204" pitchFamily="3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Raleway Medium" panose="020B0604020202020204" charset="-52"/>
      <p:regular r:id="rId43"/>
      <p:bold r:id="rId44"/>
      <p:italic r:id="rId45"/>
      <p:boldItalic r:id="rId46"/>
    </p:embeddedFont>
    <p:embeddedFont>
      <p:font typeface="Raleway SemiBold" panose="020B0604020202020204" charset="-52"/>
      <p:regular r:id="rId47"/>
      <p:bold r:id="rId48"/>
      <p:italic r:id="rId49"/>
      <p:boldItalic r:id="rId50"/>
    </p:embeddedFont>
    <p:embeddedFont>
      <p:font typeface="Tahoma" panose="020B0604030504040204" pitchFamily="34" charset="0"/>
      <p:regular r:id="rId51"/>
      <p:bold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i6isSEK4LzZ9ZAmkxOE/RloZkrF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6BB58D-2E4E-42EB-B055-07D079F77B8C}">
  <a:tblStyle styleId="{D96BB58D-2E4E-42EB-B055-07D079F77B8C}"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2F8F5"/>
          </a:solidFill>
        </a:fill>
      </a:tcStyle>
    </a:wholeTbl>
    <a:band1H>
      <a:tcTxStyle/>
      <a:tcStyle>
        <a:tcBdr/>
        <a:fill>
          <a:solidFill>
            <a:srgbClr val="E4F1EB"/>
          </a:solidFill>
        </a:fill>
      </a:tcStyle>
    </a:band1H>
    <a:band2H>
      <a:tcTxStyle/>
      <a:tcStyle>
        <a:tcBdr/>
      </a:tcStyle>
    </a:band2H>
    <a:band1V>
      <a:tcTxStyle/>
      <a:tcStyle>
        <a:tcBdr/>
        <a:fill>
          <a:solidFill>
            <a:srgbClr val="E4F1EB"/>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9EB0EF4-7824-4C91-A543-AB3D28391B75}" styleName="Table_1">
    <a:wholeTbl>
      <a:tcTxStyle b="off" i="off">
        <a:font>
          <a:latin typeface="Verdana"/>
          <a:ea typeface="Verdana"/>
          <a:cs typeface="Verdan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4E6"/>
          </a:solidFill>
        </a:fill>
      </a:tcStyle>
    </a:wholeTbl>
    <a:band1H>
      <a:tcTxStyle/>
      <a:tcStyle>
        <a:tcBdr/>
        <a:fill>
          <a:solidFill>
            <a:srgbClr val="FFE8CA"/>
          </a:solidFill>
        </a:fill>
      </a:tcStyle>
    </a:band1H>
    <a:band2H>
      <a:tcTxStyle/>
      <a:tcStyle>
        <a:tcBdr/>
      </a:tcStyle>
    </a:band2H>
    <a:band1V>
      <a:tcTxStyle/>
      <a:tcStyle>
        <a:tcBdr/>
        <a:fill>
          <a:solidFill>
            <a:srgbClr val="FFE8CA"/>
          </a:solidFill>
        </a:fill>
      </a:tcStyle>
    </a:band1V>
    <a:band2V>
      <a:tcTxStyle/>
      <a:tcStyle>
        <a:tcBdr/>
      </a:tcStyle>
    </a:band2V>
    <a:lastCol>
      <a:tcTxStyle b="on" i="off">
        <a:font>
          <a:latin typeface="Verdana"/>
          <a:ea typeface="Verdana"/>
          <a:cs typeface="Verdana"/>
        </a:font>
        <a:schemeClr val="lt1"/>
      </a:tcTxStyle>
      <a:tcStyle>
        <a:tcBdr/>
        <a:fill>
          <a:solidFill>
            <a:schemeClr val="accent4"/>
          </a:solidFill>
        </a:fill>
      </a:tcStyle>
    </a:lastCol>
    <a:firstCol>
      <a:tcTxStyle b="on" i="off">
        <a:font>
          <a:latin typeface="Verdana"/>
          <a:ea typeface="Verdana"/>
          <a:cs typeface="Verdana"/>
        </a:font>
        <a:schemeClr val="lt1"/>
      </a:tcTxStyle>
      <a:tcStyle>
        <a:tcBdr/>
        <a:fill>
          <a:solidFill>
            <a:schemeClr val="accent4"/>
          </a:solidFill>
        </a:fill>
      </a:tcStyle>
    </a:firstCol>
    <a:lastRow>
      <a:tcTxStyle b="on" i="off">
        <a:font>
          <a:latin typeface="Verdana"/>
          <a:ea typeface="Verdana"/>
          <a:cs typeface="Verdana"/>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Verdana"/>
          <a:ea typeface="Verdana"/>
          <a:cs typeface="Verdana"/>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54" y="10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7.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0.fntdata"/><Relationship Id="rId52" Type="http://schemas.openxmlformats.org/officeDocument/2006/relationships/font" Target="fonts/font1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7.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51162" cy="4984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7625" y="0"/>
            <a:ext cx="2951162" cy="49847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22275" y="1243012"/>
            <a:ext cx="596582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1037" y="4784725"/>
            <a:ext cx="5448300" cy="39147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44037"/>
            <a:ext cx="2951162" cy="49847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7625" y="9444037"/>
            <a:ext cx="2951162" cy="4984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759660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f36298e04e_0_1517:notes"/>
          <p:cNvSpPr txBox="1">
            <a:spLocks noGrp="1"/>
          </p:cNvSpPr>
          <p:nvPr>
            <p:ph type="body" idx="1"/>
          </p:nvPr>
        </p:nvSpPr>
        <p:spPr>
          <a:xfrm>
            <a:off x="681038" y="4722687"/>
            <a:ext cx="5448300" cy="4473900"/>
          </a:xfrm>
          <a:prstGeom prst="rect">
            <a:avLst/>
          </a:prstGeom>
          <a:noFill/>
          <a:ln>
            <a:noFill/>
          </a:ln>
        </p:spPr>
        <p:txBody>
          <a:bodyPr spcFirstLastPara="1" wrap="square" lIns="91600" tIns="45775" rIns="91600" bIns="45775" anchor="t" anchorCtr="0">
            <a:noAutofit/>
          </a:bodyPr>
          <a:lstStyle/>
          <a:p>
            <a:pPr marL="0" lvl="0" indent="0" algn="l" rtl="0">
              <a:lnSpc>
                <a:spcPct val="100000"/>
              </a:lnSpc>
              <a:spcBef>
                <a:spcPts val="0"/>
              </a:spcBef>
              <a:spcAft>
                <a:spcPts val="0"/>
              </a:spcAft>
              <a:buSzPts val="1400"/>
              <a:buNone/>
            </a:pPr>
            <a:endParaRPr/>
          </a:p>
        </p:txBody>
      </p:sp>
      <p:sp>
        <p:nvSpPr>
          <p:cNvPr id="106" name="Google Shape;106;g1f36298e04e_0_1517:notes"/>
          <p:cNvSpPr>
            <a:spLocks noGrp="1" noRot="1" noChangeAspect="1"/>
          </p:cNvSpPr>
          <p:nvPr>
            <p:ph type="sldImg" idx="2"/>
          </p:nvPr>
        </p:nvSpPr>
        <p:spPr>
          <a:xfrm>
            <a:off x="92075" y="746125"/>
            <a:ext cx="662622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65751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f36298e04e_0_2436: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33" name="Google Shape;233;g1f36298e04e_0_2436:notes"/>
          <p:cNvSpPr txBox="1">
            <a:spLocks noGrp="1"/>
          </p:cNvSpPr>
          <p:nvPr>
            <p:ph type="body" idx="1"/>
          </p:nvPr>
        </p:nvSpPr>
        <p:spPr>
          <a:xfrm>
            <a:off x="681038" y="4722688"/>
            <a:ext cx="5448300" cy="447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534632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f36298e04e_0_2445: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42" name="Google Shape;242;g1f36298e04e_0_2445:notes"/>
          <p:cNvSpPr txBox="1">
            <a:spLocks noGrp="1"/>
          </p:cNvSpPr>
          <p:nvPr>
            <p:ph type="body" idx="1"/>
          </p:nvPr>
        </p:nvSpPr>
        <p:spPr>
          <a:xfrm>
            <a:off x="681038" y="4722688"/>
            <a:ext cx="5448300" cy="447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373980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f36298e04e_0_2459: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51" name="Google Shape;251;g1f36298e04e_0_2459:notes"/>
          <p:cNvSpPr txBox="1">
            <a:spLocks noGrp="1"/>
          </p:cNvSpPr>
          <p:nvPr>
            <p:ph type="body" idx="1"/>
          </p:nvPr>
        </p:nvSpPr>
        <p:spPr>
          <a:xfrm>
            <a:off x="681038" y="4722688"/>
            <a:ext cx="5448300" cy="447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68758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f36298e04e_0_2469: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60" name="Google Shape;260;g1f36298e04e_0_2469:notes"/>
          <p:cNvSpPr txBox="1">
            <a:spLocks noGrp="1"/>
          </p:cNvSpPr>
          <p:nvPr>
            <p:ph type="body" idx="1"/>
          </p:nvPr>
        </p:nvSpPr>
        <p:spPr>
          <a:xfrm>
            <a:off x="681038" y="4722688"/>
            <a:ext cx="5448300" cy="447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602912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f36298e04e_0_2000: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69" name="Google Shape;269;g1f36298e04e_0_2000:notes"/>
          <p:cNvSpPr txBox="1">
            <a:spLocks noGrp="1"/>
          </p:cNvSpPr>
          <p:nvPr>
            <p:ph type="body" idx="1"/>
          </p:nvPr>
        </p:nvSpPr>
        <p:spPr>
          <a:xfrm>
            <a:off x="681038" y="4722688"/>
            <a:ext cx="5448300" cy="447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71654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f36298e04e_0_2362: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93" name="Google Shape;293;g1f36298e04e_0_2362:notes"/>
          <p:cNvSpPr txBox="1">
            <a:spLocks noGrp="1"/>
          </p:cNvSpPr>
          <p:nvPr>
            <p:ph type="body" idx="1"/>
          </p:nvPr>
        </p:nvSpPr>
        <p:spPr>
          <a:xfrm>
            <a:off x="681038" y="4722688"/>
            <a:ext cx="5448300" cy="447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515766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f36298e04e_0_2223: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336" name="Google Shape;336;g1f36298e04e_0_2223:notes"/>
          <p:cNvSpPr txBox="1">
            <a:spLocks noGrp="1"/>
          </p:cNvSpPr>
          <p:nvPr>
            <p:ph type="body" idx="1"/>
          </p:nvPr>
        </p:nvSpPr>
        <p:spPr>
          <a:xfrm>
            <a:off x="681038" y="4722688"/>
            <a:ext cx="5448300" cy="447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96421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f36298e04e_0_2192: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359" name="Google Shape;359;g1f36298e04e_0_2192:notes"/>
          <p:cNvSpPr txBox="1">
            <a:spLocks noGrp="1"/>
          </p:cNvSpPr>
          <p:nvPr>
            <p:ph type="body" idx="1"/>
          </p:nvPr>
        </p:nvSpPr>
        <p:spPr>
          <a:xfrm>
            <a:off x="681038" y="4722688"/>
            <a:ext cx="5448300" cy="447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143432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f36298e04e_0_2148: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368" name="Google Shape;368;g1f36298e04e_0_2148:notes"/>
          <p:cNvSpPr txBox="1">
            <a:spLocks noGrp="1"/>
          </p:cNvSpPr>
          <p:nvPr>
            <p:ph type="body" idx="1"/>
          </p:nvPr>
        </p:nvSpPr>
        <p:spPr>
          <a:xfrm>
            <a:off x="681038" y="4722688"/>
            <a:ext cx="5448300" cy="447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347151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f36298e04e_0_2157: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377" name="Google Shape;377;g1f36298e04e_0_2157:notes"/>
          <p:cNvSpPr txBox="1">
            <a:spLocks noGrp="1"/>
          </p:cNvSpPr>
          <p:nvPr>
            <p:ph type="body" idx="1"/>
          </p:nvPr>
        </p:nvSpPr>
        <p:spPr>
          <a:xfrm>
            <a:off x="681038" y="4722688"/>
            <a:ext cx="5448300" cy="447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012763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f36298e04e_0_1642: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19" name="Google Shape;119;g1f36298e04e_0_1642:notes"/>
          <p:cNvSpPr txBox="1">
            <a:spLocks noGrp="1"/>
          </p:cNvSpPr>
          <p:nvPr>
            <p:ph type="body" idx="1"/>
          </p:nvPr>
        </p:nvSpPr>
        <p:spPr>
          <a:xfrm>
            <a:off x="681038" y="4722688"/>
            <a:ext cx="5448300" cy="447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172867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f36298e04e_0_2169: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386" name="Google Shape;386;g1f36298e04e_0_2169:notes"/>
          <p:cNvSpPr txBox="1">
            <a:spLocks noGrp="1"/>
          </p:cNvSpPr>
          <p:nvPr>
            <p:ph type="body" idx="1"/>
          </p:nvPr>
        </p:nvSpPr>
        <p:spPr>
          <a:xfrm>
            <a:off x="681038" y="4722688"/>
            <a:ext cx="5448300" cy="447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715467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f36298e04e_0_2180: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395" name="Google Shape;395;g1f36298e04e_0_2180:notes"/>
          <p:cNvSpPr txBox="1">
            <a:spLocks noGrp="1"/>
          </p:cNvSpPr>
          <p:nvPr>
            <p:ph type="body" idx="1"/>
          </p:nvPr>
        </p:nvSpPr>
        <p:spPr>
          <a:xfrm>
            <a:off x="681038" y="4722688"/>
            <a:ext cx="5448300" cy="447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53888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1dd5d9a058a_0_537: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51" name="Google Shape;651;g1dd5d9a058a_0_537:notes"/>
          <p:cNvSpPr txBox="1">
            <a:spLocks noGrp="1"/>
          </p:cNvSpPr>
          <p:nvPr>
            <p:ph type="body" idx="1"/>
          </p:nvPr>
        </p:nvSpPr>
        <p:spPr>
          <a:xfrm>
            <a:off x="681038" y="4722688"/>
            <a:ext cx="5448300" cy="447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469967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f36298e04e_0_2138: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404" name="Google Shape;404;g1f36298e04e_0_2138:notes"/>
          <p:cNvSpPr txBox="1">
            <a:spLocks noGrp="1"/>
          </p:cNvSpPr>
          <p:nvPr>
            <p:ph type="body" idx="1"/>
          </p:nvPr>
        </p:nvSpPr>
        <p:spPr>
          <a:xfrm>
            <a:off x="681038" y="4722688"/>
            <a:ext cx="5448300" cy="447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845020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1f36298e04e_0_2122: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413" name="Google Shape;413;g1f36298e04e_0_2122:notes"/>
          <p:cNvSpPr txBox="1">
            <a:spLocks noGrp="1"/>
          </p:cNvSpPr>
          <p:nvPr>
            <p:ph type="body" idx="1"/>
          </p:nvPr>
        </p:nvSpPr>
        <p:spPr>
          <a:xfrm>
            <a:off x="681038" y="4722688"/>
            <a:ext cx="5448300" cy="447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149131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f36298e04e_0_2130: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420" name="Google Shape;420;g1f36298e04e_0_2130:notes"/>
          <p:cNvSpPr txBox="1">
            <a:spLocks noGrp="1"/>
          </p:cNvSpPr>
          <p:nvPr>
            <p:ph type="body" idx="1"/>
          </p:nvPr>
        </p:nvSpPr>
        <p:spPr>
          <a:xfrm>
            <a:off x="681038" y="4722688"/>
            <a:ext cx="5448300" cy="447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944072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f36298e04e_0_2104: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427" name="Google Shape;427;g1f36298e04e_0_2104:notes"/>
          <p:cNvSpPr txBox="1">
            <a:spLocks noGrp="1"/>
          </p:cNvSpPr>
          <p:nvPr>
            <p:ph type="body" idx="1"/>
          </p:nvPr>
        </p:nvSpPr>
        <p:spPr>
          <a:xfrm>
            <a:off x="681038" y="4722688"/>
            <a:ext cx="5448300" cy="447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70591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f36298e04e_0_1978: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443" name="Google Shape;443;g1f36298e04e_0_1978:notes"/>
          <p:cNvSpPr txBox="1">
            <a:spLocks noGrp="1"/>
          </p:cNvSpPr>
          <p:nvPr>
            <p:ph type="body" idx="1"/>
          </p:nvPr>
        </p:nvSpPr>
        <p:spPr>
          <a:xfrm>
            <a:off x="681038" y="4722688"/>
            <a:ext cx="5448300" cy="447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334773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f36298e04e_0_1811: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458" name="Google Shape;458;g1f36298e04e_0_1811:notes"/>
          <p:cNvSpPr txBox="1">
            <a:spLocks noGrp="1"/>
          </p:cNvSpPr>
          <p:nvPr>
            <p:ph type="body" idx="1"/>
          </p:nvPr>
        </p:nvSpPr>
        <p:spPr>
          <a:xfrm>
            <a:off x="681038" y="4722688"/>
            <a:ext cx="5448300" cy="447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398561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1f36298e04e_0_1947: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467" name="Google Shape;467;g1f36298e04e_0_1947:notes"/>
          <p:cNvSpPr txBox="1">
            <a:spLocks noGrp="1"/>
          </p:cNvSpPr>
          <p:nvPr>
            <p:ph type="body" idx="1"/>
          </p:nvPr>
        </p:nvSpPr>
        <p:spPr>
          <a:xfrm>
            <a:off x="681038" y="4722688"/>
            <a:ext cx="5448300" cy="447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150088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f36298e04e_0_1684: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33" name="Google Shape;133;g1f36298e04e_0_1684:notes"/>
          <p:cNvSpPr txBox="1">
            <a:spLocks noGrp="1"/>
          </p:cNvSpPr>
          <p:nvPr>
            <p:ph type="body" idx="1"/>
          </p:nvPr>
        </p:nvSpPr>
        <p:spPr>
          <a:xfrm>
            <a:off x="681038" y="4722688"/>
            <a:ext cx="5448300" cy="447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965753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1f36298e04e_0_1860: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497" name="Google Shape;497;g1f36298e04e_0_1860:notes"/>
          <p:cNvSpPr txBox="1">
            <a:spLocks noGrp="1"/>
          </p:cNvSpPr>
          <p:nvPr>
            <p:ph type="body" idx="1"/>
          </p:nvPr>
        </p:nvSpPr>
        <p:spPr>
          <a:xfrm>
            <a:off x="681038" y="4722688"/>
            <a:ext cx="5448300" cy="447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7239637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1f36298e04e_0_1843: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511" name="Google Shape;511;g1f36298e04e_0_1843:notes"/>
          <p:cNvSpPr txBox="1">
            <a:spLocks noGrp="1"/>
          </p:cNvSpPr>
          <p:nvPr>
            <p:ph type="body" idx="1"/>
          </p:nvPr>
        </p:nvSpPr>
        <p:spPr>
          <a:xfrm>
            <a:off x="681038" y="4722688"/>
            <a:ext cx="5448300" cy="447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566234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f36298e04e_0_1727: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51" name="Google Shape;151;g1f36298e04e_0_1727:notes"/>
          <p:cNvSpPr txBox="1">
            <a:spLocks noGrp="1"/>
          </p:cNvSpPr>
          <p:nvPr>
            <p:ph type="body" idx="1"/>
          </p:nvPr>
        </p:nvSpPr>
        <p:spPr>
          <a:xfrm>
            <a:off x="681038" y="4722688"/>
            <a:ext cx="5448300" cy="447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61529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f36298e04e_0_1760: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66" name="Google Shape;166;g1f36298e04e_0_1760:notes"/>
          <p:cNvSpPr txBox="1">
            <a:spLocks noGrp="1"/>
          </p:cNvSpPr>
          <p:nvPr>
            <p:ph type="body" idx="1"/>
          </p:nvPr>
        </p:nvSpPr>
        <p:spPr>
          <a:xfrm>
            <a:off x="681038" y="4722688"/>
            <a:ext cx="5448300" cy="447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770594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f36298e04e_0_2296: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91" name="Google Shape;191;g1f36298e04e_0_2296:notes"/>
          <p:cNvSpPr txBox="1">
            <a:spLocks noGrp="1"/>
          </p:cNvSpPr>
          <p:nvPr>
            <p:ph type="body" idx="1"/>
          </p:nvPr>
        </p:nvSpPr>
        <p:spPr>
          <a:xfrm>
            <a:off x="681038" y="4722688"/>
            <a:ext cx="5448300" cy="447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858262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f36298e04e_0_2332: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04" name="Google Shape;204;g1f36298e04e_0_2332:notes"/>
          <p:cNvSpPr txBox="1">
            <a:spLocks noGrp="1"/>
          </p:cNvSpPr>
          <p:nvPr>
            <p:ph type="body" idx="1"/>
          </p:nvPr>
        </p:nvSpPr>
        <p:spPr>
          <a:xfrm>
            <a:off x="681038" y="4722688"/>
            <a:ext cx="5448300" cy="447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704953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f36298e04e_0_2352: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14" name="Google Shape;214;g1f36298e04e_0_2352:notes"/>
          <p:cNvSpPr txBox="1">
            <a:spLocks noGrp="1"/>
          </p:cNvSpPr>
          <p:nvPr>
            <p:ph type="body" idx="1"/>
          </p:nvPr>
        </p:nvSpPr>
        <p:spPr>
          <a:xfrm>
            <a:off x="681038" y="4722688"/>
            <a:ext cx="5448300" cy="447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625012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f36298e04e_0_2424: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24" name="Google Shape;224;g1f36298e04e_0_2424:notes"/>
          <p:cNvSpPr txBox="1">
            <a:spLocks noGrp="1"/>
          </p:cNvSpPr>
          <p:nvPr>
            <p:ph type="body" idx="1"/>
          </p:nvPr>
        </p:nvSpPr>
        <p:spPr>
          <a:xfrm>
            <a:off x="681038" y="4722688"/>
            <a:ext cx="5448300" cy="447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66356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5"/>
        <p:cNvGrpSpPr/>
        <p:nvPr/>
      </p:nvGrpSpPr>
      <p:grpSpPr>
        <a:xfrm>
          <a:off x="0" y="0"/>
          <a:ext cx="0" cy="0"/>
          <a:chOff x="0" y="0"/>
          <a:chExt cx="0" cy="0"/>
        </a:xfrm>
      </p:grpSpPr>
      <p:sp>
        <p:nvSpPr>
          <p:cNvPr id="16" name="Google Shape;16;g18c5f578641_0_107"/>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g18c5f578641_0_10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g18c5f578641_0_10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g18c5f578641_0_10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g18c5f578641_0_10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72"/>
        <p:cNvGrpSpPr/>
        <p:nvPr/>
      </p:nvGrpSpPr>
      <p:grpSpPr>
        <a:xfrm>
          <a:off x="0" y="0"/>
          <a:ext cx="0" cy="0"/>
          <a:chOff x="0" y="0"/>
          <a:chExt cx="0" cy="0"/>
        </a:xfrm>
      </p:grpSpPr>
      <p:sp>
        <p:nvSpPr>
          <p:cNvPr id="73" name="Google Shape;73;g18c5f578641_0_16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g18c5f578641_0_164"/>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g18c5f578641_0_16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g18c5f578641_0_16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g18c5f578641_0_16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8"/>
        <p:cNvGrpSpPr/>
        <p:nvPr/>
      </p:nvGrpSpPr>
      <p:grpSpPr>
        <a:xfrm>
          <a:off x="0" y="0"/>
          <a:ext cx="0" cy="0"/>
          <a:chOff x="0" y="0"/>
          <a:chExt cx="0" cy="0"/>
        </a:xfrm>
      </p:grpSpPr>
      <p:sp>
        <p:nvSpPr>
          <p:cNvPr id="79" name="Google Shape;79;g18c5f578641_0_170"/>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g18c5f578641_0_170"/>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g18c5f578641_0_17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g18c5f578641_0_17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g18c5f578641_0_17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8"/>
        <p:cNvGrpSpPr/>
        <p:nvPr/>
      </p:nvGrpSpPr>
      <p:grpSpPr>
        <a:xfrm>
          <a:off x="0" y="0"/>
          <a:ext cx="0" cy="0"/>
          <a:chOff x="0" y="0"/>
          <a:chExt cx="0" cy="0"/>
        </a:xfrm>
      </p:grpSpPr>
      <p:pic>
        <p:nvPicPr>
          <p:cNvPr id="89" name="Google Shape;89;g1f36298e04e_0_1655"/>
          <p:cNvPicPr preferRelativeResize="0"/>
          <p:nvPr/>
        </p:nvPicPr>
        <p:blipFill rotWithShape="1">
          <a:blip r:embed="rId2">
            <a:alphaModFix/>
          </a:blip>
          <a:srcRect/>
          <a:stretch/>
        </p:blipFill>
        <p:spPr>
          <a:xfrm>
            <a:off x="0" y="0"/>
            <a:ext cx="12192005" cy="6863968"/>
          </a:xfrm>
          <a:prstGeom prst="rect">
            <a:avLst/>
          </a:prstGeom>
          <a:noFill/>
          <a:ln>
            <a:noFill/>
          </a:ln>
        </p:spPr>
      </p:pic>
      <p:sp>
        <p:nvSpPr>
          <p:cNvPr id="90" name="Google Shape;90;g1f36298e04e_0_1655"/>
          <p:cNvSpPr txBox="1">
            <a:spLocks noGrp="1"/>
          </p:cNvSpPr>
          <p:nvPr>
            <p:ph type="body" idx="1"/>
          </p:nvPr>
        </p:nvSpPr>
        <p:spPr>
          <a:xfrm>
            <a:off x="2741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30200" algn="l" rtl="0">
              <a:lnSpc>
                <a:spcPct val="115000"/>
              </a:lnSpc>
              <a:spcBef>
                <a:spcPts val="0"/>
              </a:spcBef>
              <a:spcAft>
                <a:spcPts val="0"/>
              </a:spcAft>
              <a:buSzPts val="1600"/>
              <a:buFont typeface="Raleway Medium"/>
              <a:buChar char="●"/>
              <a:defRPr sz="1600">
                <a:latin typeface="Raleway Medium"/>
                <a:ea typeface="Raleway Medium"/>
                <a:cs typeface="Raleway Medium"/>
                <a:sym typeface="Raleway Medium"/>
              </a:defRPr>
            </a:lvl1pPr>
            <a:lvl2pPr marL="914400" lvl="1" indent="-330200" algn="l" rtl="0">
              <a:lnSpc>
                <a:spcPct val="115000"/>
              </a:lnSpc>
              <a:spcBef>
                <a:spcPts val="0"/>
              </a:spcBef>
              <a:spcAft>
                <a:spcPts val="0"/>
              </a:spcAft>
              <a:buSzPts val="1600"/>
              <a:buFont typeface="Raleway Medium"/>
              <a:buChar char="○"/>
              <a:defRPr sz="1600">
                <a:latin typeface="Raleway Medium"/>
                <a:ea typeface="Raleway Medium"/>
                <a:cs typeface="Raleway Medium"/>
                <a:sym typeface="Raleway Medium"/>
              </a:defRPr>
            </a:lvl2pPr>
            <a:lvl3pPr marL="1371600" lvl="2" indent="-330200" algn="l" rtl="0">
              <a:lnSpc>
                <a:spcPct val="115000"/>
              </a:lnSpc>
              <a:spcBef>
                <a:spcPts val="0"/>
              </a:spcBef>
              <a:spcAft>
                <a:spcPts val="0"/>
              </a:spcAft>
              <a:buSzPts val="1600"/>
              <a:buFont typeface="Raleway Medium"/>
              <a:buChar char="■"/>
              <a:defRPr sz="1600">
                <a:latin typeface="Raleway Medium"/>
                <a:ea typeface="Raleway Medium"/>
                <a:cs typeface="Raleway Medium"/>
                <a:sym typeface="Raleway Medium"/>
              </a:defRPr>
            </a:lvl3pPr>
            <a:lvl4pPr marL="1828800" lvl="3" indent="-330200" algn="l" rtl="0">
              <a:lnSpc>
                <a:spcPct val="115000"/>
              </a:lnSpc>
              <a:spcBef>
                <a:spcPts val="0"/>
              </a:spcBef>
              <a:spcAft>
                <a:spcPts val="0"/>
              </a:spcAft>
              <a:buSzPts val="1600"/>
              <a:buFont typeface="Raleway Medium"/>
              <a:buChar char="●"/>
              <a:defRPr sz="1600">
                <a:latin typeface="Raleway Medium"/>
                <a:ea typeface="Raleway Medium"/>
                <a:cs typeface="Raleway Medium"/>
                <a:sym typeface="Raleway Medium"/>
              </a:defRPr>
            </a:lvl4pPr>
            <a:lvl5pPr marL="2286000" lvl="4" indent="-330200" algn="l" rtl="0">
              <a:lnSpc>
                <a:spcPct val="115000"/>
              </a:lnSpc>
              <a:spcBef>
                <a:spcPts val="0"/>
              </a:spcBef>
              <a:spcAft>
                <a:spcPts val="0"/>
              </a:spcAft>
              <a:buSzPts val="1600"/>
              <a:buFont typeface="Raleway Medium"/>
              <a:buChar char="○"/>
              <a:defRPr sz="1600">
                <a:latin typeface="Raleway Medium"/>
                <a:ea typeface="Raleway Medium"/>
                <a:cs typeface="Raleway Medium"/>
                <a:sym typeface="Raleway Medium"/>
              </a:defRPr>
            </a:lvl5pPr>
            <a:lvl6pPr marL="2743200" lvl="5" indent="-330200" algn="l" rtl="0">
              <a:lnSpc>
                <a:spcPct val="115000"/>
              </a:lnSpc>
              <a:spcBef>
                <a:spcPts val="0"/>
              </a:spcBef>
              <a:spcAft>
                <a:spcPts val="0"/>
              </a:spcAft>
              <a:buSzPts val="1600"/>
              <a:buFont typeface="Raleway Medium"/>
              <a:buChar char="■"/>
              <a:defRPr sz="1600">
                <a:latin typeface="Raleway Medium"/>
                <a:ea typeface="Raleway Medium"/>
                <a:cs typeface="Raleway Medium"/>
                <a:sym typeface="Raleway Medium"/>
              </a:defRPr>
            </a:lvl6pPr>
            <a:lvl7pPr marL="3200400" lvl="6" indent="-330200" algn="l" rtl="0">
              <a:lnSpc>
                <a:spcPct val="115000"/>
              </a:lnSpc>
              <a:spcBef>
                <a:spcPts val="0"/>
              </a:spcBef>
              <a:spcAft>
                <a:spcPts val="0"/>
              </a:spcAft>
              <a:buSzPts val="1600"/>
              <a:buFont typeface="Raleway Medium"/>
              <a:buChar char="●"/>
              <a:defRPr sz="1600">
                <a:latin typeface="Raleway Medium"/>
                <a:ea typeface="Raleway Medium"/>
                <a:cs typeface="Raleway Medium"/>
                <a:sym typeface="Raleway Medium"/>
              </a:defRPr>
            </a:lvl7pPr>
            <a:lvl8pPr marL="3657600" lvl="7" indent="-330200" algn="l" rtl="0">
              <a:lnSpc>
                <a:spcPct val="115000"/>
              </a:lnSpc>
              <a:spcBef>
                <a:spcPts val="0"/>
              </a:spcBef>
              <a:spcAft>
                <a:spcPts val="0"/>
              </a:spcAft>
              <a:buSzPts val="1600"/>
              <a:buFont typeface="Raleway Medium"/>
              <a:buChar char="○"/>
              <a:defRPr sz="1600">
                <a:latin typeface="Raleway Medium"/>
                <a:ea typeface="Raleway Medium"/>
                <a:cs typeface="Raleway Medium"/>
                <a:sym typeface="Raleway Medium"/>
              </a:defRPr>
            </a:lvl8pPr>
            <a:lvl9pPr marL="4114800" lvl="8" indent="-330200" algn="l" rtl="0">
              <a:lnSpc>
                <a:spcPct val="115000"/>
              </a:lnSpc>
              <a:spcBef>
                <a:spcPts val="0"/>
              </a:spcBef>
              <a:spcAft>
                <a:spcPts val="0"/>
              </a:spcAft>
              <a:buSzPts val="1600"/>
              <a:buFont typeface="Raleway Medium"/>
              <a:buChar char="■"/>
              <a:defRPr sz="1600">
                <a:latin typeface="Raleway Medium"/>
                <a:ea typeface="Raleway Medium"/>
                <a:cs typeface="Raleway Medium"/>
                <a:sym typeface="Raleway Medium"/>
              </a:defRPr>
            </a:lvl9pPr>
          </a:lstStyle>
          <a:p>
            <a:endParaRPr/>
          </a:p>
        </p:txBody>
      </p:sp>
      <p:sp>
        <p:nvSpPr>
          <p:cNvPr id="91" name="Google Shape;91;g1f36298e04e_0_165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g1f36298e04e_0_1655"/>
          <p:cNvSpPr txBox="1">
            <a:spLocks noGrp="1"/>
          </p:cNvSpPr>
          <p:nvPr>
            <p:ph type="subTitle" idx="2"/>
          </p:nvPr>
        </p:nvSpPr>
        <p:spPr>
          <a:xfrm>
            <a:off x="415600" y="193600"/>
            <a:ext cx="11360700" cy="1056900"/>
          </a:xfrm>
          <a:prstGeom prst="rect">
            <a:avLst/>
          </a:prstGeom>
          <a:noFill/>
          <a:ln>
            <a:noFill/>
          </a:ln>
        </p:spPr>
        <p:txBody>
          <a:bodyPr spcFirstLastPara="1" wrap="square" lIns="121900" tIns="121900" rIns="121900" bIns="121900" anchor="t" anchorCtr="0">
            <a:normAutofit/>
          </a:bodyPr>
          <a:lstStyle>
            <a:lvl1pPr lvl="0" algn="r" rtl="0">
              <a:lnSpc>
                <a:spcPct val="100000"/>
              </a:lnSpc>
              <a:spcBef>
                <a:spcPts val="0"/>
              </a:spcBef>
              <a:spcAft>
                <a:spcPts val="0"/>
              </a:spcAft>
              <a:buSzPts val="2400"/>
              <a:buFont typeface="Raleway SemiBold"/>
              <a:buNone/>
              <a:defRPr>
                <a:latin typeface="Raleway SemiBold"/>
                <a:ea typeface="Raleway SemiBold"/>
                <a:cs typeface="Raleway SemiBold"/>
                <a:sym typeface="Raleway SemiBold"/>
              </a:defRPr>
            </a:lvl1pPr>
            <a:lvl2pPr lvl="1" algn="r" rtl="0">
              <a:lnSpc>
                <a:spcPct val="100000"/>
              </a:lnSpc>
              <a:spcBef>
                <a:spcPts val="0"/>
              </a:spcBef>
              <a:spcAft>
                <a:spcPts val="0"/>
              </a:spcAft>
              <a:buSzPts val="2400"/>
              <a:buFont typeface="Raleway SemiBold"/>
              <a:buNone/>
              <a:defRPr sz="2400">
                <a:latin typeface="Raleway SemiBold"/>
                <a:ea typeface="Raleway SemiBold"/>
                <a:cs typeface="Raleway SemiBold"/>
                <a:sym typeface="Raleway SemiBold"/>
              </a:defRPr>
            </a:lvl2pPr>
            <a:lvl3pPr lvl="2" algn="r" rtl="0">
              <a:lnSpc>
                <a:spcPct val="100000"/>
              </a:lnSpc>
              <a:spcBef>
                <a:spcPts val="0"/>
              </a:spcBef>
              <a:spcAft>
                <a:spcPts val="0"/>
              </a:spcAft>
              <a:buSzPts val="2400"/>
              <a:buFont typeface="Raleway SemiBold"/>
              <a:buNone/>
              <a:defRPr sz="2400">
                <a:latin typeface="Raleway SemiBold"/>
                <a:ea typeface="Raleway SemiBold"/>
                <a:cs typeface="Raleway SemiBold"/>
                <a:sym typeface="Raleway SemiBold"/>
              </a:defRPr>
            </a:lvl3pPr>
            <a:lvl4pPr lvl="3" algn="r" rtl="0">
              <a:lnSpc>
                <a:spcPct val="100000"/>
              </a:lnSpc>
              <a:spcBef>
                <a:spcPts val="0"/>
              </a:spcBef>
              <a:spcAft>
                <a:spcPts val="0"/>
              </a:spcAft>
              <a:buSzPts val="2400"/>
              <a:buFont typeface="Raleway SemiBold"/>
              <a:buNone/>
              <a:defRPr sz="2400">
                <a:latin typeface="Raleway SemiBold"/>
                <a:ea typeface="Raleway SemiBold"/>
                <a:cs typeface="Raleway SemiBold"/>
                <a:sym typeface="Raleway SemiBold"/>
              </a:defRPr>
            </a:lvl4pPr>
            <a:lvl5pPr lvl="4" algn="r" rtl="0">
              <a:lnSpc>
                <a:spcPct val="100000"/>
              </a:lnSpc>
              <a:spcBef>
                <a:spcPts val="0"/>
              </a:spcBef>
              <a:spcAft>
                <a:spcPts val="0"/>
              </a:spcAft>
              <a:buSzPts val="2400"/>
              <a:buFont typeface="Raleway SemiBold"/>
              <a:buNone/>
              <a:defRPr sz="2400">
                <a:latin typeface="Raleway SemiBold"/>
                <a:ea typeface="Raleway SemiBold"/>
                <a:cs typeface="Raleway SemiBold"/>
                <a:sym typeface="Raleway SemiBold"/>
              </a:defRPr>
            </a:lvl5pPr>
            <a:lvl6pPr lvl="5" algn="r" rtl="0">
              <a:lnSpc>
                <a:spcPct val="100000"/>
              </a:lnSpc>
              <a:spcBef>
                <a:spcPts val="0"/>
              </a:spcBef>
              <a:spcAft>
                <a:spcPts val="0"/>
              </a:spcAft>
              <a:buSzPts val="2400"/>
              <a:buFont typeface="Raleway SemiBold"/>
              <a:buNone/>
              <a:defRPr sz="2400">
                <a:latin typeface="Raleway SemiBold"/>
                <a:ea typeface="Raleway SemiBold"/>
                <a:cs typeface="Raleway SemiBold"/>
                <a:sym typeface="Raleway SemiBold"/>
              </a:defRPr>
            </a:lvl6pPr>
            <a:lvl7pPr lvl="6" algn="r" rtl="0">
              <a:lnSpc>
                <a:spcPct val="100000"/>
              </a:lnSpc>
              <a:spcBef>
                <a:spcPts val="0"/>
              </a:spcBef>
              <a:spcAft>
                <a:spcPts val="0"/>
              </a:spcAft>
              <a:buSzPts val="2400"/>
              <a:buFont typeface="Raleway SemiBold"/>
              <a:buNone/>
              <a:defRPr sz="2400">
                <a:latin typeface="Raleway SemiBold"/>
                <a:ea typeface="Raleway SemiBold"/>
                <a:cs typeface="Raleway SemiBold"/>
                <a:sym typeface="Raleway SemiBold"/>
              </a:defRPr>
            </a:lvl7pPr>
            <a:lvl8pPr lvl="7" algn="r" rtl="0">
              <a:lnSpc>
                <a:spcPct val="100000"/>
              </a:lnSpc>
              <a:spcBef>
                <a:spcPts val="0"/>
              </a:spcBef>
              <a:spcAft>
                <a:spcPts val="0"/>
              </a:spcAft>
              <a:buSzPts val="2400"/>
              <a:buFont typeface="Raleway SemiBold"/>
              <a:buNone/>
              <a:defRPr sz="2400">
                <a:latin typeface="Raleway SemiBold"/>
                <a:ea typeface="Raleway SemiBold"/>
                <a:cs typeface="Raleway SemiBold"/>
                <a:sym typeface="Raleway SemiBold"/>
              </a:defRPr>
            </a:lvl8pPr>
            <a:lvl9pPr lvl="8" algn="r" rtl="0">
              <a:lnSpc>
                <a:spcPct val="100000"/>
              </a:lnSpc>
              <a:spcBef>
                <a:spcPts val="0"/>
              </a:spcBef>
              <a:spcAft>
                <a:spcPts val="0"/>
              </a:spcAft>
              <a:buSzPts val="2400"/>
              <a:buFont typeface="Raleway SemiBold"/>
              <a:buNone/>
              <a:defRPr sz="2400">
                <a:latin typeface="Raleway SemiBold"/>
                <a:ea typeface="Raleway SemiBold"/>
                <a:cs typeface="Raleway SemiBold"/>
                <a:sym typeface="Raleway SemiBold"/>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Ваш макет 1">
  <p:cSld name="CUSTOM">
    <p:spTree>
      <p:nvGrpSpPr>
        <p:cNvPr id="1" name="Shape 99"/>
        <p:cNvGrpSpPr/>
        <p:nvPr/>
      </p:nvGrpSpPr>
      <p:grpSpPr>
        <a:xfrm>
          <a:off x="0" y="0"/>
          <a:ext cx="0" cy="0"/>
          <a:chOff x="0" y="0"/>
          <a:chExt cx="0" cy="0"/>
        </a:xfrm>
      </p:grpSpPr>
      <p:pic>
        <p:nvPicPr>
          <p:cNvPr id="100" name="Google Shape;100;g1f36298e04e_0_1666"/>
          <p:cNvPicPr preferRelativeResize="0"/>
          <p:nvPr/>
        </p:nvPicPr>
        <p:blipFill rotWithShape="1">
          <a:blip r:embed="rId2">
            <a:alphaModFix/>
          </a:blip>
          <a:srcRect/>
          <a:stretch/>
        </p:blipFill>
        <p:spPr>
          <a:xfrm>
            <a:off x="0" y="0"/>
            <a:ext cx="12192005" cy="6869921"/>
          </a:xfrm>
          <a:prstGeom prst="rect">
            <a:avLst/>
          </a:prstGeom>
          <a:noFill/>
          <a:ln>
            <a:noFill/>
          </a:ln>
        </p:spPr>
      </p:pic>
      <p:sp>
        <p:nvSpPr>
          <p:cNvPr id="101" name="Google Shape;101;g1f36298e04e_0_1666"/>
          <p:cNvSpPr txBox="1">
            <a:spLocks noGrp="1"/>
          </p:cNvSpPr>
          <p:nvPr>
            <p:ph type="subTitle" idx="1"/>
          </p:nvPr>
        </p:nvSpPr>
        <p:spPr>
          <a:xfrm>
            <a:off x="415600" y="193600"/>
            <a:ext cx="11360700" cy="1056900"/>
          </a:xfrm>
          <a:prstGeom prst="rect">
            <a:avLst/>
          </a:prstGeom>
          <a:noFill/>
          <a:ln>
            <a:noFill/>
          </a:ln>
        </p:spPr>
        <p:txBody>
          <a:bodyPr spcFirstLastPara="1" wrap="square" lIns="121900" tIns="121900" rIns="121900" bIns="121900" anchor="t" anchorCtr="0">
            <a:normAutofit/>
          </a:bodyPr>
          <a:lstStyle>
            <a:lvl1pPr lvl="0" algn="r" rtl="0">
              <a:lnSpc>
                <a:spcPct val="100000"/>
              </a:lnSpc>
              <a:spcBef>
                <a:spcPts val="0"/>
              </a:spcBef>
              <a:spcAft>
                <a:spcPts val="0"/>
              </a:spcAft>
              <a:buSzPts val="2400"/>
              <a:buFont typeface="Raleway SemiBold"/>
              <a:buNone/>
              <a:defRPr>
                <a:latin typeface="Raleway SemiBold"/>
                <a:ea typeface="Raleway SemiBold"/>
                <a:cs typeface="Raleway SemiBold"/>
                <a:sym typeface="Raleway SemiBold"/>
              </a:defRPr>
            </a:lvl1pPr>
            <a:lvl2pPr lvl="1" algn="r" rtl="0">
              <a:lnSpc>
                <a:spcPct val="100000"/>
              </a:lnSpc>
              <a:spcBef>
                <a:spcPts val="0"/>
              </a:spcBef>
              <a:spcAft>
                <a:spcPts val="0"/>
              </a:spcAft>
              <a:buSzPts val="2400"/>
              <a:buFont typeface="Raleway SemiBold"/>
              <a:buNone/>
              <a:defRPr sz="2400">
                <a:latin typeface="Raleway SemiBold"/>
                <a:ea typeface="Raleway SemiBold"/>
                <a:cs typeface="Raleway SemiBold"/>
                <a:sym typeface="Raleway SemiBold"/>
              </a:defRPr>
            </a:lvl2pPr>
            <a:lvl3pPr lvl="2" algn="r" rtl="0">
              <a:lnSpc>
                <a:spcPct val="100000"/>
              </a:lnSpc>
              <a:spcBef>
                <a:spcPts val="0"/>
              </a:spcBef>
              <a:spcAft>
                <a:spcPts val="0"/>
              </a:spcAft>
              <a:buSzPts val="2400"/>
              <a:buFont typeface="Raleway SemiBold"/>
              <a:buNone/>
              <a:defRPr sz="2400">
                <a:latin typeface="Raleway SemiBold"/>
                <a:ea typeface="Raleway SemiBold"/>
                <a:cs typeface="Raleway SemiBold"/>
                <a:sym typeface="Raleway SemiBold"/>
              </a:defRPr>
            </a:lvl3pPr>
            <a:lvl4pPr lvl="3" algn="r" rtl="0">
              <a:lnSpc>
                <a:spcPct val="100000"/>
              </a:lnSpc>
              <a:spcBef>
                <a:spcPts val="0"/>
              </a:spcBef>
              <a:spcAft>
                <a:spcPts val="0"/>
              </a:spcAft>
              <a:buSzPts val="2400"/>
              <a:buFont typeface="Raleway SemiBold"/>
              <a:buNone/>
              <a:defRPr sz="2400">
                <a:latin typeface="Raleway SemiBold"/>
                <a:ea typeface="Raleway SemiBold"/>
                <a:cs typeface="Raleway SemiBold"/>
                <a:sym typeface="Raleway SemiBold"/>
              </a:defRPr>
            </a:lvl4pPr>
            <a:lvl5pPr lvl="4" algn="r" rtl="0">
              <a:lnSpc>
                <a:spcPct val="100000"/>
              </a:lnSpc>
              <a:spcBef>
                <a:spcPts val="0"/>
              </a:spcBef>
              <a:spcAft>
                <a:spcPts val="0"/>
              </a:spcAft>
              <a:buSzPts val="2400"/>
              <a:buFont typeface="Raleway SemiBold"/>
              <a:buNone/>
              <a:defRPr sz="2400">
                <a:latin typeface="Raleway SemiBold"/>
                <a:ea typeface="Raleway SemiBold"/>
                <a:cs typeface="Raleway SemiBold"/>
                <a:sym typeface="Raleway SemiBold"/>
              </a:defRPr>
            </a:lvl5pPr>
            <a:lvl6pPr lvl="5" algn="r" rtl="0">
              <a:lnSpc>
                <a:spcPct val="100000"/>
              </a:lnSpc>
              <a:spcBef>
                <a:spcPts val="0"/>
              </a:spcBef>
              <a:spcAft>
                <a:spcPts val="0"/>
              </a:spcAft>
              <a:buSzPts val="2400"/>
              <a:buFont typeface="Raleway SemiBold"/>
              <a:buNone/>
              <a:defRPr sz="2400">
                <a:latin typeface="Raleway SemiBold"/>
                <a:ea typeface="Raleway SemiBold"/>
                <a:cs typeface="Raleway SemiBold"/>
                <a:sym typeface="Raleway SemiBold"/>
              </a:defRPr>
            </a:lvl6pPr>
            <a:lvl7pPr lvl="6" algn="r" rtl="0">
              <a:lnSpc>
                <a:spcPct val="100000"/>
              </a:lnSpc>
              <a:spcBef>
                <a:spcPts val="0"/>
              </a:spcBef>
              <a:spcAft>
                <a:spcPts val="0"/>
              </a:spcAft>
              <a:buSzPts val="2400"/>
              <a:buFont typeface="Raleway SemiBold"/>
              <a:buNone/>
              <a:defRPr sz="2400">
                <a:latin typeface="Raleway SemiBold"/>
                <a:ea typeface="Raleway SemiBold"/>
                <a:cs typeface="Raleway SemiBold"/>
                <a:sym typeface="Raleway SemiBold"/>
              </a:defRPr>
            </a:lvl7pPr>
            <a:lvl8pPr lvl="7" algn="r" rtl="0">
              <a:lnSpc>
                <a:spcPct val="100000"/>
              </a:lnSpc>
              <a:spcBef>
                <a:spcPts val="0"/>
              </a:spcBef>
              <a:spcAft>
                <a:spcPts val="0"/>
              </a:spcAft>
              <a:buSzPts val="2400"/>
              <a:buFont typeface="Raleway SemiBold"/>
              <a:buNone/>
              <a:defRPr sz="2400">
                <a:latin typeface="Raleway SemiBold"/>
                <a:ea typeface="Raleway SemiBold"/>
                <a:cs typeface="Raleway SemiBold"/>
                <a:sym typeface="Raleway SemiBold"/>
              </a:defRPr>
            </a:lvl8pPr>
            <a:lvl9pPr lvl="8" algn="r" rtl="0">
              <a:lnSpc>
                <a:spcPct val="100000"/>
              </a:lnSpc>
              <a:spcBef>
                <a:spcPts val="0"/>
              </a:spcBef>
              <a:spcAft>
                <a:spcPts val="0"/>
              </a:spcAft>
              <a:buSzPts val="2400"/>
              <a:buFont typeface="Raleway SemiBold"/>
              <a:buNone/>
              <a:defRPr sz="2400">
                <a:latin typeface="Raleway SemiBold"/>
                <a:ea typeface="Raleway SemiBold"/>
                <a:cs typeface="Raleway SemiBold"/>
                <a:sym typeface="Raleway SemiBold"/>
              </a:defRPr>
            </a:lvl9pPr>
          </a:lstStyle>
          <a:p>
            <a:endParaRPr/>
          </a:p>
        </p:txBody>
      </p:sp>
      <p:sp>
        <p:nvSpPr>
          <p:cNvPr id="102" name="Google Shape;102;g1f36298e04e_0_1666"/>
          <p:cNvSpPr txBox="1">
            <a:spLocks noGrp="1"/>
          </p:cNvSpPr>
          <p:nvPr>
            <p:ph type="body" idx="2"/>
          </p:nvPr>
        </p:nvSpPr>
        <p:spPr>
          <a:xfrm>
            <a:off x="2741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30200" algn="l" rtl="0">
              <a:lnSpc>
                <a:spcPct val="115000"/>
              </a:lnSpc>
              <a:spcBef>
                <a:spcPts val="0"/>
              </a:spcBef>
              <a:spcAft>
                <a:spcPts val="0"/>
              </a:spcAft>
              <a:buSzPts val="1600"/>
              <a:buFont typeface="Raleway Medium"/>
              <a:buChar char="●"/>
              <a:defRPr sz="1600">
                <a:latin typeface="Raleway Medium"/>
                <a:ea typeface="Raleway Medium"/>
                <a:cs typeface="Raleway Medium"/>
                <a:sym typeface="Raleway Medium"/>
              </a:defRPr>
            </a:lvl1pPr>
            <a:lvl2pPr marL="914400" lvl="1" indent="-330200" algn="l" rtl="0">
              <a:lnSpc>
                <a:spcPct val="115000"/>
              </a:lnSpc>
              <a:spcBef>
                <a:spcPts val="0"/>
              </a:spcBef>
              <a:spcAft>
                <a:spcPts val="0"/>
              </a:spcAft>
              <a:buSzPts val="1600"/>
              <a:buFont typeface="Raleway Medium"/>
              <a:buChar char="○"/>
              <a:defRPr sz="1600">
                <a:latin typeface="Raleway Medium"/>
                <a:ea typeface="Raleway Medium"/>
                <a:cs typeface="Raleway Medium"/>
                <a:sym typeface="Raleway Medium"/>
              </a:defRPr>
            </a:lvl2pPr>
            <a:lvl3pPr marL="1371600" lvl="2" indent="-330200" algn="l" rtl="0">
              <a:lnSpc>
                <a:spcPct val="115000"/>
              </a:lnSpc>
              <a:spcBef>
                <a:spcPts val="0"/>
              </a:spcBef>
              <a:spcAft>
                <a:spcPts val="0"/>
              </a:spcAft>
              <a:buSzPts val="1600"/>
              <a:buFont typeface="Raleway Medium"/>
              <a:buChar char="■"/>
              <a:defRPr sz="1600">
                <a:latin typeface="Raleway Medium"/>
                <a:ea typeface="Raleway Medium"/>
                <a:cs typeface="Raleway Medium"/>
                <a:sym typeface="Raleway Medium"/>
              </a:defRPr>
            </a:lvl3pPr>
            <a:lvl4pPr marL="1828800" lvl="3" indent="-330200" algn="l" rtl="0">
              <a:lnSpc>
                <a:spcPct val="115000"/>
              </a:lnSpc>
              <a:spcBef>
                <a:spcPts val="0"/>
              </a:spcBef>
              <a:spcAft>
                <a:spcPts val="0"/>
              </a:spcAft>
              <a:buSzPts val="1600"/>
              <a:buFont typeface="Raleway Medium"/>
              <a:buChar char="●"/>
              <a:defRPr sz="1600">
                <a:latin typeface="Raleway Medium"/>
                <a:ea typeface="Raleway Medium"/>
                <a:cs typeface="Raleway Medium"/>
                <a:sym typeface="Raleway Medium"/>
              </a:defRPr>
            </a:lvl4pPr>
            <a:lvl5pPr marL="2286000" lvl="4" indent="-330200" algn="l" rtl="0">
              <a:lnSpc>
                <a:spcPct val="115000"/>
              </a:lnSpc>
              <a:spcBef>
                <a:spcPts val="0"/>
              </a:spcBef>
              <a:spcAft>
                <a:spcPts val="0"/>
              </a:spcAft>
              <a:buSzPts val="1600"/>
              <a:buFont typeface="Raleway Medium"/>
              <a:buChar char="○"/>
              <a:defRPr sz="1600">
                <a:latin typeface="Raleway Medium"/>
                <a:ea typeface="Raleway Medium"/>
                <a:cs typeface="Raleway Medium"/>
                <a:sym typeface="Raleway Medium"/>
              </a:defRPr>
            </a:lvl5pPr>
            <a:lvl6pPr marL="2743200" lvl="5" indent="-330200" algn="l" rtl="0">
              <a:lnSpc>
                <a:spcPct val="115000"/>
              </a:lnSpc>
              <a:spcBef>
                <a:spcPts val="0"/>
              </a:spcBef>
              <a:spcAft>
                <a:spcPts val="0"/>
              </a:spcAft>
              <a:buSzPts val="1600"/>
              <a:buFont typeface="Raleway Medium"/>
              <a:buChar char="■"/>
              <a:defRPr sz="1600">
                <a:latin typeface="Raleway Medium"/>
                <a:ea typeface="Raleway Medium"/>
                <a:cs typeface="Raleway Medium"/>
                <a:sym typeface="Raleway Medium"/>
              </a:defRPr>
            </a:lvl6pPr>
            <a:lvl7pPr marL="3200400" lvl="6" indent="-330200" algn="l" rtl="0">
              <a:lnSpc>
                <a:spcPct val="115000"/>
              </a:lnSpc>
              <a:spcBef>
                <a:spcPts val="0"/>
              </a:spcBef>
              <a:spcAft>
                <a:spcPts val="0"/>
              </a:spcAft>
              <a:buSzPts val="1600"/>
              <a:buFont typeface="Raleway Medium"/>
              <a:buChar char="●"/>
              <a:defRPr sz="1600">
                <a:latin typeface="Raleway Medium"/>
                <a:ea typeface="Raleway Medium"/>
                <a:cs typeface="Raleway Medium"/>
                <a:sym typeface="Raleway Medium"/>
              </a:defRPr>
            </a:lvl7pPr>
            <a:lvl8pPr marL="3657600" lvl="7" indent="-330200" algn="l" rtl="0">
              <a:lnSpc>
                <a:spcPct val="115000"/>
              </a:lnSpc>
              <a:spcBef>
                <a:spcPts val="0"/>
              </a:spcBef>
              <a:spcAft>
                <a:spcPts val="0"/>
              </a:spcAft>
              <a:buSzPts val="1600"/>
              <a:buFont typeface="Raleway Medium"/>
              <a:buChar char="○"/>
              <a:defRPr sz="1600">
                <a:latin typeface="Raleway Medium"/>
                <a:ea typeface="Raleway Medium"/>
                <a:cs typeface="Raleway Medium"/>
                <a:sym typeface="Raleway Medium"/>
              </a:defRPr>
            </a:lvl8pPr>
            <a:lvl9pPr marL="4114800" lvl="8" indent="-330200" algn="l" rtl="0">
              <a:lnSpc>
                <a:spcPct val="115000"/>
              </a:lnSpc>
              <a:spcBef>
                <a:spcPts val="0"/>
              </a:spcBef>
              <a:spcAft>
                <a:spcPts val="0"/>
              </a:spcAft>
              <a:buSzPts val="1600"/>
              <a:buFont typeface="Raleway Medium"/>
              <a:buChar char="■"/>
              <a:defRPr sz="1600">
                <a:latin typeface="Raleway Medium"/>
                <a:ea typeface="Raleway Medium"/>
                <a:cs typeface="Raleway Medium"/>
                <a:sym typeface="Raleway Medium"/>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Contents slide layout">
  <p:cSld name="13_Contents slide layout">
    <p:spTree>
      <p:nvGrpSpPr>
        <p:cNvPr id="1" name="Shape 10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21"/>
        <p:cNvGrpSpPr/>
        <p:nvPr/>
      </p:nvGrpSpPr>
      <p:grpSpPr>
        <a:xfrm>
          <a:off x="0" y="0"/>
          <a:ext cx="0" cy="0"/>
          <a:chOff x="0" y="0"/>
          <a:chExt cx="0" cy="0"/>
        </a:xfrm>
      </p:grpSpPr>
      <p:sp>
        <p:nvSpPr>
          <p:cNvPr id="22" name="Google Shape;22;g18c5f578641_0_1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g18c5f578641_0_1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g18c5f578641_0_1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5"/>
        <p:cNvGrpSpPr/>
        <p:nvPr/>
      </p:nvGrpSpPr>
      <p:grpSpPr>
        <a:xfrm>
          <a:off x="0" y="0"/>
          <a:ext cx="0" cy="0"/>
          <a:chOff x="0" y="0"/>
          <a:chExt cx="0" cy="0"/>
        </a:xfrm>
      </p:grpSpPr>
      <p:sp>
        <p:nvSpPr>
          <p:cNvPr id="26" name="Google Shape;26;g18c5f578641_0_11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g18c5f578641_0_11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g18c5f578641_0_11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g18c5f578641_0_11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g18c5f578641_0_1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31"/>
        <p:cNvGrpSpPr/>
        <p:nvPr/>
      </p:nvGrpSpPr>
      <p:grpSpPr>
        <a:xfrm>
          <a:off x="0" y="0"/>
          <a:ext cx="0" cy="0"/>
          <a:chOff x="0" y="0"/>
          <a:chExt cx="0" cy="0"/>
        </a:xfrm>
      </p:grpSpPr>
      <p:sp>
        <p:nvSpPr>
          <p:cNvPr id="32" name="Google Shape;32;g18c5f578641_0_123"/>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g18c5f578641_0_123"/>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g18c5f578641_0_1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g18c5f578641_0_1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g18c5f578641_0_1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37"/>
        <p:cNvGrpSpPr/>
        <p:nvPr/>
      </p:nvGrpSpPr>
      <p:grpSpPr>
        <a:xfrm>
          <a:off x="0" y="0"/>
          <a:ext cx="0" cy="0"/>
          <a:chOff x="0" y="0"/>
          <a:chExt cx="0" cy="0"/>
        </a:xfrm>
      </p:grpSpPr>
      <p:sp>
        <p:nvSpPr>
          <p:cNvPr id="38" name="Google Shape;38;g18c5f578641_0_12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g18c5f578641_0_129"/>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g18c5f578641_0_129"/>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g18c5f578641_0_1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g18c5f578641_0_12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g18c5f578641_0_1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4"/>
        <p:cNvGrpSpPr/>
        <p:nvPr/>
      </p:nvGrpSpPr>
      <p:grpSpPr>
        <a:xfrm>
          <a:off x="0" y="0"/>
          <a:ext cx="0" cy="0"/>
          <a:chOff x="0" y="0"/>
          <a:chExt cx="0" cy="0"/>
        </a:xfrm>
      </p:grpSpPr>
      <p:sp>
        <p:nvSpPr>
          <p:cNvPr id="45" name="Google Shape;45;g18c5f578641_0_136"/>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g18c5f578641_0_136"/>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g18c5f578641_0_136"/>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g18c5f578641_0_136"/>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g18c5f578641_0_136"/>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g18c5f578641_0_13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g18c5f578641_0_13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g18c5f578641_0_1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53"/>
        <p:cNvGrpSpPr/>
        <p:nvPr/>
      </p:nvGrpSpPr>
      <p:grpSpPr>
        <a:xfrm>
          <a:off x="0" y="0"/>
          <a:ext cx="0" cy="0"/>
          <a:chOff x="0" y="0"/>
          <a:chExt cx="0" cy="0"/>
        </a:xfrm>
      </p:grpSpPr>
      <p:sp>
        <p:nvSpPr>
          <p:cNvPr id="54" name="Google Shape;54;g18c5f578641_0_1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g18c5f578641_0_14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g18c5f578641_0_14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g18c5f578641_0_14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8"/>
        <p:cNvGrpSpPr/>
        <p:nvPr/>
      </p:nvGrpSpPr>
      <p:grpSpPr>
        <a:xfrm>
          <a:off x="0" y="0"/>
          <a:ext cx="0" cy="0"/>
          <a:chOff x="0" y="0"/>
          <a:chExt cx="0" cy="0"/>
        </a:xfrm>
      </p:grpSpPr>
      <p:sp>
        <p:nvSpPr>
          <p:cNvPr id="59" name="Google Shape;59;g18c5f578641_0_15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g18c5f578641_0_150"/>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g18c5f578641_0_150"/>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g18c5f578641_0_15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g18c5f578641_0_15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g18c5f578641_0_15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5"/>
        <p:cNvGrpSpPr/>
        <p:nvPr/>
      </p:nvGrpSpPr>
      <p:grpSpPr>
        <a:xfrm>
          <a:off x="0" y="0"/>
          <a:ext cx="0" cy="0"/>
          <a:chOff x="0" y="0"/>
          <a:chExt cx="0" cy="0"/>
        </a:xfrm>
      </p:grpSpPr>
      <p:sp>
        <p:nvSpPr>
          <p:cNvPr id="66" name="Google Shape;66;g18c5f578641_0_15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g18c5f578641_0_157"/>
          <p:cNvSpPr>
            <a:spLocks noGrp="1"/>
          </p:cNvSpPr>
          <p:nvPr>
            <p:ph type="pic" idx="2"/>
          </p:nvPr>
        </p:nvSpPr>
        <p:spPr>
          <a:xfrm>
            <a:off x="5183188" y="987425"/>
            <a:ext cx="6172200" cy="4873500"/>
          </a:xfrm>
          <a:prstGeom prst="rect">
            <a:avLst/>
          </a:prstGeom>
          <a:noFill/>
          <a:ln>
            <a:noFill/>
          </a:ln>
        </p:spPr>
      </p:sp>
      <p:sp>
        <p:nvSpPr>
          <p:cNvPr id="68" name="Google Shape;68;g18c5f578641_0_157"/>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g18c5f578641_0_15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g18c5f578641_0_15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g18c5f578641_0_15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18c5f578641_0_10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g18c5f578641_0_10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g18c5f578641_0_10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g18c5f578641_0_10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g18c5f578641_0_10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4"/>
        <p:cNvGrpSpPr/>
        <p:nvPr/>
      </p:nvGrpSpPr>
      <p:grpSpPr>
        <a:xfrm>
          <a:off x="0" y="0"/>
          <a:ext cx="0" cy="0"/>
          <a:chOff x="0" y="0"/>
          <a:chExt cx="0" cy="0"/>
        </a:xfrm>
      </p:grpSpPr>
      <p:sp>
        <p:nvSpPr>
          <p:cNvPr id="85" name="Google Shape;85;g1f36298e04e_0_165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86" name="Google Shape;86;g1f36298e04e_0_165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87" name="Google Shape;87;g1f36298e04e_0_165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f36298e04e_0_1517"/>
          <p:cNvSpPr/>
          <p:nvPr/>
        </p:nvSpPr>
        <p:spPr>
          <a:xfrm>
            <a:off x="11807725" y="344975"/>
            <a:ext cx="384300" cy="5852400"/>
          </a:xfrm>
          <a:prstGeom prst="rect">
            <a:avLst/>
          </a:prstGeom>
          <a:solidFill>
            <a:srgbClr val="C8C8C8">
              <a:alpha val="4863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9" name="Google Shape;109;g1f36298e04e_0_1517"/>
          <p:cNvSpPr/>
          <p:nvPr/>
        </p:nvSpPr>
        <p:spPr>
          <a:xfrm>
            <a:off x="-600" y="0"/>
            <a:ext cx="12185199" cy="6858000"/>
          </a:xfrm>
          <a:custGeom>
            <a:avLst/>
            <a:gdLst/>
            <a:ahLst/>
            <a:cxnLst/>
            <a:rect l="l" t="t" r="r" b="b"/>
            <a:pathLst>
              <a:path w="9127490" h="6858000" extrusionOk="0">
                <a:moveTo>
                  <a:pt x="9127248" y="0"/>
                </a:moveTo>
                <a:lnTo>
                  <a:pt x="0" y="0"/>
                </a:lnTo>
                <a:lnTo>
                  <a:pt x="0" y="6858000"/>
                </a:lnTo>
                <a:lnTo>
                  <a:pt x="9127248" y="6858000"/>
                </a:lnTo>
                <a:lnTo>
                  <a:pt x="9127248" y="0"/>
                </a:lnTo>
                <a:close/>
              </a:path>
            </a:pathLst>
          </a:custGeom>
          <a:solidFill>
            <a:srgbClr val="C4E2FC">
              <a:alpha val="3529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entury Gothic"/>
              <a:ea typeface="Century Gothic"/>
              <a:cs typeface="Century Gothic"/>
              <a:sym typeface="Century Gothic"/>
            </a:endParaRPr>
          </a:p>
        </p:txBody>
      </p:sp>
      <p:sp>
        <p:nvSpPr>
          <p:cNvPr id="110" name="Google Shape;110;g1f36298e04e_0_1517"/>
          <p:cNvSpPr/>
          <p:nvPr/>
        </p:nvSpPr>
        <p:spPr>
          <a:xfrm>
            <a:off x="25" y="2568200"/>
            <a:ext cx="12192000" cy="1918500"/>
          </a:xfrm>
          <a:prstGeom prst="rect">
            <a:avLst/>
          </a:prstGeom>
          <a:solidFill>
            <a:srgbClr val="549DC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1" name="Google Shape;111;g1f36298e04e_0_1517"/>
          <p:cNvSpPr txBox="1"/>
          <p:nvPr/>
        </p:nvSpPr>
        <p:spPr>
          <a:xfrm>
            <a:off x="4136500" y="2967300"/>
            <a:ext cx="7762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SzPts val="1100"/>
              <a:buNone/>
            </a:pPr>
            <a:r>
              <a:rPr lang="en-US" sz="2700" b="1" dirty="0" err="1" smtClean="0">
                <a:solidFill>
                  <a:schemeClr val="lt1"/>
                </a:solidFill>
              </a:rPr>
              <a:t>Кіріспе</a:t>
            </a:r>
            <a:r>
              <a:rPr lang="kk-KZ" sz="2700" b="1" dirty="0">
                <a:solidFill>
                  <a:schemeClr val="lt1"/>
                </a:solidFill>
              </a:rPr>
              <a:t>,</a:t>
            </a:r>
            <a:r>
              <a:rPr lang="en-US" sz="2700" b="1" dirty="0" smtClean="0">
                <a:solidFill>
                  <a:schemeClr val="lt1"/>
                </a:solidFill>
              </a:rPr>
              <a:t> </a:t>
            </a:r>
            <a:r>
              <a:rPr lang="kk-KZ" sz="2700" b="1" dirty="0" err="1">
                <a:solidFill>
                  <a:schemeClr val="lt1"/>
                </a:solidFill>
              </a:rPr>
              <a:t>б</a:t>
            </a:r>
            <a:r>
              <a:rPr lang="en-US" sz="2700" b="1" dirty="0" err="1" smtClean="0">
                <a:solidFill>
                  <a:schemeClr val="lt1"/>
                </a:solidFill>
              </a:rPr>
              <a:t>ілім</a:t>
            </a:r>
            <a:r>
              <a:rPr lang="en-US" sz="2700" b="1" dirty="0" smtClean="0">
                <a:solidFill>
                  <a:schemeClr val="lt1"/>
                </a:solidFill>
              </a:rPr>
              <a:t> </a:t>
            </a:r>
            <a:r>
              <a:rPr lang="en-US" sz="2700" b="1" dirty="0" err="1">
                <a:solidFill>
                  <a:schemeClr val="lt1"/>
                </a:solidFill>
              </a:rPr>
              <a:t>беру</a:t>
            </a:r>
            <a:r>
              <a:rPr lang="en-US" sz="2700" b="1" dirty="0">
                <a:solidFill>
                  <a:schemeClr val="lt1"/>
                </a:solidFill>
              </a:rPr>
              <a:t> </a:t>
            </a:r>
            <a:r>
              <a:rPr lang="en-US" sz="2700" b="1" dirty="0" err="1">
                <a:solidFill>
                  <a:schemeClr val="lt1"/>
                </a:solidFill>
              </a:rPr>
              <a:t>ұйымдарында</a:t>
            </a:r>
            <a:r>
              <a:rPr lang="en-US" sz="2700" b="1" dirty="0">
                <a:solidFill>
                  <a:schemeClr val="lt1"/>
                </a:solidFill>
              </a:rPr>
              <a:t> </a:t>
            </a:r>
            <a:r>
              <a:rPr lang="en-US" sz="2700" b="1" dirty="0" err="1">
                <a:solidFill>
                  <a:schemeClr val="lt1"/>
                </a:solidFill>
              </a:rPr>
              <a:t>қолайлы</a:t>
            </a:r>
            <a:r>
              <a:rPr lang="en-US" sz="2700" b="1" dirty="0">
                <a:solidFill>
                  <a:schemeClr val="lt1"/>
                </a:solidFill>
              </a:rPr>
              <a:t> </a:t>
            </a:r>
            <a:r>
              <a:rPr lang="en-US" sz="2700" b="1" dirty="0" err="1">
                <a:solidFill>
                  <a:schemeClr val="lt1"/>
                </a:solidFill>
              </a:rPr>
              <a:t>тәрбиелеу</a:t>
            </a:r>
            <a:r>
              <a:rPr lang="en-US" sz="2700" b="1" dirty="0">
                <a:solidFill>
                  <a:schemeClr val="lt1"/>
                </a:solidFill>
              </a:rPr>
              <a:t> </a:t>
            </a:r>
            <a:r>
              <a:rPr lang="en-US" sz="2700" b="1" dirty="0" err="1">
                <a:solidFill>
                  <a:schemeClr val="lt1"/>
                </a:solidFill>
              </a:rPr>
              <a:t>ортасын</a:t>
            </a:r>
            <a:r>
              <a:rPr lang="en-US" sz="2700" b="1" dirty="0">
                <a:solidFill>
                  <a:schemeClr val="lt1"/>
                </a:solidFill>
              </a:rPr>
              <a:t> </a:t>
            </a:r>
            <a:r>
              <a:rPr lang="en-US" sz="2700" b="1" dirty="0" err="1">
                <a:solidFill>
                  <a:schemeClr val="lt1"/>
                </a:solidFill>
              </a:rPr>
              <a:t>құру</a:t>
            </a:r>
            <a:r>
              <a:rPr lang="en-US" sz="2700" b="1" dirty="0">
                <a:solidFill>
                  <a:schemeClr val="lt1"/>
                </a:solidFill>
              </a:rPr>
              <a:t> </a:t>
            </a:r>
            <a:r>
              <a:rPr lang="en-US" sz="2700" b="1" dirty="0" err="1">
                <a:solidFill>
                  <a:schemeClr val="lt1"/>
                </a:solidFill>
              </a:rPr>
              <a:t>өзектілігі</a:t>
            </a:r>
            <a:endParaRPr sz="2700" b="1" dirty="0">
              <a:solidFill>
                <a:schemeClr val="lt1"/>
              </a:solidFill>
            </a:endParaRPr>
          </a:p>
        </p:txBody>
      </p:sp>
      <p:sp>
        <p:nvSpPr>
          <p:cNvPr id="112" name="Google Shape;112;g1f36298e04e_0_1517"/>
          <p:cNvSpPr txBox="1"/>
          <p:nvPr/>
        </p:nvSpPr>
        <p:spPr>
          <a:xfrm>
            <a:off x="1823850" y="499551"/>
            <a:ext cx="38427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800"/>
              <a:buFont typeface="Tahoma"/>
              <a:buNone/>
            </a:pPr>
            <a:r>
              <a:rPr lang="en-US" sz="1600" b="1" i="0" u="none" strike="noStrike" cap="none">
                <a:solidFill>
                  <a:srgbClr val="002060"/>
                </a:solidFill>
                <a:latin typeface="Tahoma"/>
                <a:ea typeface="Tahoma"/>
                <a:cs typeface="Tahoma"/>
                <a:sym typeface="Tahoma"/>
              </a:rPr>
              <a:t>Адамның үйлесімді </a:t>
            </a:r>
            <a:endParaRPr sz="1600" b="1" i="0" u="none" strike="noStrike" cap="none">
              <a:solidFill>
                <a:srgbClr val="002060"/>
              </a:solidFill>
              <a:latin typeface="Tahoma"/>
              <a:ea typeface="Tahoma"/>
              <a:cs typeface="Tahoma"/>
              <a:sym typeface="Tahoma"/>
            </a:endParaRPr>
          </a:p>
          <a:p>
            <a:pPr marL="0" marR="0" lvl="0" indent="0" algn="l" rtl="0">
              <a:lnSpc>
                <a:spcPct val="100000"/>
              </a:lnSpc>
              <a:spcBef>
                <a:spcPts val="0"/>
              </a:spcBef>
              <a:spcAft>
                <a:spcPts val="0"/>
              </a:spcAft>
              <a:buClr>
                <a:srgbClr val="002060"/>
              </a:buClr>
              <a:buSzPts val="1800"/>
              <a:buFont typeface="Tahoma"/>
              <a:buNone/>
            </a:pPr>
            <a:r>
              <a:rPr lang="en-US" sz="1600" b="1" i="0" u="none" strike="noStrike" cap="none">
                <a:solidFill>
                  <a:srgbClr val="002060"/>
                </a:solidFill>
                <a:latin typeface="Tahoma"/>
                <a:ea typeface="Tahoma"/>
                <a:cs typeface="Tahoma"/>
                <a:sym typeface="Tahoma"/>
              </a:rPr>
              <a:t>дамуы ұлттық институты</a:t>
            </a:r>
            <a:endParaRPr sz="1200" b="0" i="0" u="none" strike="noStrike" cap="none">
              <a:solidFill>
                <a:srgbClr val="000000"/>
              </a:solidFill>
              <a:latin typeface="Arial"/>
              <a:ea typeface="Arial"/>
              <a:cs typeface="Arial"/>
              <a:sym typeface="Arial"/>
            </a:endParaRPr>
          </a:p>
        </p:txBody>
      </p:sp>
      <p:pic>
        <p:nvPicPr>
          <p:cNvPr id="113" name="Google Shape;113;g1f36298e04e_0_1517" descr="C:\Users\admin\Desktop\Ербол справка\logo.png"/>
          <p:cNvPicPr preferRelativeResize="0"/>
          <p:nvPr/>
        </p:nvPicPr>
        <p:blipFill rotWithShape="1">
          <a:blip r:embed="rId3">
            <a:alphaModFix/>
          </a:blip>
          <a:srcRect/>
          <a:stretch/>
        </p:blipFill>
        <p:spPr>
          <a:xfrm>
            <a:off x="320549" y="471443"/>
            <a:ext cx="1295575" cy="1277100"/>
          </a:xfrm>
          <a:prstGeom prst="rect">
            <a:avLst/>
          </a:prstGeom>
          <a:noFill/>
          <a:ln>
            <a:noFill/>
          </a:ln>
        </p:spPr>
      </p:pic>
      <p:sp>
        <p:nvSpPr>
          <p:cNvPr id="114" name="Google Shape;114;g1f36298e04e_0_1517"/>
          <p:cNvSpPr txBox="1"/>
          <p:nvPr/>
        </p:nvSpPr>
        <p:spPr>
          <a:xfrm>
            <a:off x="1855131" y="1161904"/>
            <a:ext cx="38427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800"/>
              <a:buFont typeface="Tahoma"/>
              <a:buNone/>
            </a:pPr>
            <a:r>
              <a:rPr lang="en-US" sz="1600" b="1" i="0" u="none" strike="noStrike" cap="none">
                <a:solidFill>
                  <a:srgbClr val="002060"/>
                </a:solidFill>
                <a:latin typeface="Tahoma"/>
                <a:ea typeface="Tahoma"/>
                <a:cs typeface="Tahoma"/>
                <a:sym typeface="Tahoma"/>
              </a:rPr>
              <a:t>Национальный институт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2060"/>
              </a:buClr>
              <a:buSzPts val="1800"/>
              <a:buFont typeface="Tahoma"/>
              <a:buNone/>
            </a:pPr>
            <a:r>
              <a:rPr lang="en-US" sz="1600" b="1" i="0" u="none" strike="noStrike" cap="none">
                <a:solidFill>
                  <a:srgbClr val="002060"/>
                </a:solidFill>
                <a:latin typeface="Tahoma"/>
                <a:ea typeface="Tahoma"/>
                <a:cs typeface="Tahoma"/>
                <a:sym typeface="Tahoma"/>
              </a:rPr>
              <a:t>гармоничного развития человека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2060"/>
              </a:solidFill>
              <a:latin typeface="Tahoma"/>
              <a:ea typeface="Tahoma"/>
              <a:cs typeface="Tahoma"/>
              <a:sym typeface="Tahoma"/>
            </a:endParaRPr>
          </a:p>
        </p:txBody>
      </p:sp>
      <p:cxnSp>
        <p:nvCxnSpPr>
          <p:cNvPr id="115" name="Google Shape;115;g1f36298e04e_0_1517"/>
          <p:cNvCxnSpPr/>
          <p:nvPr/>
        </p:nvCxnSpPr>
        <p:spPr>
          <a:xfrm rot="10800000" flipH="1">
            <a:off x="1855127" y="1123191"/>
            <a:ext cx="3147900" cy="21600"/>
          </a:xfrm>
          <a:prstGeom prst="straightConnector1">
            <a:avLst/>
          </a:prstGeom>
          <a:noFill/>
          <a:ln w="9525" cap="flat" cmpd="sng">
            <a:solidFill>
              <a:srgbClr val="EE7008"/>
            </a:solidFill>
            <a:prstDash val="solid"/>
            <a:miter lim="800000"/>
            <a:headEnd type="none" w="sm" len="sm"/>
            <a:tailEnd type="none" w="sm" len="sm"/>
          </a:ln>
        </p:spPr>
      </p:cxnSp>
      <p:pic>
        <p:nvPicPr>
          <p:cNvPr id="116" name="Google Shape;116;g1f36298e04e_0_1517"/>
          <p:cNvPicPr preferRelativeResize="0"/>
          <p:nvPr/>
        </p:nvPicPr>
        <p:blipFill>
          <a:blip r:embed="rId4">
            <a:alphaModFix/>
          </a:blip>
          <a:stretch>
            <a:fillRect/>
          </a:stretch>
        </p:blipFill>
        <p:spPr>
          <a:xfrm>
            <a:off x="436350" y="2010000"/>
            <a:ext cx="3298028" cy="32883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graphicFrame>
        <p:nvGraphicFramePr>
          <p:cNvPr id="235" name="Google Shape;235;g1f36298e04e_0_2436"/>
          <p:cNvGraphicFramePr/>
          <p:nvPr/>
        </p:nvGraphicFramePr>
        <p:xfrm>
          <a:off x="540412" y="1073049"/>
          <a:ext cx="10040375" cy="4711925"/>
        </p:xfrm>
        <a:graphic>
          <a:graphicData uri="http://schemas.openxmlformats.org/drawingml/2006/table">
            <a:tbl>
              <a:tblPr firstRow="1" firstCol="1" bandRow="1">
                <a:noFill/>
                <a:tableStyleId>{D96BB58D-2E4E-42EB-B055-07D079F77B8C}</a:tableStyleId>
              </a:tblPr>
              <a:tblGrid>
                <a:gridCol w="8621050"/>
                <a:gridCol w="970800"/>
                <a:gridCol w="448525"/>
              </a:tblGrid>
              <a:tr h="381225">
                <a:tc gridSpan="3">
                  <a:txBody>
                    <a:bodyPr/>
                    <a:lstStyle/>
                    <a:p>
                      <a:pPr marL="742950" marR="0" lvl="1" indent="-285750" algn="ctr" rtl="0">
                        <a:spcBef>
                          <a:spcPts val="0"/>
                        </a:spcBef>
                        <a:spcAft>
                          <a:spcPts val="0"/>
                        </a:spcAft>
                        <a:buClr>
                          <a:srgbClr val="EE7008"/>
                        </a:buClr>
                        <a:buSzPts val="1600"/>
                        <a:buAutoNum type="arabicPeriod"/>
                      </a:pPr>
                      <a:r>
                        <a:rPr lang="en-US" sz="1600" u="none" strike="noStrike" cap="none">
                          <a:solidFill>
                            <a:srgbClr val="EE7008"/>
                          </a:solidFill>
                        </a:rPr>
                        <a:t>Оқу үлгерімі</a:t>
                      </a:r>
                      <a:endParaRPr sz="1600" u="none" strike="noStrike" cap="none">
                        <a:solidFill>
                          <a:srgbClr val="EE7008"/>
                        </a:solidFill>
                      </a:endParaRPr>
                    </a:p>
                  </a:txBody>
                  <a:tcPr marL="51425" marR="51425" marT="0" marB="0">
                    <a:solidFill>
                      <a:srgbClr val="C4E2FC">
                        <a:alpha val="35690"/>
                      </a:srgbClr>
                    </a:solidFill>
                  </a:tcPr>
                </a:tc>
                <a:tc hMerge="1">
                  <a:txBody>
                    <a:bodyPr/>
                    <a:lstStyle/>
                    <a:p>
                      <a:endParaRPr lang="ru-RU"/>
                    </a:p>
                  </a:txBody>
                  <a:tcPr/>
                </a:tc>
                <a:tc hMerge="1">
                  <a:txBody>
                    <a:bodyPr/>
                    <a:lstStyle/>
                    <a:p>
                      <a:endParaRPr lang="ru-RU"/>
                    </a:p>
                  </a:txBody>
                  <a:tcPr/>
                </a:tc>
              </a:tr>
              <a:tr h="387350">
                <a:tc>
                  <a:txBody>
                    <a:bodyPr/>
                    <a:lstStyle/>
                    <a:p>
                      <a:pPr marL="0" marR="0" lvl="0" indent="0" algn="just" rtl="0">
                        <a:lnSpc>
                          <a:spcPct val="107000"/>
                        </a:lnSpc>
                        <a:spcBef>
                          <a:spcPts val="0"/>
                        </a:spcBef>
                        <a:spcAft>
                          <a:spcPts val="0"/>
                        </a:spcAft>
                        <a:buNone/>
                      </a:pPr>
                      <a:r>
                        <a:rPr lang="en-US" sz="1400" u="none" strike="noStrike" cap="none">
                          <a:solidFill>
                            <a:srgbClr val="222A35"/>
                          </a:solidFill>
                        </a:rPr>
                        <a:t>Жақсы</a:t>
                      </a:r>
                      <a:endParaRPr sz="1100" u="none" strike="noStrike" cap="none">
                        <a:solidFill>
                          <a:srgbClr val="222A35"/>
                        </a:solidFill>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sz="1400" u="none" strike="noStrike" cap="none">
                          <a:solidFill>
                            <a:srgbClr val="222A35"/>
                          </a:solidFill>
                        </a:rPr>
                        <a:t>5</a:t>
                      </a:r>
                      <a:endParaRPr sz="1100" u="none" strike="noStrike" cap="none">
                        <a:solidFill>
                          <a:srgbClr val="222A35"/>
                        </a:solidFill>
                      </a:endParaRPr>
                    </a:p>
                  </a:txBody>
                  <a:tcPr marL="51425" marR="51425" marT="0" marB="0">
                    <a:solidFill>
                      <a:srgbClr val="C4E2FC">
                        <a:alpha val="35690"/>
                      </a:srgbClr>
                    </a:solidFill>
                  </a:tcPr>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p>
                  </a:txBody>
                  <a:tcPr marL="0" marR="0" marT="0" marB="0" anchor="ctr">
                    <a:solidFill>
                      <a:srgbClr val="C4E2FC">
                        <a:alpha val="35690"/>
                      </a:srgbClr>
                    </a:solidFill>
                  </a:tcPr>
                </a:tc>
              </a:tr>
              <a:tr h="387350">
                <a:tc>
                  <a:txBody>
                    <a:bodyPr/>
                    <a:lstStyle/>
                    <a:p>
                      <a:pPr marL="0" marR="0" lvl="0" indent="0" algn="just" rtl="0">
                        <a:lnSpc>
                          <a:spcPct val="107000"/>
                        </a:lnSpc>
                        <a:spcBef>
                          <a:spcPts val="0"/>
                        </a:spcBef>
                        <a:spcAft>
                          <a:spcPts val="0"/>
                        </a:spcAft>
                        <a:buNone/>
                      </a:pPr>
                      <a:r>
                        <a:rPr lang="en-US" sz="1400" u="none" strike="noStrike" cap="none">
                          <a:solidFill>
                            <a:srgbClr val="222A35"/>
                          </a:solidFill>
                        </a:rPr>
                        <a:t>Қанағаттанарлық</a:t>
                      </a:r>
                      <a:endParaRPr sz="1100" u="none" strike="noStrike" cap="none">
                        <a:solidFill>
                          <a:srgbClr val="222A35"/>
                        </a:solidFill>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sz="1400" u="none" strike="noStrike" cap="none">
                          <a:solidFill>
                            <a:srgbClr val="222A35"/>
                          </a:solidFill>
                        </a:rPr>
                        <a:t>4</a:t>
                      </a:r>
                      <a:endParaRPr sz="1100" u="none" strike="noStrike" cap="none">
                        <a:solidFill>
                          <a:srgbClr val="222A35"/>
                        </a:solidFill>
                      </a:endParaRPr>
                    </a:p>
                  </a:txBody>
                  <a:tcPr marL="51425" marR="51425" marT="0" marB="0">
                    <a:solidFill>
                      <a:srgbClr val="C4E2FC">
                        <a:alpha val="35690"/>
                      </a:srgbClr>
                    </a:solidFill>
                  </a:tcPr>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p>
                  </a:txBody>
                  <a:tcPr marL="0" marR="0" marT="0" marB="0" anchor="ctr">
                    <a:solidFill>
                      <a:srgbClr val="C4E2FC">
                        <a:alpha val="35690"/>
                      </a:srgbClr>
                    </a:solidFill>
                  </a:tcPr>
                </a:tc>
              </a:tr>
              <a:tr h="387350">
                <a:tc>
                  <a:txBody>
                    <a:bodyPr/>
                    <a:lstStyle/>
                    <a:p>
                      <a:pPr marL="0" marR="0" lvl="0" indent="0" algn="just" rtl="0">
                        <a:lnSpc>
                          <a:spcPct val="107000"/>
                        </a:lnSpc>
                        <a:spcBef>
                          <a:spcPts val="0"/>
                        </a:spcBef>
                        <a:spcAft>
                          <a:spcPts val="0"/>
                        </a:spcAft>
                        <a:buNone/>
                      </a:pPr>
                      <a:r>
                        <a:rPr lang="en-US" sz="1400" u="none" strike="noStrike" cap="none">
                          <a:solidFill>
                            <a:srgbClr val="222A35"/>
                          </a:solidFill>
                        </a:rPr>
                        <a:t>Қанағаттанарлықсыз </a:t>
                      </a:r>
                      <a:endParaRPr sz="1100" u="none" strike="noStrike" cap="none">
                        <a:solidFill>
                          <a:srgbClr val="222A35"/>
                        </a:solidFill>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sz="1400" u="none" strike="noStrike" cap="none">
                          <a:solidFill>
                            <a:srgbClr val="222A35"/>
                          </a:solidFill>
                        </a:rPr>
                        <a:t>3</a:t>
                      </a:r>
                      <a:endParaRPr sz="1100" u="none" strike="noStrike" cap="none">
                        <a:solidFill>
                          <a:srgbClr val="222A35"/>
                        </a:solidFill>
                      </a:endParaRPr>
                    </a:p>
                  </a:txBody>
                  <a:tcPr marL="51425" marR="51425" marT="0" marB="0">
                    <a:solidFill>
                      <a:srgbClr val="C4E2FC">
                        <a:alpha val="35690"/>
                      </a:srgbClr>
                    </a:solidFill>
                  </a:tcPr>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p>
                  </a:txBody>
                  <a:tcPr marL="0" marR="0" marT="0" marB="0" anchor="ctr">
                    <a:solidFill>
                      <a:srgbClr val="C4E2FC">
                        <a:alpha val="35690"/>
                      </a:srgbClr>
                    </a:solidFill>
                  </a:tcPr>
                </a:tc>
              </a:tr>
              <a:tr h="387350">
                <a:tc>
                  <a:txBody>
                    <a:bodyPr/>
                    <a:lstStyle/>
                    <a:p>
                      <a:pPr marL="0" marR="0" lvl="0" indent="0" algn="just" rtl="0">
                        <a:lnSpc>
                          <a:spcPct val="107000"/>
                        </a:lnSpc>
                        <a:spcBef>
                          <a:spcPts val="0"/>
                        </a:spcBef>
                        <a:spcAft>
                          <a:spcPts val="0"/>
                        </a:spcAft>
                        <a:buNone/>
                      </a:pPr>
                      <a:r>
                        <a:rPr lang="en-US" sz="1400" u="none" strike="noStrike" cap="none">
                          <a:solidFill>
                            <a:srgbClr val="222A35"/>
                          </a:solidFill>
                        </a:rPr>
                        <a:t>Мектепті тастап, жұмыс істейді </a:t>
                      </a:r>
                      <a:endParaRPr sz="1100" u="none" strike="noStrike" cap="none">
                        <a:solidFill>
                          <a:srgbClr val="222A35"/>
                        </a:solidFill>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sz="1400" u="none" strike="noStrike" cap="none">
                          <a:solidFill>
                            <a:srgbClr val="222A35"/>
                          </a:solidFill>
                        </a:rPr>
                        <a:t>2</a:t>
                      </a:r>
                      <a:endParaRPr sz="1100" u="none" strike="noStrike" cap="none">
                        <a:solidFill>
                          <a:srgbClr val="222A35"/>
                        </a:solidFill>
                      </a:endParaRPr>
                    </a:p>
                  </a:txBody>
                  <a:tcPr marL="51425" marR="51425" marT="0" marB="0">
                    <a:solidFill>
                      <a:srgbClr val="C4E2FC">
                        <a:alpha val="35690"/>
                      </a:srgbClr>
                    </a:solidFill>
                  </a:tcPr>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p>
                  </a:txBody>
                  <a:tcPr marL="0" marR="0" marT="0" marB="0" anchor="ctr">
                    <a:solidFill>
                      <a:srgbClr val="C4E2FC">
                        <a:alpha val="35690"/>
                      </a:srgbClr>
                    </a:solidFill>
                  </a:tcPr>
                </a:tc>
              </a:tr>
              <a:tr h="387350">
                <a:tc>
                  <a:txBody>
                    <a:bodyPr/>
                    <a:lstStyle/>
                    <a:p>
                      <a:pPr marL="0" marR="0" lvl="0" indent="0" algn="l" rtl="0">
                        <a:lnSpc>
                          <a:spcPct val="107000"/>
                        </a:lnSpc>
                        <a:spcBef>
                          <a:spcPts val="0"/>
                        </a:spcBef>
                        <a:spcAft>
                          <a:spcPts val="0"/>
                        </a:spcAft>
                        <a:buNone/>
                      </a:pPr>
                      <a:r>
                        <a:rPr lang="en-US" sz="1400" u="none" strike="noStrike" cap="none">
                          <a:solidFill>
                            <a:srgbClr val="222A35"/>
                          </a:solidFill>
                        </a:rPr>
                        <a:t>Мектепті тастап, жұмыс істемейді</a:t>
                      </a:r>
                      <a:endParaRPr sz="1100" u="none" strike="noStrike" cap="none">
                        <a:solidFill>
                          <a:srgbClr val="222A35"/>
                        </a:solidFill>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sz="1400" u="none" strike="noStrike" cap="none">
                          <a:solidFill>
                            <a:srgbClr val="222A35"/>
                          </a:solidFill>
                        </a:rPr>
                        <a:t>1</a:t>
                      </a:r>
                      <a:endParaRPr sz="1100" u="none" strike="noStrike" cap="none">
                        <a:solidFill>
                          <a:srgbClr val="222A35"/>
                        </a:solidFill>
                      </a:endParaRPr>
                    </a:p>
                  </a:txBody>
                  <a:tcPr marL="51425" marR="51425" marT="0" marB="0">
                    <a:solidFill>
                      <a:srgbClr val="C4E2FC">
                        <a:alpha val="35690"/>
                      </a:srgbClr>
                    </a:solidFill>
                  </a:tcPr>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p>
                  </a:txBody>
                  <a:tcPr marL="0" marR="0" marT="0" marB="0" anchor="ctr">
                    <a:solidFill>
                      <a:srgbClr val="C4E2FC">
                        <a:alpha val="35690"/>
                      </a:srgbClr>
                    </a:solidFill>
                  </a:tcPr>
                </a:tc>
              </a:tr>
              <a:tr h="381225">
                <a:tc gridSpan="3">
                  <a:txBody>
                    <a:bodyPr/>
                    <a:lstStyle/>
                    <a:p>
                      <a:pPr marL="742950" marR="0" lvl="1" indent="-196850" algn="ctr" rtl="0">
                        <a:spcBef>
                          <a:spcPts val="0"/>
                        </a:spcBef>
                        <a:spcAft>
                          <a:spcPts val="0"/>
                        </a:spcAft>
                        <a:buClr>
                          <a:schemeClr val="dk1"/>
                        </a:buClr>
                        <a:buSzPts val="1400"/>
                        <a:buFont typeface="Arial"/>
                        <a:buNone/>
                      </a:pPr>
                      <a:endParaRPr sz="1400" u="none" strike="noStrike" cap="none">
                        <a:solidFill>
                          <a:srgbClr val="EE7008"/>
                        </a:solidFill>
                      </a:endParaRPr>
                    </a:p>
                    <a:p>
                      <a:pPr marL="742950" marR="0" lvl="1" indent="-285750" algn="ctr" rtl="0">
                        <a:spcBef>
                          <a:spcPts val="0"/>
                        </a:spcBef>
                        <a:spcAft>
                          <a:spcPts val="0"/>
                        </a:spcAft>
                        <a:buClr>
                          <a:srgbClr val="EE7008"/>
                        </a:buClr>
                        <a:buSzPts val="1600"/>
                        <a:buAutoNum type="arabicPeriod"/>
                      </a:pPr>
                      <a:r>
                        <a:rPr lang="en-US" sz="1600" u="none" strike="noStrike" cap="none">
                          <a:solidFill>
                            <a:srgbClr val="EE7008"/>
                          </a:solidFill>
                        </a:rPr>
                        <a:t>Мектептегі жасөспірімнің мінез-құлқы</a:t>
                      </a:r>
                      <a:endParaRPr sz="1600" u="none" strike="noStrike" cap="none">
                        <a:solidFill>
                          <a:srgbClr val="EE7008"/>
                        </a:solidFill>
                      </a:endParaRPr>
                    </a:p>
                  </a:txBody>
                  <a:tcPr marL="51425" marR="51425" marT="0" marB="0">
                    <a:solidFill>
                      <a:srgbClr val="C4E2FC">
                        <a:alpha val="35690"/>
                      </a:srgbClr>
                    </a:solidFill>
                  </a:tcPr>
                </a:tc>
                <a:tc hMerge="1">
                  <a:txBody>
                    <a:bodyPr/>
                    <a:lstStyle/>
                    <a:p>
                      <a:endParaRPr lang="ru-RU"/>
                    </a:p>
                  </a:txBody>
                  <a:tcPr/>
                </a:tc>
                <a:tc hMerge="1">
                  <a:txBody>
                    <a:bodyPr/>
                    <a:lstStyle/>
                    <a:p>
                      <a:endParaRPr lang="ru-RU"/>
                    </a:p>
                  </a:txBody>
                  <a:tcPr/>
                </a:tc>
              </a:tr>
              <a:tr h="387350">
                <a:tc>
                  <a:txBody>
                    <a:bodyPr/>
                    <a:lstStyle/>
                    <a:p>
                      <a:pPr marL="0" marR="0" lvl="0" indent="0" algn="just" rtl="0">
                        <a:lnSpc>
                          <a:spcPct val="107000"/>
                        </a:lnSpc>
                        <a:spcBef>
                          <a:spcPts val="0"/>
                        </a:spcBef>
                        <a:spcAft>
                          <a:spcPts val="0"/>
                        </a:spcAft>
                        <a:buNone/>
                      </a:pPr>
                      <a:r>
                        <a:rPr lang="en-US" sz="1400" u="none" strike="noStrike" cap="none">
                          <a:solidFill>
                            <a:srgbClr val="222A35"/>
                          </a:solidFill>
                        </a:rPr>
                        <a:t>Жақсы</a:t>
                      </a:r>
                      <a:endParaRPr sz="1100" u="none" strike="noStrike" cap="none">
                        <a:solidFill>
                          <a:srgbClr val="222A35"/>
                        </a:solidFill>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sz="1400" u="none" strike="noStrike" cap="none">
                          <a:solidFill>
                            <a:srgbClr val="222A35"/>
                          </a:solidFill>
                        </a:rPr>
                        <a:t>5</a:t>
                      </a:r>
                      <a:endParaRPr sz="1100" u="none" strike="noStrike" cap="none">
                        <a:solidFill>
                          <a:srgbClr val="222A35"/>
                        </a:solidFill>
                      </a:endParaRPr>
                    </a:p>
                  </a:txBody>
                  <a:tcPr marL="51425" marR="51425" marT="0" marB="0">
                    <a:solidFill>
                      <a:srgbClr val="C4E2FC">
                        <a:alpha val="35690"/>
                      </a:srgbClr>
                    </a:solidFill>
                  </a:tcPr>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p>
                  </a:txBody>
                  <a:tcPr marL="0" marR="0" marT="0" marB="0" anchor="ctr">
                    <a:solidFill>
                      <a:srgbClr val="C4E2FC">
                        <a:alpha val="35690"/>
                      </a:srgbClr>
                    </a:solidFill>
                  </a:tcPr>
                </a:tc>
              </a:tr>
              <a:tr h="387350">
                <a:tc>
                  <a:txBody>
                    <a:bodyPr/>
                    <a:lstStyle/>
                    <a:p>
                      <a:pPr marL="0" marR="0" lvl="0" indent="0" algn="just" rtl="0">
                        <a:lnSpc>
                          <a:spcPct val="107000"/>
                        </a:lnSpc>
                        <a:spcBef>
                          <a:spcPts val="0"/>
                        </a:spcBef>
                        <a:spcAft>
                          <a:spcPts val="0"/>
                        </a:spcAft>
                        <a:buNone/>
                      </a:pPr>
                      <a:r>
                        <a:rPr lang="en-US" sz="1400" u="none" strike="noStrike" cap="none">
                          <a:solidFill>
                            <a:srgbClr val="222A35"/>
                          </a:solidFill>
                        </a:rPr>
                        <a:t>Қанағаттанарлық</a:t>
                      </a:r>
                      <a:endParaRPr sz="1400" u="none" strike="noStrike" cap="none">
                        <a:solidFill>
                          <a:srgbClr val="222A35"/>
                        </a:solidFill>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sz="1400" u="none" strike="noStrike" cap="none">
                          <a:solidFill>
                            <a:srgbClr val="222A35"/>
                          </a:solidFill>
                        </a:rPr>
                        <a:t>4</a:t>
                      </a:r>
                      <a:endParaRPr sz="1100" u="none" strike="noStrike" cap="none">
                        <a:solidFill>
                          <a:srgbClr val="222A35"/>
                        </a:solidFill>
                      </a:endParaRPr>
                    </a:p>
                  </a:txBody>
                  <a:tcPr marL="51425" marR="51425" marT="0" marB="0">
                    <a:solidFill>
                      <a:srgbClr val="C4E2FC">
                        <a:alpha val="35690"/>
                      </a:srgbClr>
                    </a:solidFill>
                  </a:tcPr>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p>
                  </a:txBody>
                  <a:tcPr marL="0" marR="0" marT="0" marB="0" anchor="ctr">
                    <a:solidFill>
                      <a:srgbClr val="C4E2FC">
                        <a:alpha val="35690"/>
                      </a:srgbClr>
                    </a:solidFill>
                  </a:tcPr>
                </a:tc>
              </a:tr>
              <a:tr h="387350">
                <a:tc>
                  <a:txBody>
                    <a:bodyPr/>
                    <a:lstStyle/>
                    <a:p>
                      <a:pPr marL="0" marR="0" lvl="0" indent="0" algn="just" rtl="0">
                        <a:lnSpc>
                          <a:spcPct val="107000"/>
                        </a:lnSpc>
                        <a:spcBef>
                          <a:spcPts val="0"/>
                        </a:spcBef>
                        <a:spcAft>
                          <a:spcPts val="0"/>
                        </a:spcAft>
                        <a:buNone/>
                      </a:pPr>
                      <a:r>
                        <a:rPr lang="en-US" sz="1400" u="none" strike="noStrike" cap="none">
                          <a:solidFill>
                            <a:srgbClr val="222A35"/>
                          </a:solidFill>
                        </a:rPr>
                        <a:t>Қанағаттанарлықсыз </a:t>
                      </a:r>
                      <a:endParaRPr sz="1100" u="none" strike="noStrike" cap="none">
                        <a:solidFill>
                          <a:srgbClr val="222A35"/>
                        </a:solidFill>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sz="1400" u="none" strike="noStrike" cap="none">
                          <a:solidFill>
                            <a:srgbClr val="222A35"/>
                          </a:solidFill>
                        </a:rPr>
                        <a:t>3</a:t>
                      </a:r>
                      <a:endParaRPr sz="1100" u="none" strike="noStrike" cap="none">
                        <a:solidFill>
                          <a:srgbClr val="222A35"/>
                        </a:solidFill>
                      </a:endParaRPr>
                    </a:p>
                  </a:txBody>
                  <a:tcPr marL="51425" marR="51425" marT="0" marB="0">
                    <a:solidFill>
                      <a:srgbClr val="C4E2FC">
                        <a:alpha val="35690"/>
                      </a:srgbClr>
                    </a:solidFill>
                  </a:tcPr>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p>
                  </a:txBody>
                  <a:tcPr marL="0" marR="0" marT="0" marB="0" anchor="ctr">
                    <a:solidFill>
                      <a:srgbClr val="C4E2FC">
                        <a:alpha val="35690"/>
                      </a:srgbClr>
                    </a:solidFill>
                  </a:tcPr>
                </a:tc>
              </a:tr>
              <a:tr h="387350">
                <a:tc>
                  <a:txBody>
                    <a:bodyPr/>
                    <a:lstStyle/>
                    <a:p>
                      <a:pPr marL="0" marR="0" lvl="0" indent="0" algn="just" rtl="0">
                        <a:lnSpc>
                          <a:spcPct val="107000"/>
                        </a:lnSpc>
                        <a:spcBef>
                          <a:spcPts val="0"/>
                        </a:spcBef>
                        <a:spcAft>
                          <a:spcPts val="0"/>
                        </a:spcAft>
                        <a:buNone/>
                      </a:pPr>
                      <a:r>
                        <a:rPr lang="en-US" sz="1400" u="none" strike="noStrike" cap="none">
                          <a:solidFill>
                            <a:srgbClr val="222A35"/>
                          </a:solidFill>
                        </a:rPr>
                        <a:t>Әлеуметтік емес/</a:t>
                      </a:r>
                      <a:r>
                        <a:rPr lang="en-US" sz="1400" u="none" strike="noStrike" cap="none">
                          <a:solidFill>
                            <a:schemeClr val="accent2"/>
                          </a:solidFill>
                        </a:rPr>
                        <a:t>Асоциалды/қоғамға қарсы</a:t>
                      </a:r>
                      <a:r>
                        <a:rPr lang="en-US" sz="1400" u="none" strike="noStrike" cap="none">
                          <a:solidFill>
                            <a:srgbClr val="222A35"/>
                          </a:solidFill>
                        </a:rPr>
                        <a:t> мінез-құлықта бірнеше рет байқалды</a:t>
                      </a:r>
                      <a:endParaRPr sz="1100" u="none" strike="noStrike" cap="none">
                        <a:solidFill>
                          <a:srgbClr val="222A35"/>
                        </a:solidFill>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sz="1400" u="none" strike="noStrike" cap="none">
                          <a:solidFill>
                            <a:srgbClr val="222A35"/>
                          </a:solidFill>
                        </a:rPr>
                        <a:t>2</a:t>
                      </a:r>
                      <a:endParaRPr sz="1100" u="none" strike="noStrike" cap="none">
                        <a:solidFill>
                          <a:srgbClr val="222A35"/>
                        </a:solidFill>
                      </a:endParaRPr>
                    </a:p>
                  </a:txBody>
                  <a:tcPr marL="51425" marR="51425" marT="0" marB="0">
                    <a:solidFill>
                      <a:srgbClr val="C4E2FC">
                        <a:alpha val="35690"/>
                      </a:srgbClr>
                    </a:solidFill>
                  </a:tcPr>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p>
                  </a:txBody>
                  <a:tcPr marL="0" marR="0" marT="0" marB="0" anchor="ctr">
                    <a:solidFill>
                      <a:srgbClr val="C4E2FC">
                        <a:alpha val="35690"/>
                      </a:srgbClr>
                    </a:solidFill>
                  </a:tcPr>
                </a:tc>
              </a:tr>
              <a:tr h="387350">
                <a:tc>
                  <a:txBody>
                    <a:bodyPr/>
                    <a:lstStyle/>
                    <a:p>
                      <a:pPr marL="0" marR="0" lvl="0" indent="0" algn="l" rtl="0">
                        <a:lnSpc>
                          <a:spcPct val="107000"/>
                        </a:lnSpc>
                        <a:spcBef>
                          <a:spcPts val="0"/>
                        </a:spcBef>
                        <a:spcAft>
                          <a:spcPts val="0"/>
                        </a:spcAft>
                        <a:buNone/>
                      </a:pPr>
                      <a:r>
                        <a:rPr lang="en-US" sz="1400" u="none" strike="noStrike" cap="none">
                          <a:solidFill>
                            <a:srgbClr val="222A35"/>
                          </a:solidFill>
                        </a:rPr>
                        <a:t>Кәмелетке толмағандар жөніндегі бөлімде есепте тұр</a:t>
                      </a:r>
                      <a:endParaRPr sz="1400" u="none" strike="noStrike" cap="none">
                        <a:solidFill>
                          <a:srgbClr val="222A35"/>
                        </a:solidFill>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sz="1400" u="none" strike="noStrike" cap="none">
                          <a:solidFill>
                            <a:srgbClr val="222A35"/>
                          </a:solidFill>
                        </a:rPr>
                        <a:t>1</a:t>
                      </a:r>
                      <a:endParaRPr sz="1100" u="none" strike="noStrike" cap="none">
                        <a:solidFill>
                          <a:srgbClr val="222A35"/>
                        </a:solidFill>
                      </a:endParaRPr>
                    </a:p>
                  </a:txBody>
                  <a:tcPr marL="51425" marR="51425" marT="0" marB="0">
                    <a:solidFill>
                      <a:srgbClr val="C4E2FC">
                        <a:alpha val="35690"/>
                      </a:srgbClr>
                    </a:solidFill>
                  </a:tcPr>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p>
                  </a:txBody>
                  <a:tcPr marL="0" marR="0" marT="0" marB="0" anchor="ctr">
                    <a:solidFill>
                      <a:srgbClr val="C4E2FC">
                        <a:alpha val="35690"/>
                      </a:srgbClr>
                    </a:solidFill>
                  </a:tcPr>
                </a:tc>
              </a:tr>
            </a:tbl>
          </a:graphicData>
        </a:graphic>
      </p:graphicFrame>
      <p:sp>
        <p:nvSpPr>
          <p:cNvPr id="236" name="Google Shape;236;g1f36298e04e_0_2436"/>
          <p:cNvSpPr txBox="1">
            <a:spLocks noGrp="1"/>
          </p:cNvSpPr>
          <p:nvPr>
            <p:ph type="subTitle" idx="2"/>
          </p:nvPr>
        </p:nvSpPr>
        <p:spPr>
          <a:xfrm>
            <a:off x="415600" y="47850"/>
            <a:ext cx="11360700" cy="824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2000" b="1">
                <a:solidFill>
                  <a:schemeClr val="accent1"/>
                </a:solidFill>
                <a:latin typeface="Arial"/>
                <a:ea typeface="Arial"/>
                <a:cs typeface="Arial"/>
                <a:sym typeface="Arial"/>
              </a:rPr>
              <a:t>БАЛАЛАРДЫҢ ӘЛЕУМЕТТІК </a:t>
            </a:r>
            <a:endParaRPr sz="2000" b="1">
              <a:solidFill>
                <a:schemeClr val="accent1"/>
              </a:solidFill>
              <a:latin typeface="Arial"/>
              <a:ea typeface="Arial"/>
              <a:cs typeface="Arial"/>
              <a:sym typeface="Arial"/>
            </a:endParaRPr>
          </a:p>
          <a:p>
            <a:pPr marL="0" lvl="0" indent="0" algn="ctr" rtl="0">
              <a:spcBef>
                <a:spcPts val="0"/>
              </a:spcBef>
              <a:spcAft>
                <a:spcPts val="0"/>
              </a:spcAft>
              <a:buNone/>
            </a:pPr>
            <a:r>
              <a:rPr lang="en-US" sz="2000" b="1">
                <a:solidFill>
                  <a:schemeClr val="accent1"/>
                </a:solidFill>
                <a:latin typeface="Arial"/>
                <a:ea typeface="Arial"/>
                <a:cs typeface="Arial"/>
                <a:sym typeface="Arial"/>
              </a:rPr>
              <a:t>ӘЛ-АУҚАТЫНЫҢ КӨРСЕТКІШТЕРІ</a:t>
            </a:r>
            <a:endParaRPr sz="2000" b="1">
              <a:solidFill>
                <a:schemeClr val="accent1"/>
              </a:solidFill>
              <a:latin typeface="Arial"/>
              <a:ea typeface="Arial"/>
              <a:cs typeface="Arial"/>
              <a:sym typeface="Arial"/>
            </a:endParaRPr>
          </a:p>
          <a:p>
            <a:pPr marL="0" lvl="0" indent="0" algn="l" rtl="0">
              <a:lnSpc>
                <a:spcPct val="115000"/>
              </a:lnSpc>
              <a:spcBef>
                <a:spcPts val="0"/>
              </a:spcBef>
              <a:spcAft>
                <a:spcPts val="0"/>
              </a:spcAft>
              <a:buSzPts val="1100"/>
              <a:buNone/>
            </a:pPr>
            <a:endParaRPr sz="2000" b="1">
              <a:solidFill>
                <a:schemeClr val="accent1"/>
              </a:solidFill>
              <a:latin typeface="Arial"/>
              <a:ea typeface="Arial"/>
              <a:cs typeface="Arial"/>
              <a:sym typeface="Arial"/>
            </a:endParaRPr>
          </a:p>
        </p:txBody>
      </p:sp>
      <p:cxnSp>
        <p:nvCxnSpPr>
          <p:cNvPr id="237" name="Google Shape;237;g1f36298e04e_0_2436"/>
          <p:cNvCxnSpPr/>
          <p:nvPr/>
        </p:nvCxnSpPr>
        <p:spPr>
          <a:xfrm>
            <a:off x="3985002" y="459891"/>
            <a:ext cx="4221900" cy="0"/>
          </a:xfrm>
          <a:prstGeom prst="straightConnector1">
            <a:avLst/>
          </a:prstGeom>
          <a:noFill/>
          <a:ln w="28575" cap="flat" cmpd="sng">
            <a:solidFill>
              <a:srgbClr val="EE7008"/>
            </a:solidFill>
            <a:prstDash val="solid"/>
            <a:miter lim="800000"/>
            <a:headEnd type="none" w="sm" len="sm"/>
            <a:tailEnd type="none" w="sm" len="sm"/>
          </a:ln>
        </p:spPr>
      </p:cxnSp>
      <p:pic>
        <p:nvPicPr>
          <p:cNvPr id="238" name="Google Shape;238;g1f36298e04e_0_2436"/>
          <p:cNvPicPr preferRelativeResize="0"/>
          <p:nvPr/>
        </p:nvPicPr>
        <p:blipFill rotWithShape="1">
          <a:blip r:embed="rId3">
            <a:alphaModFix/>
          </a:blip>
          <a:srcRect/>
          <a:stretch/>
        </p:blipFill>
        <p:spPr>
          <a:xfrm>
            <a:off x="10061450" y="2627632"/>
            <a:ext cx="1714850" cy="3993601"/>
          </a:xfrm>
          <a:prstGeom prst="rect">
            <a:avLst/>
          </a:prstGeom>
          <a:noFill/>
          <a:ln>
            <a:noFill/>
          </a:ln>
        </p:spPr>
      </p:pic>
      <p:pic>
        <p:nvPicPr>
          <p:cNvPr id="239" name="Google Shape;239;g1f36298e04e_0_2436"/>
          <p:cNvPicPr preferRelativeResize="0"/>
          <p:nvPr/>
        </p:nvPicPr>
        <p:blipFill rotWithShape="1">
          <a:blip r:embed="rId4">
            <a:alphaModFix/>
          </a:blip>
          <a:srcRect/>
          <a:stretch/>
        </p:blipFill>
        <p:spPr>
          <a:xfrm>
            <a:off x="307799" y="342251"/>
            <a:ext cx="1246525" cy="1019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graphicFrame>
        <p:nvGraphicFramePr>
          <p:cNvPr id="244" name="Google Shape;244;g1f36298e04e_0_2445"/>
          <p:cNvGraphicFramePr/>
          <p:nvPr/>
        </p:nvGraphicFramePr>
        <p:xfrm>
          <a:off x="540408" y="1090700"/>
          <a:ext cx="10040375" cy="4600350"/>
        </p:xfrm>
        <a:graphic>
          <a:graphicData uri="http://schemas.openxmlformats.org/drawingml/2006/table">
            <a:tbl>
              <a:tblPr firstRow="1" firstCol="1" bandRow="1">
                <a:noFill/>
                <a:tableStyleId>{D96BB58D-2E4E-42EB-B055-07D079F77B8C}</a:tableStyleId>
              </a:tblPr>
              <a:tblGrid>
                <a:gridCol w="8623600"/>
                <a:gridCol w="1416775"/>
              </a:tblGrid>
              <a:tr h="489750">
                <a:tc gridSpan="2">
                  <a:txBody>
                    <a:bodyPr/>
                    <a:lstStyle/>
                    <a:p>
                      <a:pPr marL="742950" marR="0" lvl="1" indent="-285750" algn="ctr" rtl="0">
                        <a:spcBef>
                          <a:spcPts val="0"/>
                        </a:spcBef>
                        <a:spcAft>
                          <a:spcPts val="0"/>
                        </a:spcAft>
                        <a:buClr>
                          <a:srgbClr val="EE7008"/>
                        </a:buClr>
                        <a:buSzPts val="1600"/>
                        <a:buAutoNum type="arabicPeriod"/>
                      </a:pPr>
                      <a:r>
                        <a:rPr lang="en-US" sz="1600" u="none" strike="noStrike" cap="none">
                          <a:solidFill>
                            <a:srgbClr val="EE7008"/>
                          </a:solidFill>
                        </a:rPr>
                        <a:t>Жасөспірімнің мектептен тыс қарым-қатынасы</a:t>
                      </a:r>
                      <a:endParaRPr sz="1600" u="none" strike="noStrike" cap="none">
                        <a:solidFill>
                          <a:srgbClr val="EE7008"/>
                        </a:solidFill>
                      </a:endParaRPr>
                    </a:p>
                  </a:txBody>
                  <a:tcPr marL="51425" marR="51425" marT="0" marB="0">
                    <a:solidFill>
                      <a:srgbClr val="C4E2FC">
                        <a:alpha val="35690"/>
                      </a:srgbClr>
                    </a:solidFill>
                  </a:tcPr>
                </a:tc>
                <a:tc hMerge="1">
                  <a:txBody>
                    <a:bodyPr/>
                    <a:lstStyle/>
                    <a:p>
                      <a:endParaRPr lang="ru-RU"/>
                    </a:p>
                  </a:txBody>
                  <a:tcPr/>
                </a:tc>
              </a:tr>
              <a:tr h="405575">
                <a:tc>
                  <a:txBody>
                    <a:bodyPr/>
                    <a:lstStyle/>
                    <a:p>
                      <a:pPr marL="0" marR="0" lvl="0" indent="0" algn="just" rtl="0">
                        <a:lnSpc>
                          <a:spcPct val="107000"/>
                        </a:lnSpc>
                        <a:spcBef>
                          <a:spcPts val="0"/>
                        </a:spcBef>
                        <a:spcAft>
                          <a:spcPts val="0"/>
                        </a:spcAft>
                        <a:buNone/>
                      </a:pPr>
                      <a:r>
                        <a:rPr lang="en-US" sz="1400" u="none" strike="noStrike" cap="none">
                          <a:solidFill>
                            <a:srgbClr val="0C0C0C"/>
                          </a:solidFill>
                        </a:rPr>
                        <a:t>Үйірмелер және секцияларға қатысады, бейресми балалар ұйымдарының мүшесі </a:t>
                      </a:r>
                      <a:endParaRPr sz="1100" u="none" strike="noStrike" cap="none">
                        <a:solidFill>
                          <a:srgbClr val="0C0C0C"/>
                        </a:solidFill>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u="none" strike="noStrike" cap="none">
                          <a:solidFill>
                            <a:srgbClr val="2B2B2B"/>
                          </a:solidFill>
                        </a:rPr>
                        <a:t>5</a:t>
                      </a:r>
                      <a:endParaRPr u="none" strike="noStrike" cap="none"/>
                    </a:p>
                  </a:txBody>
                  <a:tcPr marL="51425" marR="51425" marT="0" marB="0">
                    <a:solidFill>
                      <a:srgbClr val="C4E2FC">
                        <a:alpha val="35690"/>
                      </a:srgbClr>
                    </a:solidFill>
                  </a:tcPr>
                </a:tc>
              </a:tr>
              <a:tr h="385750">
                <a:tc>
                  <a:txBody>
                    <a:bodyPr/>
                    <a:lstStyle/>
                    <a:p>
                      <a:pPr marL="0" marR="0" lvl="0" indent="0" algn="l" rtl="0">
                        <a:lnSpc>
                          <a:spcPct val="107000"/>
                        </a:lnSpc>
                        <a:spcBef>
                          <a:spcPts val="0"/>
                        </a:spcBef>
                        <a:spcAft>
                          <a:spcPts val="0"/>
                        </a:spcAft>
                        <a:buNone/>
                      </a:pPr>
                      <a:r>
                        <a:rPr lang="en-US" sz="1400" u="none" strike="noStrike" cap="none">
                          <a:solidFill>
                            <a:srgbClr val="0C0C0C"/>
                          </a:solidFill>
                        </a:rPr>
                        <a:t>Әлеуметтік желілердегі байланыс</a:t>
                      </a:r>
                      <a:endParaRPr sz="1100" u="none" strike="noStrike" cap="none">
                        <a:solidFill>
                          <a:srgbClr val="FF0000"/>
                        </a:solidFill>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u="none" strike="noStrike" cap="none">
                          <a:solidFill>
                            <a:srgbClr val="2B2B2B"/>
                          </a:solidFill>
                        </a:rPr>
                        <a:t>4</a:t>
                      </a:r>
                      <a:endParaRPr u="none" strike="noStrike" cap="none"/>
                    </a:p>
                  </a:txBody>
                  <a:tcPr marL="51425" marR="51425" marT="0" marB="0">
                    <a:solidFill>
                      <a:srgbClr val="C4E2FC">
                        <a:alpha val="35690"/>
                      </a:srgbClr>
                    </a:solidFill>
                  </a:tcPr>
                </a:tc>
              </a:tr>
              <a:tr h="297825">
                <a:tc>
                  <a:txBody>
                    <a:bodyPr/>
                    <a:lstStyle/>
                    <a:p>
                      <a:pPr marL="0" marR="0" lvl="0" indent="0" algn="just" rtl="0">
                        <a:lnSpc>
                          <a:spcPct val="107000"/>
                        </a:lnSpc>
                        <a:spcBef>
                          <a:spcPts val="0"/>
                        </a:spcBef>
                        <a:spcAft>
                          <a:spcPts val="0"/>
                        </a:spcAft>
                        <a:buNone/>
                      </a:pPr>
                      <a:r>
                        <a:rPr lang="en-US" sz="1400" u="none" strike="noStrike" cap="none">
                          <a:solidFill>
                            <a:srgbClr val="0C0C0C"/>
                          </a:solidFill>
                        </a:rPr>
                        <a:t>Мүдделер бойынша бос уақытты жүйелі емес түрде өткізу </a:t>
                      </a:r>
                      <a:endParaRPr sz="1100" u="none" strike="noStrike" cap="none">
                        <a:solidFill>
                          <a:srgbClr val="0C0C0C"/>
                        </a:solidFill>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u="none" strike="noStrike" cap="none">
                          <a:solidFill>
                            <a:srgbClr val="2B2B2B"/>
                          </a:solidFill>
                        </a:rPr>
                        <a:t>3</a:t>
                      </a:r>
                      <a:endParaRPr u="none" strike="noStrike" cap="none"/>
                    </a:p>
                  </a:txBody>
                  <a:tcPr marL="51425" marR="51425" marT="0" marB="0">
                    <a:solidFill>
                      <a:srgbClr val="C4E2FC">
                        <a:alpha val="35690"/>
                      </a:srgbClr>
                    </a:solidFill>
                  </a:tcPr>
                </a:tc>
              </a:tr>
              <a:tr h="297825">
                <a:tc>
                  <a:txBody>
                    <a:bodyPr/>
                    <a:lstStyle/>
                    <a:p>
                      <a:pPr marL="0" marR="0" lvl="0" indent="0" algn="l" rtl="0">
                        <a:lnSpc>
                          <a:spcPct val="107000"/>
                        </a:lnSpc>
                        <a:spcBef>
                          <a:spcPts val="0"/>
                        </a:spcBef>
                        <a:spcAft>
                          <a:spcPts val="0"/>
                        </a:spcAft>
                        <a:buNone/>
                      </a:pPr>
                      <a:r>
                        <a:rPr lang="en-US" sz="1400" u="none" strike="noStrike" cap="none">
                          <a:solidFill>
                            <a:srgbClr val="0C0C0C"/>
                          </a:solidFill>
                        </a:rPr>
                        <a:t>Уақытты босқа өткізеді</a:t>
                      </a:r>
                      <a:endParaRPr sz="1100" u="none" strike="noStrike" cap="none">
                        <a:solidFill>
                          <a:srgbClr val="0C0C0C"/>
                        </a:solidFill>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u="none" strike="noStrike" cap="none">
                          <a:solidFill>
                            <a:srgbClr val="2B2B2B"/>
                          </a:solidFill>
                        </a:rPr>
                        <a:t>2</a:t>
                      </a:r>
                      <a:endParaRPr u="none" strike="noStrike" cap="none"/>
                    </a:p>
                  </a:txBody>
                  <a:tcPr marL="51425" marR="51425" marT="0" marB="0">
                    <a:solidFill>
                      <a:srgbClr val="C4E2FC">
                        <a:alpha val="35690"/>
                      </a:srgbClr>
                    </a:solidFill>
                  </a:tcPr>
                </a:tc>
              </a:tr>
              <a:tr h="474450">
                <a:tc>
                  <a:txBody>
                    <a:bodyPr/>
                    <a:lstStyle/>
                    <a:p>
                      <a:pPr marL="0" marR="0" lvl="0" indent="0" algn="just" rtl="0">
                        <a:lnSpc>
                          <a:spcPct val="107000"/>
                        </a:lnSpc>
                        <a:spcBef>
                          <a:spcPts val="0"/>
                        </a:spcBef>
                        <a:spcAft>
                          <a:spcPts val="0"/>
                        </a:spcAft>
                        <a:buNone/>
                      </a:pPr>
                      <a:r>
                        <a:rPr lang="en-US" sz="1400" u="none" strike="noStrike" cap="none">
                          <a:solidFill>
                            <a:srgbClr val="0C0C0C"/>
                          </a:solidFill>
                        </a:rPr>
                        <a:t>Деструктивті мінез-құлыққа бағытталған қоғамға қарсы топтар</a:t>
                      </a:r>
                      <a:endParaRPr sz="1100" u="none" strike="noStrike" cap="none">
                        <a:solidFill>
                          <a:srgbClr val="0C0C0C"/>
                        </a:solidFill>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u="none" strike="noStrike" cap="none">
                          <a:solidFill>
                            <a:srgbClr val="2B2B2B"/>
                          </a:solidFill>
                        </a:rPr>
                        <a:t>1</a:t>
                      </a:r>
                      <a:endParaRPr u="none" strike="noStrike" cap="none"/>
                    </a:p>
                  </a:txBody>
                  <a:tcPr marL="51425" marR="51425" marT="0" marB="0">
                    <a:solidFill>
                      <a:srgbClr val="C4E2FC">
                        <a:alpha val="35690"/>
                      </a:srgbClr>
                    </a:solidFill>
                  </a:tcPr>
                </a:tc>
              </a:tr>
              <a:tr h="537600">
                <a:tc gridSpan="2">
                  <a:txBody>
                    <a:bodyPr/>
                    <a:lstStyle/>
                    <a:p>
                      <a:pPr marL="742950" marR="0" lvl="1" indent="-285750" algn="ctr" rtl="0">
                        <a:spcBef>
                          <a:spcPts val="0"/>
                        </a:spcBef>
                        <a:spcAft>
                          <a:spcPts val="0"/>
                        </a:spcAft>
                        <a:buClr>
                          <a:srgbClr val="EE7008"/>
                        </a:buClr>
                        <a:buSzPts val="1600"/>
                        <a:buAutoNum type="arabicPeriod"/>
                      </a:pPr>
                      <a:r>
                        <a:rPr lang="en-US" sz="1600" u="none" strike="noStrike" cap="none">
                          <a:solidFill>
                            <a:srgbClr val="EE7008"/>
                          </a:solidFill>
                        </a:rPr>
                        <a:t>Жасөспірімнің өмірлік мақсаттары</a:t>
                      </a:r>
                      <a:endParaRPr sz="1600" u="none" strike="noStrike" cap="none">
                        <a:solidFill>
                          <a:srgbClr val="EE7008"/>
                        </a:solidFill>
                      </a:endParaRPr>
                    </a:p>
                  </a:txBody>
                  <a:tcPr marL="51425" marR="51425" marT="0" marB="0">
                    <a:solidFill>
                      <a:srgbClr val="C4E2FC">
                        <a:alpha val="35690"/>
                      </a:srgbClr>
                    </a:solidFill>
                  </a:tcPr>
                </a:tc>
                <a:tc hMerge="1">
                  <a:txBody>
                    <a:bodyPr/>
                    <a:lstStyle/>
                    <a:p>
                      <a:endParaRPr lang="ru-RU"/>
                    </a:p>
                  </a:txBody>
                  <a:tcPr/>
                </a:tc>
              </a:tr>
              <a:tr h="297825">
                <a:tc>
                  <a:txBody>
                    <a:bodyPr/>
                    <a:lstStyle/>
                    <a:p>
                      <a:pPr marL="0" marR="0" lvl="0" indent="0" algn="just" rtl="0">
                        <a:lnSpc>
                          <a:spcPct val="107000"/>
                        </a:lnSpc>
                        <a:spcBef>
                          <a:spcPts val="0"/>
                        </a:spcBef>
                        <a:spcAft>
                          <a:spcPts val="0"/>
                        </a:spcAft>
                        <a:buNone/>
                      </a:pPr>
                      <a:r>
                        <a:rPr lang="en-US" sz="1400" u="none" strike="noStrike" cap="none">
                          <a:solidFill>
                            <a:srgbClr val="0C0C0C"/>
                          </a:solidFill>
                        </a:rPr>
                        <a:t>Нақты анықталған сындарлы өмірлік жоспарлар</a:t>
                      </a:r>
                      <a:endParaRPr sz="1100" u="none" strike="noStrike" cap="none">
                        <a:solidFill>
                          <a:srgbClr val="0C0C0C"/>
                        </a:solidFill>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u="none" strike="noStrike" cap="none">
                          <a:solidFill>
                            <a:srgbClr val="0C0C0C"/>
                          </a:solidFill>
                        </a:rPr>
                        <a:t>5</a:t>
                      </a:r>
                      <a:endParaRPr u="none" strike="noStrike" cap="none">
                        <a:solidFill>
                          <a:srgbClr val="0C0C0C"/>
                        </a:solidFill>
                      </a:endParaRPr>
                    </a:p>
                  </a:txBody>
                  <a:tcPr marL="51425" marR="51425" marT="0" marB="0">
                    <a:solidFill>
                      <a:srgbClr val="C4E2FC">
                        <a:alpha val="35690"/>
                      </a:srgbClr>
                    </a:solidFill>
                  </a:tcPr>
                </a:tc>
              </a:tr>
              <a:tr h="392700">
                <a:tc>
                  <a:txBody>
                    <a:bodyPr/>
                    <a:lstStyle/>
                    <a:p>
                      <a:pPr marL="0" marR="0" lvl="0" indent="0" algn="just" rtl="0">
                        <a:lnSpc>
                          <a:spcPct val="107000"/>
                        </a:lnSpc>
                        <a:spcBef>
                          <a:spcPts val="0"/>
                        </a:spcBef>
                        <a:spcAft>
                          <a:spcPts val="0"/>
                        </a:spcAft>
                        <a:buNone/>
                      </a:pPr>
                      <a:r>
                        <a:rPr lang="en-US" sz="1400" u="none" strike="noStrike" cap="none">
                          <a:solidFill>
                            <a:srgbClr val="0C0C0C"/>
                          </a:solidFill>
                        </a:rPr>
                        <a:t>Мақсатты тұжырымдаудағы оң бағдар, бірақ қол жеткізу жолдары бұлыңғыр</a:t>
                      </a:r>
                      <a:endParaRPr sz="1100" u="none" strike="noStrike" cap="none">
                        <a:solidFill>
                          <a:srgbClr val="0C0C0C"/>
                        </a:solidFill>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u="none" strike="noStrike" cap="none">
                          <a:solidFill>
                            <a:srgbClr val="0C0C0C"/>
                          </a:solidFill>
                        </a:rPr>
                        <a:t>4</a:t>
                      </a:r>
                      <a:endParaRPr u="none" strike="noStrike" cap="none">
                        <a:solidFill>
                          <a:srgbClr val="0C0C0C"/>
                        </a:solidFill>
                      </a:endParaRPr>
                    </a:p>
                  </a:txBody>
                  <a:tcPr marL="51425" marR="51425" marT="0" marB="0">
                    <a:solidFill>
                      <a:srgbClr val="C4E2FC">
                        <a:alpha val="35690"/>
                      </a:srgbClr>
                    </a:solidFill>
                  </a:tcPr>
                </a:tc>
              </a:tr>
              <a:tr h="425400">
                <a:tc>
                  <a:txBody>
                    <a:bodyPr/>
                    <a:lstStyle/>
                    <a:p>
                      <a:pPr marL="0" marR="0" lvl="0" indent="0" algn="just" rtl="0">
                        <a:lnSpc>
                          <a:spcPct val="107000"/>
                        </a:lnSpc>
                        <a:spcBef>
                          <a:spcPts val="0"/>
                        </a:spcBef>
                        <a:spcAft>
                          <a:spcPts val="0"/>
                        </a:spcAft>
                        <a:buNone/>
                      </a:pPr>
                      <a:r>
                        <a:rPr lang="en-US" sz="1400" u="none" strike="noStrike" cap="none">
                          <a:solidFill>
                            <a:srgbClr val="0C0C0C"/>
                          </a:solidFill>
                        </a:rPr>
                        <a:t>Белгілі бір мақсаттардың болмауы, әлеуметтік жетілмегендік, инфантилизм</a:t>
                      </a:r>
                      <a:endParaRPr sz="1100" u="none" strike="noStrike" cap="none">
                        <a:solidFill>
                          <a:srgbClr val="0C0C0C"/>
                        </a:solidFill>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u="none" strike="noStrike" cap="none">
                          <a:solidFill>
                            <a:srgbClr val="0C0C0C"/>
                          </a:solidFill>
                        </a:rPr>
                        <a:t>3</a:t>
                      </a:r>
                      <a:endParaRPr u="none" strike="noStrike" cap="none">
                        <a:solidFill>
                          <a:srgbClr val="0C0C0C"/>
                        </a:solidFill>
                      </a:endParaRPr>
                    </a:p>
                  </a:txBody>
                  <a:tcPr marL="51425" marR="51425" marT="0" marB="0">
                    <a:solidFill>
                      <a:srgbClr val="C4E2FC">
                        <a:alpha val="35690"/>
                      </a:srgbClr>
                    </a:solidFill>
                  </a:tcPr>
                </a:tc>
              </a:tr>
              <a:tr h="297825">
                <a:tc>
                  <a:txBody>
                    <a:bodyPr/>
                    <a:lstStyle/>
                    <a:p>
                      <a:pPr marL="0" marR="0" lvl="0" indent="0" algn="just" rtl="0">
                        <a:lnSpc>
                          <a:spcPct val="107000"/>
                        </a:lnSpc>
                        <a:spcBef>
                          <a:spcPts val="0"/>
                        </a:spcBef>
                        <a:spcAft>
                          <a:spcPts val="0"/>
                        </a:spcAft>
                        <a:buNone/>
                      </a:pPr>
                      <a:r>
                        <a:rPr lang="en-US" sz="1400" u="none" strike="noStrike" cap="none">
                          <a:solidFill>
                            <a:srgbClr val="0C0C0C"/>
                          </a:solidFill>
                        </a:rPr>
                        <a:t>Мақсаттар қарабайыр, </a:t>
                      </a:r>
                      <a:r>
                        <a:rPr lang="en-US" sz="1400" u="none" strike="noStrike" cap="none">
                          <a:solidFill>
                            <a:schemeClr val="dk1"/>
                          </a:solidFill>
                        </a:rPr>
                        <a:t>асоциалды/қоғамға қарсы, айқын/анық теріс. </a:t>
                      </a:r>
                      <a:endParaRPr sz="1100" u="none" strike="noStrike" cap="none">
                        <a:solidFill>
                          <a:schemeClr val="dk1"/>
                        </a:solidFill>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u="none" strike="noStrike" cap="none">
                          <a:solidFill>
                            <a:srgbClr val="0C0C0C"/>
                          </a:solidFill>
                        </a:rPr>
                        <a:t>2</a:t>
                      </a:r>
                      <a:endParaRPr u="none" strike="noStrike" cap="none">
                        <a:solidFill>
                          <a:srgbClr val="0C0C0C"/>
                        </a:solidFill>
                      </a:endParaRPr>
                    </a:p>
                  </a:txBody>
                  <a:tcPr marL="51425" marR="51425" marT="0" marB="0">
                    <a:solidFill>
                      <a:srgbClr val="C4E2FC">
                        <a:alpha val="35690"/>
                      </a:srgbClr>
                    </a:solidFill>
                  </a:tcPr>
                </a:tc>
              </a:tr>
              <a:tr h="297825">
                <a:tc>
                  <a:txBody>
                    <a:bodyPr/>
                    <a:lstStyle/>
                    <a:p>
                      <a:pPr marL="0" marR="0" lvl="0" indent="0" algn="l" rtl="0">
                        <a:lnSpc>
                          <a:spcPct val="107000"/>
                        </a:lnSpc>
                        <a:spcBef>
                          <a:spcPts val="0"/>
                        </a:spcBef>
                        <a:spcAft>
                          <a:spcPts val="0"/>
                        </a:spcAft>
                        <a:buNone/>
                      </a:pPr>
                      <a:r>
                        <a:rPr lang="en-US" sz="1400" u="none" strike="noStrike" cap="none">
                          <a:solidFill>
                            <a:srgbClr val="0C0C0C"/>
                          </a:solidFill>
                        </a:rPr>
                        <a:t>Өмірдің мағынасының болмауы және жоғалуы</a:t>
                      </a:r>
                      <a:endParaRPr sz="1100" u="none" strike="noStrike" cap="none">
                        <a:solidFill>
                          <a:srgbClr val="0C0C0C"/>
                        </a:solidFill>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u="none" strike="noStrike" cap="none">
                          <a:solidFill>
                            <a:srgbClr val="0C0C0C"/>
                          </a:solidFill>
                        </a:rPr>
                        <a:t>1</a:t>
                      </a:r>
                      <a:endParaRPr u="none" strike="noStrike" cap="none">
                        <a:solidFill>
                          <a:srgbClr val="0C0C0C"/>
                        </a:solidFill>
                      </a:endParaRPr>
                    </a:p>
                  </a:txBody>
                  <a:tcPr marL="51425" marR="51425" marT="0" marB="0">
                    <a:solidFill>
                      <a:srgbClr val="C4E2FC">
                        <a:alpha val="35690"/>
                      </a:srgbClr>
                    </a:solidFill>
                  </a:tcPr>
                </a:tc>
              </a:tr>
            </a:tbl>
          </a:graphicData>
        </a:graphic>
      </p:graphicFrame>
      <p:sp>
        <p:nvSpPr>
          <p:cNvPr id="245" name="Google Shape;245;g1f36298e04e_0_2445"/>
          <p:cNvSpPr txBox="1">
            <a:spLocks noGrp="1"/>
          </p:cNvSpPr>
          <p:nvPr>
            <p:ph type="subTitle" idx="2"/>
          </p:nvPr>
        </p:nvSpPr>
        <p:spPr>
          <a:xfrm>
            <a:off x="415600" y="47850"/>
            <a:ext cx="11360700" cy="824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2000" b="1">
                <a:solidFill>
                  <a:schemeClr val="accent1"/>
                </a:solidFill>
                <a:latin typeface="Arial"/>
                <a:ea typeface="Arial"/>
                <a:cs typeface="Arial"/>
                <a:sym typeface="Arial"/>
              </a:rPr>
              <a:t>БАЛАЛАРДЫҢ ӘЛЕУМЕТТІК </a:t>
            </a:r>
            <a:endParaRPr sz="2000" b="1">
              <a:solidFill>
                <a:schemeClr val="accent1"/>
              </a:solidFill>
              <a:latin typeface="Arial"/>
              <a:ea typeface="Arial"/>
              <a:cs typeface="Arial"/>
              <a:sym typeface="Arial"/>
            </a:endParaRPr>
          </a:p>
          <a:p>
            <a:pPr marL="0" lvl="0" indent="0" algn="ctr" rtl="0">
              <a:spcBef>
                <a:spcPts val="0"/>
              </a:spcBef>
              <a:spcAft>
                <a:spcPts val="0"/>
              </a:spcAft>
              <a:buNone/>
            </a:pPr>
            <a:r>
              <a:rPr lang="en-US" sz="2000" b="1">
                <a:solidFill>
                  <a:schemeClr val="accent1"/>
                </a:solidFill>
                <a:latin typeface="Arial"/>
                <a:ea typeface="Arial"/>
                <a:cs typeface="Arial"/>
                <a:sym typeface="Arial"/>
              </a:rPr>
              <a:t>ӘЛ-АУҚАТЫНЫҢ КӨРСЕТКІШТЕРІ</a:t>
            </a:r>
            <a:endParaRPr sz="2000" b="1">
              <a:solidFill>
                <a:schemeClr val="accent1"/>
              </a:solidFill>
              <a:latin typeface="Arial"/>
              <a:ea typeface="Arial"/>
              <a:cs typeface="Arial"/>
              <a:sym typeface="Arial"/>
            </a:endParaRPr>
          </a:p>
          <a:p>
            <a:pPr marL="0" lvl="0" indent="0" algn="l" rtl="0">
              <a:lnSpc>
                <a:spcPct val="115000"/>
              </a:lnSpc>
              <a:spcBef>
                <a:spcPts val="0"/>
              </a:spcBef>
              <a:spcAft>
                <a:spcPts val="0"/>
              </a:spcAft>
              <a:buSzPts val="1100"/>
              <a:buNone/>
            </a:pPr>
            <a:endParaRPr sz="2000" b="1">
              <a:solidFill>
                <a:schemeClr val="accent1"/>
              </a:solidFill>
              <a:latin typeface="Arial"/>
              <a:ea typeface="Arial"/>
              <a:cs typeface="Arial"/>
              <a:sym typeface="Arial"/>
            </a:endParaRPr>
          </a:p>
        </p:txBody>
      </p:sp>
      <p:cxnSp>
        <p:nvCxnSpPr>
          <p:cNvPr id="246" name="Google Shape;246;g1f36298e04e_0_2445"/>
          <p:cNvCxnSpPr/>
          <p:nvPr/>
        </p:nvCxnSpPr>
        <p:spPr>
          <a:xfrm>
            <a:off x="3985002" y="459891"/>
            <a:ext cx="4221900" cy="0"/>
          </a:xfrm>
          <a:prstGeom prst="straightConnector1">
            <a:avLst/>
          </a:prstGeom>
          <a:noFill/>
          <a:ln w="28575" cap="flat" cmpd="sng">
            <a:solidFill>
              <a:srgbClr val="EE7008"/>
            </a:solidFill>
            <a:prstDash val="solid"/>
            <a:miter lim="800000"/>
            <a:headEnd type="none" w="sm" len="sm"/>
            <a:tailEnd type="none" w="sm" len="sm"/>
          </a:ln>
        </p:spPr>
      </p:cxnSp>
      <p:pic>
        <p:nvPicPr>
          <p:cNvPr id="247" name="Google Shape;247;g1f36298e04e_0_2445"/>
          <p:cNvPicPr preferRelativeResize="0"/>
          <p:nvPr/>
        </p:nvPicPr>
        <p:blipFill rotWithShape="1">
          <a:blip r:embed="rId3">
            <a:alphaModFix/>
          </a:blip>
          <a:srcRect/>
          <a:stretch/>
        </p:blipFill>
        <p:spPr>
          <a:xfrm>
            <a:off x="10061450" y="2627632"/>
            <a:ext cx="1714850" cy="3993601"/>
          </a:xfrm>
          <a:prstGeom prst="rect">
            <a:avLst/>
          </a:prstGeom>
          <a:noFill/>
          <a:ln>
            <a:noFill/>
          </a:ln>
        </p:spPr>
      </p:pic>
      <p:pic>
        <p:nvPicPr>
          <p:cNvPr id="248" name="Google Shape;248;g1f36298e04e_0_2445"/>
          <p:cNvPicPr preferRelativeResize="0"/>
          <p:nvPr/>
        </p:nvPicPr>
        <p:blipFill rotWithShape="1">
          <a:blip r:embed="rId4">
            <a:alphaModFix/>
          </a:blip>
          <a:srcRect r="52054" b="47210"/>
          <a:stretch/>
        </p:blipFill>
        <p:spPr>
          <a:xfrm>
            <a:off x="234425" y="318401"/>
            <a:ext cx="1260698" cy="1262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graphicFrame>
        <p:nvGraphicFramePr>
          <p:cNvPr id="253" name="Google Shape;253;g1f36298e04e_0_2459"/>
          <p:cNvGraphicFramePr/>
          <p:nvPr/>
        </p:nvGraphicFramePr>
        <p:xfrm>
          <a:off x="540415" y="1199728"/>
          <a:ext cx="10040350" cy="4754600"/>
        </p:xfrm>
        <a:graphic>
          <a:graphicData uri="http://schemas.openxmlformats.org/drawingml/2006/table">
            <a:tbl>
              <a:tblPr firstRow="1" firstCol="1" bandRow="1">
                <a:noFill/>
                <a:tableStyleId>{D96BB58D-2E4E-42EB-B055-07D079F77B8C}</a:tableStyleId>
              </a:tblPr>
              <a:tblGrid>
                <a:gridCol w="8621100"/>
                <a:gridCol w="970775"/>
                <a:gridCol w="448475"/>
              </a:tblGrid>
              <a:tr h="387875">
                <a:tc gridSpan="3">
                  <a:txBody>
                    <a:bodyPr/>
                    <a:lstStyle/>
                    <a:p>
                      <a:pPr marL="742950" marR="0" lvl="1" indent="-285750" algn="ctr" rtl="0">
                        <a:spcBef>
                          <a:spcPts val="0"/>
                        </a:spcBef>
                        <a:spcAft>
                          <a:spcPts val="0"/>
                        </a:spcAft>
                        <a:buClr>
                          <a:srgbClr val="EE7008"/>
                        </a:buClr>
                        <a:buSzPts val="1600"/>
                        <a:buAutoNum type="arabicPeriod"/>
                      </a:pPr>
                      <a:r>
                        <a:rPr lang="en-US" sz="1600" u="none" strike="noStrike" cap="none">
                          <a:solidFill>
                            <a:srgbClr val="EE7008"/>
                          </a:solidFill>
                        </a:rPr>
                        <a:t>Отбасының санитарлық-тұрғын үй жағдайлары</a:t>
                      </a:r>
                      <a:endParaRPr sz="1600" u="none" strike="noStrike" cap="none">
                        <a:solidFill>
                          <a:srgbClr val="EE7008"/>
                        </a:solidFill>
                      </a:endParaRPr>
                    </a:p>
                  </a:txBody>
                  <a:tcPr marL="51425" marR="51425" marT="0" marB="0">
                    <a:solidFill>
                      <a:srgbClr val="C4E2FC">
                        <a:alpha val="35690"/>
                      </a:srgbClr>
                    </a:solidFill>
                  </a:tcPr>
                </a:tc>
                <a:tc hMerge="1">
                  <a:txBody>
                    <a:bodyPr/>
                    <a:lstStyle/>
                    <a:p>
                      <a:endParaRPr lang="ru-RU"/>
                    </a:p>
                  </a:txBody>
                  <a:tcPr/>
                </a:tc>
                <a:tc hMerge="1">
                  <a:txBody>
                    <a:bodyPr/>
                    <a:lstStyle/>
                    <a:p>
                      <a:endParaRPr lang="ru-RU"/>
                    </a:p>
                  </a:txBody>
                  <a:tcPr/>
                </a:tc>
              </a:tr>
              <a:tr h="391575">
                <a:tc>
                  <a:txBody>
                    <a:bodyPr/>
                    <a:lstStyle/>
                    <a:p>
                      <a:pPr marL="0" marR="0" lvl="0" indent="0" algn="just" rtl="0">
                        <a:lnSpc>
                          <a:spcPct val="107000"/>
                        </a:lnSpc>
                        <a:spcBef>
                          <a:spcPts val="0"/>
                        </a:spcBef>
                        <a:spcAft>
                          <a:spcPts val="0"/>
                        </a:spcAft>
                        <a:buNone/>
                      </a:pPr>
                      <a:r>
                        <a:rPr lang="en-US" sz="1400" u="none" strike="noStrike" cap="none">
                          <a:solidFill>
                            <a:srgbClr val="0C0C0C"/>
                          </a:solidFill>
                        </a:rPr>
                        <a:t>Абаттандырылған жеке пәтер</a:t>
                      </a:r>
                      <a:endParaRPr sz="1100" u="none" strike="noStrike" cap="none">
                        <a:solidFill>
                          <a:srgbClr val="0C0C0C"/>
                        </a:solidFill>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u="none" strike="noStrike" cap="none">
                          <a:solidFill>
                            <a:srgbClr val="0C0C0C"/>
                          </a:solidFill>
                        </a:rPr>
                        <a:t>5</a:t>
                      </a:r>
                      <a:endParaRPr u="none" strike="noStrike" cap="none">
                        <a:solidFill>
                          <a:srgbClr val="0C0C0C"/>
                        </a:solidFill>
                      </a:endParaRPr>
                    </a:p>
                  </a:txBody>
                  <a:tcPr marL="51425" marR="51425" marT="0" marB="0">
                    <a:solidFill>
                      <a:srgbClr val="C4E2FC">
                        <a:alpha val="35690"/>
                      </a:srgbClr>
                    </a:solidFill>
                  </a:tcPr>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p>
                  </a:txBody>
                  <a:tcPr marL="0" marR="0" marT="0" marB="0" anchor="ctr">
                    <a:solidFill>
                      <a:srgbClr val="C4E2FC">
                        <a:alpha val="35690"/>
                      </a:srgbClr>
                    </a:solidFill>
                  </a:tcPr>
                </a:tc>
              </a:tr>
              <a:tr h="391575">
                <a:tc>
                  <a:txBody>
                    <a:bodyPr/>
                    <a:lstStyle/>
                    <a:p>
                      <a:pPr marL="0" marR="0" lvl="0" indent="0" algn="just" rtl="0">
                        <a:lnSpc>
                          <a:spcPct val="107000"/>
                        </a:lnSpc>
                        <a:spcBef>
                          <a:spcPts val="0"/>
                        </a:spcBef>
                        <a:spcAft>
                          <a:spcPts val="0"/>
                        </a:spcAft>
                        <a:buNone/>
                      </a:pPr>
                      <a:r>
                        <a:rPr lang="en-US" sz="1400" u="none" strike="noStrike" cap="none">
                          <a:solidFill>
                            <a:srgbClr val="0C0C0C"/>
                          </a:solidFill>
                        </a:rPr>
                        <a:t>Ерлі-зайыптылардың ата-аналарымен жеке пәтері </a:t>
                      </a:r>
                      <a:endParaRPr sz="1100" u="none" strike="noStrike" cap="none">
                        <a:solidFill>
                          <a:srgbClr val="0C0C0C"/>
                        </a:solidFill>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u="none" strike="noStrike" cap="none">
                          <a:solidFill>
                            <a:srgbClr val="0C0C0C"/>
                          </a:solidFill>
                        </a:rPr>
                        <a:t>4</a:t>
                      </a:r>
                      <a:endParaRPr u="none" strike="noStrike" cap="none">
                        <a:solidFill>
                          <a:srgbClr val="0C0C0C"/>
                        </a:solidFill>
                      </a:endParaRPr>
                    </a:p>
                  </a:txBody>
                  <a:tcPr marL="51425" marR="51425" marT="0" marB="0">
                    <a:solidFill>
                      <a:srgbClr val="C4E2FC">
                        <a:alpha val="35690"/>
                      </a:srgbClr>
                    </a:solidFill>
                  </a:tcPr>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p>
                  </a:txBody>
                  <a:tcPr marL="0" marR="0" marT="0" marB="0" anchor="ctr">
                    <a:solidFill>
                      <a:srgbClr val="C4E2FC">
                        <a:alpha val="35690"/>
                      </a:srgbClr>
                    </a:solidFill>
                  </a:tcPr>
                </a:tc>
              </a:tr>
              <a:tr h="391575">
                <a:tc>
                  <a:txBody>
                    <a:bodyPr/>
                    <a:lstStyle/>
                    <a:p>
                      <a:pPr marL="0" marR="0" lvl="0" indent="0" algn="just" rtl="0">
                        <a:lnSpc>
                          <a:spcPct val="107000"/>
                        </a:lnSpc>
                        <a:spcBef>
                          <a:spcPts val="0"/>
                        </a:spcBef>
                        <a:spcAft>
                          <a:spcPts val="0"/>
                        </a:spcAft>
                        <a:buNone/>
                      </a:pPr>
                      <a:r>
                        <a:rPr lang="en-US" sz="1400" u="none" strike="noStrike" cap="none">
                          <a:solidFill>
                            <a:srgbClr val="0C0C0C"/>
                          </a:solidFill>
                        </a:rPr>
                        <a:t>Коммуналдық пәтердегі бір бөлмеден артық бөлме </a:t>
                      </a:r>
                      <a:endParaRPr sz="1400" u="none" strike="noStrike" cap="none">
                        <a:solidFill>
                          <a:srgbClr val="0C0C0C"/>
                        </a:solidFill>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u="none" strike="noStrike" cap="none">
                          <a:solidFill>
                            <a:srgbClr val="0C0C0C"/>
                          </a:solidFill>
                        </a:rPr>
                        <a:t>3</a:t>
                      </a:r>
                      <a:endParaRPr u="none" strike="noStrike" cap="none">
                        <a:solidFill>
                          <a:srgbClr val="0C0C0C"/>
                        </a:solidFill>
                      </a:endParaRPr>
                    </a:p>
                  </a:txBody>
                  <a:tcPr marL="51425" marR="51425" marT="0" marB="0">
                    <a:solidFill>
                      <a:srgbClr val="C4E2FC">
                        <a:alpha val="35690"/>
                      </a:srgbClr>
                    </a:solidFill>
                  </a:tcPr>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p>
                  </a:txBody>
                  <a:tcPr marL="0" marR="0" marT="0" marB="0" anchor="ctr">
                    <a:solidFill>
                      <a:srgbClr val="C4E2FC">
                        <a:alpha val="35690"/>
                      </a:srgbClr>
                    </a:solidFill>
                  </a:tcPr>
                </a:tc>
              </a:tr>
              <a:tr h="391575">
                <a:tc>
                  <a:txBody>
                    <a:bodyPr/>
                    <a:lstStyle/>
                    <a:p>
                      <a:pPr marL="0" marR="0" lvl="0" indent="0" algn="just" rtl="0">
                        <a:lnSpc>
                          <a:spcPct val="107000"/>
                        </a:lnSpc>
                        <a:spcBef>
                          <a:spcPts val="0"/>
                        </a:spcBef>
                        <a:spcAft>
                          <a:spcPts val="0"/>
                        </a:spcAft>
                        <a:buNone/>
                      </a:pPr>
                      <a:r>
                        <a:rPr lang="en-US" sz="1400" u="none" strike="noStrike" cap="none">
                          <a:solidFill>
                            <a:srgbClr val="0C0C0C"/>
                          </a:solidFill>
                        </a:rPr>
                        <a:t>Коммуналдық пәтердегі бөлме</a:t>
                      </a:r>
                      <a:endParaRPr sz="1100" u="none" strike="noStrike" cap="none">
                        <a:solidFill>
                          <a:srgbClr val="0C0C0C"/>
                        </a:solidFill>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u="none" strike="noStrike" cap="none">
                          <a:solidFill>
                            <a:srgbClr val="0C0C0C"/>
                          </a:solidFill>
                        </a:rPr>
                        <a:t>2</a:t>
                      </a:r>
                      <a:endParaRPr u="none" strike="noStrike" cap="none">
                        <a:solidFill>
                          <a:srgbClr val="0C0C0C"/>
                        </a:solidFill>
                      </a:endParaRPr>
                    </a:p>
                  </a:txBody>
                  <a:tcPr marL="51425" marR="51425" marT="0" marB="0">
                    <a:solidFill>
                      <a:srgbClr val="C4E2FC">
                        <a:alpha val="35690"/>
                      </a:srgbClr>
                    </a:solidFill>
                  </a:tcPr>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p>
                  </a:txBody>
                  <a:tcPr marL="0" marR="0" marT="0" marB="0" anchor="ctr">
                    <a:solidFill>
                      <a:srgbClr val="C4E2FC">
                        <a:alpha val="35690"/>
                      </a:srgbClr>
                    </a:solidFill>
                  </a:tcPr>
                </a:tc>
              </a:tr>
              <a:tr h="391575">
                <a:tc>
                  <a:txBody>
                    <a:bodyPr/>
                    <a:lstStyle/>
                    <a:p>
                      <a:pPr marL="0" marR="0" lvl="0" indent="0" algn="just" rtl="0">
                        <a:lnSpc>
                          <a:spcPct val="107000"/>
                        </a:lnSpc>
                        <a:spcBef>
                          <a:spcPts val="0"/>
                        </a:spcBef>
                        <a:spcAft>
                          <a:spcPts val="0"/>
                        </a:spcAft>
                        <a:buNone/>
                      </a:pPr>
                      <a:r>
                        <a:rPr lang="en-US" sz="1400" u="none" strike="noStrike" cap="none">
                          <a:solidFill>
                            <a:srgbClr val="0C0C0C"/>
                          </a:solidFill>
                        </a:rPr>
                        <a:t>Қажетті жағдай жасалмаған пәтерде тұрады</a:t>
                      </a:r>
                      <a:endParaRPr sz="1100" u="none" strike="noStrike" cap="none">
                        <a:solidFill>
                          <a:srgbClr val="0C0C0C"/>
                        </a:solidFill>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u="none" strike="noStrike" cap="none">
                          <a:solidFill>
                            <a:srgbClr val="0C0C0C"/>
                          </a:solidFill>
                        </a:rPr>
                        <a:t>1</a:t>
                      </a:r>
                      <a:endParaRPr u="none" strike="noStrike" cap="none">
                        <a:solidFill>
                          <a:srgbClr val="0C0C0C"/>
                        </a:solidFill>
                      </a:endParaRPr>
                    </a:p>
                  </a:txBody>
                  <a:tcPr marL="51425" marR="51425" marT="0" marB="0">
                    <a:solidFill>
                      <a:srgbClr val="C4E2FC">
                        <a:alpha val="35690"/>
                      </a:srgbClr>
                    </a:solidFill>
                  </a:tcPr>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p>
                  </a:txBody>
                  <a:tcPr marL="0" marR="0" marT="0" marB="0" anchor="ctr">
                    <a:solidFill>
                      <a:srgbClr val="C4E2FC">
                        <a:alpha val="35690"/>
                      </a:srgbClr>
                    </a:solidFill>
                  </a:tcPr>
                </a:tc>
              </a:tr>
              <a:tr h="385400">
                <a:tc gridSpan="3">
                  <a:txBody>
                    <a:bodyPr/>
                    <a:lstStyle/>
                    <a:p>
                      <a:pPr marL="742950" marR="0" lvl="1" indent="-285750" algn="ctr" rtl="0">
                        <a:spcBef>
                          <a:spcPts val="0"/>
                        </a:spcBef>
                        <a:spcAft>
                          <a:spcPts val="0"/>
                        </a:spcAft>
                        <a:buClr>
                          <a:srgbClr val="EE7008"/>
                        </a:buClr>
                        <a:buSzPts val="1600"/>
                        <a:buAutoNum type="arabicPeriod"/>
                      </a:pPr>
                      <a:r>
                        <a:rPr lang="en-US" sz="1600" u="none" strike="noStrike" cap="none">
                          <a:solidFill>
                            <a:srgbClr val="EE7008"/>
                          </a:solidFill>
                        </a:rPr>
                        <a:t>Отбасының табысы</a:t>
                      </a:r>
                      <a:endParaRPr sz="1600" u="none" strike="noStrike" cap="none">
                        <a:solidFill>
                          <a:srgbClr val="EE7008"/>
                        </a:solidFill>
                      </a:endParaRPr>
                    </a:p>
                  </a:txBody>
                  <a:tcPr marL="51425" marR="51425" marT="0" marB="0">
                    <a:solidFill>
                      <a:srgbClr val="C4E2FC">
                        <a:alpha val="35690"/>
                      </a:srgbClr>
                    </a:solidFill>
                  </a:tcPr>
                </a:tc>
                <a:tc hMerge="1">
                  <a:txBody>
                    <a:bodyPr/>
                    <a:lstStyle/>
                    <a:p>
                      <a:endParaRPr lang="ru-RU"/>
                    </a:p>
                  </a:txBody>
                  <a:tcPr/>
                </a:tc>
                <a:tc hMerge="1">
                  <a:txBody>
                    <a:bodyPr/>
                    <a:lstStyle/>
                    <a:p>
                      <a:endParaRPr lang="ru-RU"/>
                    </a:p>
                  </a:txBody>
                  <a:tcPr/>
                </a:tc>
              </a:tr>
              <a:tr h="391575">
                <a:tc>
                  <a:txBody>
                    <a:bodyPr/>
                    <a:lstStyle/>
                    <a:p>
                      <a:pPr marL="0" marR="0" lvl="0" indent="0" algn="l" rtl="0">
                        <a:lnSpc>
                          <a:spcPct val="107000"/>
                        </a:lnSpc>
                        <a:spcBef>
                          <a:spcPts val="0"/>
                        </a:spcBef>
                        <a:spcAft>
                          <a:spcPts val="0"/>
                        </a:spcAft>
                        <a:buNone/>
                      </a:pPr>
                      <a:r>
                        <a:rPr lang="en-US" sz="1400" u="none" strike="noStrike" cap="none">
                          <a:solidFill>
                            <a:srgbClr val="0C0C0C"/>
                          </a:solidFill>
                        </a:rPr>
                        <a:t>Өзіне көбінесе қажетті жағдайларды жасай алады   </a:t>
                      </a:r>
                      <a:endParaRPr sz="1100" u="none" strike="noStrike" cap="none">
                        <a:solidFill>
                          <a:srgbClr val="0C0C0C"/>
                        </a:solidFill>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u="none" strike="noStrike" cap="none">
                          <a:solidFill>
                            <a:srgbClr val="0C0C0C"/>
                          </a:solidFill>
                        </a:rPr>
                        <a:t>5</a:t>
                      </a:r>
                      <a:endParaRPr u="none" strike="noStrike" cap="none">
                        <a:solidFill>
                          <a:srgbClr val="0C0C0C"/>
                        </a:solidFill>
                      </a:endParaRPr>
                    </a:p>
                  </a:txBody>
                  <a:tcPr marL="51425" marR="51425" marT="0" marB="0">
                    <a:solidFill>
                      <a:srgbClr val="C4E2FC">
                        <a:alpha val="35690"/>
                      </a:srgbClr>
                    </a:solidFill>
                  </a:tcPr>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p>
                  </a:txBody>
                  <a:tcPr marL="0" marR="0" marT="0" marB="0" anchor="ctr">
                    <a:solidFill>
                      <a:srgbClr val="C4E2FC">
                        <a:alpha val="35690"/>
                      </a:srgbClr>
                    </a:solidFill>
                  </a:tcPr>
                </a:tc>
              </a:tr>
              <a:tr h="473950">
                <a:tc>
                  <a:txBody>
                    <a:bodyPr/>
                    <a:lstStyle/>
                    <a:p>
                      <a:pPr marL="0" marR="0" lvl="0" indent="0" algn="l" rtl="0">
                        <a:lnSpc>
                          <a:spcPct val="107000"/>
                        </a:lnSpc>
                        <a:spcBef>
                          <a:spcPts val="0"/>
                        </a:spcBef>
                        <a:spcAft>
                          <a:spcPts val="0"/>
                        </a:spcAft>
                        <a:buNone/>
                      </a:pPr>
                      <a:r>
                        <a:rPr lang="en-US" sz="1400" u="none" strike="noStrike" cap="none">
                          <a:solidFill>
                            <a:srgbClr val="0C0C0C"/>
                          </a:solidFill>
                        </a:rPr>
                        <a:t>Ақша жеткілікті, бірақ ұзақ мерзімді тауарларды сатып алу үшін олар қарыз немесе несие алады </a:t>
                      </a:r>
                      <a:endParaRPr sz="1100" u="none" strike="noStrike" cap="none">
                        <a:solidFill>
                          <a:srgbClr val="0C0C0C"/>
                        </a:solidFill>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u="none" strike="noStrike" cap="none">
                          <a:solidFill>
                            <a:srgbClr val="0C0C0C"/>
                          </a:solidFill>
                        </a:rPr>
                        <a:t>4</a:t>
                      </a:r>
                      <a:endParaRPr u="none" strike="noStrike" cap="none">
                        <a:solidFill>
                          <a:srgbClr val="0C0C0C"/>
                        </a:solidFill>
                      </a:endParaRPr>
                    </a:p>
                  </a:txBody>
                  <a:tcPr marL="51425" marR="51425" marT="0" marB="0">
                    <a:solidFill>
                      <a:srgbClr val="C4E2FC">
                        <a:alpha val="35690"/>
                      </a:srgbClr>
                    </a:solidFill>
                  </a:tcPr>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p>
                  </a:txBody>
                  <a:tcPr marL="0" marR="0" marT="0" marB="0" anchor="ctr">
                    <a:solidFill>
                      <a:srgbClr val="C4E2FC">
                        <a:alpha val="35690"/>
                      </a:srgbClr>
                    </a:solidFill>
                  </a:tcPr>
                </a:tc>
              </a:tr>
              <a:tr h="374775">
                <a:tc>
                  <a:txBody>
                    <a:bodyPr/>
                    <a:lstStyle/>
                    <a:p>
                      <a:pPr marL="0" marR="0" lvl="0" indent="0" algn="l" rtl="0">
                        <a:lnSpc>
                          <a:spcPct val="107000"/>
                        </a:lnSpc>
                        <a:spcBef>
                          <a:spcPts val="0"/>
                        </a:spcBef>
                        <a:spcAft>
                          <a:spcPts val="0"/>
                        </a:spcAft>
                        <a:buNone/>
                      </a:pPr>
                      <a:r>
                        <a:rPr lang="en-US" sz="1400" u="none" strike="noStrike" cap="none">
                          <a:solidFill>
                            <a:srgbClr val="0C0C0C"/>
                          </a:solidFill>
                        </a:rPr>
                        <a:t>Күнделікті шығындар үшін ақша жеткілікті, киім сатып алу қиын болып табылады  </a:t>
                      </a:r>
                      <a:endParaRPr sz="1100" u="none" strike="noStrike" cap="none">
                        <a:solidFill>
                          <a:srgbClr val="0C0C0C"/>
                        </a:solidFill>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u="none" strike="noStrike" cap="none">
                          <a:solidFill>
                            <a:srgbClr val="0C0C0C"/>
                          </a:solidFill>
                        </a:rPr>
                        <a:t>3</a:t>
                      </a:r>
                      <a:endParaRPr u="none" strike="noStrike" cap="none">
                        <a:solidFill>
                          <a:srgbClr val="0C0C0C"/>
                        </a:solidFill>
                      </a:endParaRPr>
                    </a:p>
                  </a:txBody>
                  <a:tcPr marL="51425" marR="51425" marT="0" marB="0">
                    <a:solidFill>
                      <a:srgbClr val="C4E2FC">
                        <a:alpha val="35690"/>
                      </a:srgbClr>
                    </a:solidFill>
                  </a:tcPr>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p>
                  </a:txBody>
                  <a:tcPr marL="0" marR="0" marT="0" marB="0" anchor="ctr">
                    <a:solidFill>
                      <a:srgbClr val="C4E2FC">
                        <a:alpha val="35690"/>
                      </a:srgbClr>
                    </a:solidFill>
                  </a:tcPr>
                </a:tc>
              </a:tr>
              <a:tr h="391575">
                <a:tc>
                  <a:txBody>
                    <a:bodyPr/>
                    <a:lstStyle/>
                    <a:p>
                      <a:pPr marL="0" marR="0" lvl="0" indent="0" algn="l" rtl="0">
                        <a:lnSpc>
                          <a:spcPct val="107000"/>
                        </a:lnSpc>
                        <a:spcBef>
                          <a:spcPts val="0"/>
                        </a:spcBef>
                        <a:spcAft>
                          <a:spcPts val="0"/>
                        </a:spcAft>
                        <a:buNone/>
                      </a:pPr>
                      <a:r>
                        <a:rPr lang="en-US" sz="1400" u="none" strike="noStrike" cap="none">
                          <a:solidFill>
                            <a:srgbClr val="0C0C0C"/>
                          </a:solidFill>
                        </a:rPr>
                        <a:t>Олар жалақыдан жалақыға дейін өмір сүреді</a:t>
                      </a:r>
                      <a:endParaRPr sz="1100" u="none" strike="noStrike" cap="none">
                        <a:solidFill>
                          <a:srgbClr val="0C0C0C"/>
                        </a:solidFill>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u="none" strike="noStrike" cap="none">
                          <a:solidFill>
                            <a:srgbClr val="0C0C0C"/>
                          </a:solidFill>
                        </a:rPr>
                        <a:t>2</a:t>
                      </a:r>
                      <a:endParaRPr u="none" strike="noStrike" cap="none">
                        <a:solidFill>
                          <a:srgbClr val="0C0C0C"/>
                        </a:solidFill>
                      </a:endParaRPr>
                    </a:p>
                  </a:txBody>
                  <a:tcPr marL="51425" marR="51425" marT="0" marB="0">
                    <a:solidFill>
                      <a:srgbClr val="C4E2FC">
                        <a:alpha val="35690"/>
                      </a:srgbClr>
                    </a:solidFill>
                  </a:tcPr>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p>
                  </a:txBody>
                  <a:tcPr marL="0" marR="0" marT="0" marB="0" anchor="ctr">
                    <a:solidFill>
                      <a:srgbClr val="C4E2FC">
                        <a:alpha val="35690"/>
                      </a:srgbClr>
                    </a:solidFill>
                  </a:tcPr>
                </a:tc>
              </a:tr>
              <a:tr h="391575">
                <a:tc>
                  <a:txBody>
                    <a:bodyPr/>
                    <a:lstStyle/>
                    <a:p>
                      <a:pPr marL="0" marR="0" lvl="0" indent="0" algn="l" rtl="0">
                        <a:lnSpc>
                          <a:spcPct val="107000"/>
                        </a:lnSpc>
                        <a:spcBef>
                          <a:spcPts val="0"/>
                        </a:spcBef>
                        <a:spcAft>
                          <a:spcPts val="0"/>
                        </a:spcAft>
                        <a:buNone/>
                      </a:pPr>
                      <a:r>
                        <a:rPr lang="en-US" sz="1400" u="none" strike="noStrike" cap="none">
                          <a:solidFill>
                            <a:srgbClr val="0C0C0C"/>
                          </a:solidFill>
                        </a:rPr>
                        <a:t>Жалақыға дейін ақша жетіспейді </a:t>
                      </a:r>
                      <a:endParaRPr sz="1100" u="none" strike="noStrike" cap="none">
                        <a:solidFill>
                          <a:srgbClr val="0C0C0C"/>
                        </a:solidFill>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u="none" strike="noStrike" cap="none">
                          <a:solidFill>
                            <a:srgbClr val="0C0C0C"/>
                          </a:solidFill>
                        </a:rPr>
                        <a:t>1</a:t>
                      </a:r>
                      <a:endParaRPr u="none" strike="noStrike" cap="none">
                        <a:solidFill>
                          <a:srgbClr val="0C0C0C"/>
                        </a:solidFill>
                      </a:endParaRPr>
                    </a:p>
                  </a:txBody>
                  <a:tcPr marL="51425" marR="51425" marT="0" marB="0">
                    <a:solidFill>
                      <a:srgbClr val="C4E2FC">
                        <a:alpha val="35690"/>
                      </a:srgbClr>
                    </a:solidFill>
                  </a:tcPr>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p>
                  </a:txBody>
                  <a:tcPr marL="0" marR="0" marT="0" marB="0" anchor="ctr">
                    <a:solidFill>
                      <a:srgbClr val="C4E2FC">
                        <a:alpha val="35690"/>
                      </a:srgbClr>
                    </a:solidFill>
                  </a:tcPr>
                </a:tc>
              </a:tr>
            </a:tbl>
          </a:graphicData>
        </a:graphic>
      </p:graphicFrame>
      <p:sp>
        <p:nvSpPr>
          <p:cNvPr id="254" name="Google Shape;254;g1f36298e04e_0_2459"/>
          <p:cNvSpPr txBox="1">
            <a:spLocks noGrp="1"/>
          </p:cNvSpPr>
          <p:nvPr>
            <p:ph type="subTitle" idx="2"/>
          </p:nvPr>
        </p:nvSpPr>
        <p:spPr>
          <a:xfrm>
            <a:off x="415600" y="47850"/>
            <a:ext cx="11360700" cy="824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2000" b="1">
                <a:solidFill>
                  <a:schemeClr val="accent1"/>
                </a:solidFill>
                <a:latin typeface="Arial"/>
                <a:ea typeface="Arial"/>
                <a:cs typeface="Arial"/>
                <a:sym typeface="Arial"/>
              </a:rPr>
              <a:t>БАЛАЛАРДЫҢ ӘЛЕУМЕТТІК </a:t>
            </a:r>
            <a:endParaRPr sz="2000" b="1">
              <a:solidFill>
                <a:schemeClr val="accent1"/>
              </a:solidFill>
              <a:latin typeface="Arial"/>
              <a:ea typeface="Arial"/>
              <a:cs typeface="Arial"/>
              <a:sym typeface="Arial"/>
            </a:endParaRPr>
          </a:p>
          <a:p>
            <a:pPr marL="0" lvl="0" indent="0" algn="ctr" rtl="0">
              <a:spcBef>
                <a:spcPts val="0"/>
              </a:spcBef>
              <a:spcAft>
                <a:spcPts val="0"/>
              </a:spcAft>
              <a:buNone/>
            </a:pPr>
            <a:r>
              <a:rPr lang="en-US" sz="2000" b="1">
                <a:solidFill>
                  <a:schemeClr val="accent1"/>
                </a:solidFill>
                <a:latin typeface="Arial"/>
                <a:ea typeface="Arial"/>
                <a:cs typeface="Arial"/>
                <a:sym typeface="Arial"/>
              </a:rPr>
              <a:t>ӘЛ-АУҚАТЫНЫҢ КӨРСЕТКІШТЕРІ</a:t>
            </a:r>
            <a:endParaRPr sz="2000" b="1">
              <a:solidFill>
                <a:schemeClr val="accent1"/>
              </a:solidFill>
              <a:latin typeface="Arial"/>
              <a:ea typeface="Arial"/>
              <a:cs typeface="Arial"/>
              <a:sym typeface="Arial"/>
            </a:endParaRPr>
          </a:p>
          <a:p>
            <a:pPr marL="0" lvl="0" indent="0" algn="l" rtl="0">
              <a:lnSpc>
                <a:spcPct val="115000"/>
              </a:lnSpc>
              <a:spcBef>
                <a:spcPts val="0"/>
              </a:spcBef>
              <a:spcAft>
                <a:spcPts val="0"/>
              </a:spcAft>
              <a:buSzPts val="1100"/>
              <a:buNone/>
            </a:pPr>
            <a:endParaRPr sz="2000" b="1">
              <a:solidFill>
                <a:schemeClr val="accent1"/>
              </a:solidFill>
              <a:latin typeface="Arial"/>
              <a:ea typeface="Arial"/>
              <a:cs typeface="Arial"/>
              <a:sym typeface="Arial"/>
            </a:endParaRPr>
          </a:p>
        </p:txBody>
      </p:sp>
      <p:cxnSp>
        <p:nvCxnSpPr>
          <p:cNvPr id="255" name="Google Shape;255;g1f36298e04e_0_2459"/>
          <p:cNvCxnSpPr/>
          <p:nvPr/>
        </p:nvCxnSpPr>
        <p:spPr>
          <a:xfrm>
            <a:off x="3985002" y="459891"/>
            <a:ext cx="4221900" cy="0"/>
          </a:xfrm>
          <a:prstGeom prst="straightConnector1">
            <a:avLst/>
          </a:prstGeom>
          <a:noFill/>
          <a:ln w="28575" cap="flat" cmpd="sng">
            <a:solidFill>
              <a:srgbClr val="EE7008"/>
            </a:solidFill>
            <a:prstDash val="solid"/>
            <a:miter lim="800000"/>
            <a:headEnd type="none" w="sm" len="sm"/>
            <a:tailEnd type="none" w="sm" len="sm"/>
          </a:ln>
        </p:spPr>
      </p:cxnSp>
      <p:pic>
        <p:nvPicPr>
          <p:cNvPr id="256" name="Google Shape;256;g1f36298e04e_0_2459"/>
          <p:cNvPicPr preferRelativeResize="0"/>
          <p:nvPr/>
        </p:nvPicPr>
        <p:blipFill rotWithShape="1">
          <a:blip r:embed="rId3">
            <a:alphaModFix/>
          </a:blip>
          <a:srcRect/>
          <a:stretch/>
        </p:blipFill>
        <p:spPr>
          <a:xfrm>
            <a:off x="10061450" y="2627632"/>
            <a:ext cx="1714850" cy="3993601"/>
          </a:xfrm>
          <a:prstGeom prst="rect">
            <a:avLst/>
          </a:prstGeom>
          <a:noFill/>
          <a:ln>
            <a:noFill/>
          </a:ln>
        </p:spPr>
      </p:pic>
      <p:pic>
        <p:nvPicPr>
          <p:cNvPr id="257" name="Google Shape;257;g1f36298e04e_0_2459" descr="F:\Преза ЕН\4 мая\01.png"/>
          <p:cNvPicPr preferRelativeResize="0"/>
          <p:nvPr/>
        </p:nvPicPr>
        <p:blipFill rotWithShape="1">
          <a:blip r:embed="rId4">
            <a:alphaModFix/>
          </a:blip>
          <a:srcRect/>
          <a:stretch/>
        </p:blipFill>
        <p:spPr>
          <a:xfrm>
            <a:off x="251250" y="240037"/>
            <a:ext cx="886875" cy="12252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aphicFrame>
        <p:nvGraphicFramePr>
          <p:cNvPr id="262" name="Google Shape;262;g1f36298e04e_0_2469"/>
          <p:cNvGraphicFramePr/>
          <p:nvPr/>
        </p:nvGraphicFramePr>
        <p:xfrm>
          <a:off x="540424" y="1218005"/>
          <a:ext cx="10040350" cy="5230600"/>
        </p:xfrm>
        <a:graphic>
          <a:graphicData uri="http://schemas.openxmlformats.org/drawingml/2006/table">
            <a:tbl>
              <a:tblPr firstRow="1" firstCol="1" bandRow="1">
                <a:noFill/>
                <a:tableStyleId>{D96BB58D-2E4E-42EB-B055-07D079F77B8C}</a:tableStyleId>
              </a:tblPr>
              <a:tblGrid>
                <a:gridCol w="8619350"/>
                <a:gridCol w="970625"/>
                <a:gridCol w="450375"/>
              </a:tblGrid>
              <a:tr h="366475">
                <a:tc gridSpan="3">
                  <a:txBody>
                    <a:bodyPr/>
                    <a:lstStyle/>
                    <a:p>
                      <a:pPr marL="742950" marR="0" lvl="1" indent="-285750" algn="ctr" rtl="0">
                        <a:spcBef>
                          <a:spcPts val="0"/>
                        </a:spcBef>
                        <a:spcAft>
                          <a:spcPts val="0"/>
                        </a:spcAft>
                        <a:buClr>
                          <a:srgbClr val="EE7008"/>
                        </a:buClr>
                        <a:buSzPts val="1600"/>
                        <a:buFont typeface="Arial"/>
                        <a:buAutoNum type="arabicPeriod"/>
                      </a:pPr>
                      <a:r>
                        <a:rPr lang="en-US" sz="1600" b="1" u="none" strike="noStrike" cap="none">
                          <a:solidFill>
                            <a:srgbClr val="EE7008"/>
                          </a:solidFill>
                        </a:rPr>
                        <a:t>Отбасының моральдық-психологиялық климаты</a:t>
                      </a:r>
                      <a:endParaRPr sz="1600" b="1" u="none" strike="noStrike" cap="none">
                        <a:solidFill>
                          <a:srgbClr val="EE7008"/>
                        </a:solidFill>
                        <a:latin typeface="Calibri"/>
                        <a:ea typeface="Calibri"/>
                        <a:cs typeface="Calibri"/>
                        <a:sym typeface="Calibri"/>
                      </a:endParaRPr>
                    </a:p>
                  </a:txBody>
                  <a:tcPr marL="51425" marR="51425" marT="0" marB="0">
                    <a:solidFill>
                      <a:srgbClr val="C4E2FC">
                        <a:alpha val="35690"/>
                      </a:srgbClr>
                    </a:solidFill>
                  </a:tcPr>
                </a:tc>
                <a:tc hMerge="1">
                  <a:txBody>
                    <a:bodyPr/>
                    <a:lstStyle/>
                    <a:p>
                      <a:endParaRPr lang="ru-RU"/>
                    </a:p>
                  </a:txBody>
                  <a:tcPr/>
                </a:tc>
                <a:tc hMerge="1">
                  <a:txBody>
                    <a:bodyPr/>
                    <a:lstStyle/>
                    <a:p>
                      <a:endParaRPr lang="ru-RU"/>
                    </a:p>
                  </a:txBody>
                  <a:tcPr/>
                </a:tc>
              </a:tr>
              <a:tr h="308175">
                <a:tc>
                  <a:txBody>
                    <a:bodyPr/>
                    <a:lstStyle/>
                    <a:p>
                      <a:pPr marL="0" marR="0" lvl="0" indent="0" algn="l" rtl="0">
                        <a:lnSpc>
                          <a:spcPct val="107000"/>
                        </a:lnSpc>
                        <a:spcBef>
                          <a:spcPts val="0"/>
                        </a:spcBef>
                        <a:spcAft>
                          <a:spcPts val="0"/>
                        </a:spcAft>
                        <a:buNone/>
                      </a:pPr>
                      <a:r>
                        <a:rPr lang="en-US" sz="1400" u="none" strike="noStrike" cap="none">
                          <a:solidFill>
                            <a:srgbClr val="0C0C0C"/>
                          </a:solidFill>
                        </a:rPr>
                        <a:t>Өзара қолдау, ізгі ниет, махаббат атмосферасы </a:t>
                      </a:r>
                      <a:endParaRPr sz="1100" u="none" strike="noStrike" cap="none">
                        <a:solidFill>
                          <a:srgbClr val="0C0C0C"/>
                        </a:solidFill>
                        <a:latin typeface="Calibri"/>
                        <a:ea typeface="Calibri"/>
                        <a:cs typeface="Calibri"/>
                        <a:sym typeface="Calibri"/>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u="none" strike="noStrike" cap="none">
                          <a:solidFill>
                            <a:srgbClr val="0C0C0C"/>
                          </a:solidFill>
                        </a:rPr>
                        <a:t>5</a:t>
                      </a:r>
                      <a:endParaRPr u="none" strike="noStrike" cap="none">
                        <a:solidFill>
                          <a:srgbClr val="0C0C0C"/>
                        </a:solidFill>
                        <a:latin typeface="Calibri"/>
                        <a:ea typeface="Calibri"/>
                        <a:cs typeface="Calibri"/>
                        <a:sym typeface="Calibri"/>
                      </a:endParaRPr>
                    </a:p>
                  </a:txBody>
                  <a:tcPr marL="51425" marR="51425" marT="0" marB="0">
                    <a:solidFill>
                      <a:srgbClr val="C4E2FC">
                        <a:alpha val="35690"/>
                      </a:srgbClr>
                    </a:solidFill>
                  </a:tcPr>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latin typeface="Calibri"/>
                        <a:ea typeface="Calibri"/>
                        <a:cs typeface="Calibri"/>
                        <a:sym typeface="Calibri"/>
                      </a:endParaRPr>
                    </a:p>
                  </a:txBody>
                  <a:tcPr marL="0" marR="0" marT="0" marB="0" anchor="ctr">
                    <a:solidFill>
                      <a:srgbClr val="C4E2FC">
                        <a:alpha val="35690"/>
                      </a:srgbClr>
                    </a:solidFill>
                  </a:tcPr>
                </a:tc>
              </a:tr>
              <a:tr h="654650">
                <a:tc>
                  <a:txBody>
                    <a:bodyPr/>
                    <a:lstStyle/>
                    <a:p>
                      <a:pPr marL="0" marR="0" lvl="0" indent="0" algn="l" rtl="0">
                        <a:lnSpc>
                          <a:spcPct val="107000"/>
                        </a:lnSpc>
                        <a:spcBef>
                          <a:spcPts val="0"/>
                        </a:spcBef>
                        <a:spcAft>
                          <a:spcPts val="0"/>
                        </a:spcAft>
                        <a:buNone/>
                      </a:pPr>
                      <a:r>
                        <a:rPr lang="en-US" sz="1400" u="none" strike="noStrike" cap="none">
                          <a:solidFill>
                            <a:srgbClr val="0C0C0C"/>
                          </a:solidFill>
                        </a:rPr>
                        <a:t>Көп эмоционалды бояусыз салауатты өмір салты: жанжалсыз және үлкен сүйіспеншіліксіз, олар "әдеттегідей" өмір сүреді</a:t>
                      </a:r>
                      <a:endParaRPr sz="1400" u="none" strike="noStrike" cap="none">
                        <a:solidFill>
                          <a:srgbClr val="0C0C0C"/>
                        </a:solidFill>
                      </a:endParaRPr>
                    </a:p>
                    <a:p>
                      <a:pPr marL="0" marR="0" lvl="0" indent="0" algn="l" rtl="0">
                        <a:lnSpc>
                          <a:spcPct val="107000"/>
                        </a:lnSpc>
                        <a:spcBef>
                          <a:spcPts val="0"/>
                        </a:spcBef>
                        <a:spcAft>
                          <a:spcPts val="0"/>
                        </a:spcAft>
                        <a:buNone/>
                      </a:pPr>
                      <a:endParaRPr sz="1100" u="none" strike="noStrike" cap="none">
                        <a:solidFill>
                          <a:srgbClr val="0C0C0C"/>
                        </a:solidFill>
                        <a:latin typeface="Calibri"/>
                        <a:ea typeface="Calibri"/>
                        <a:cs typeface="Calibri"/>
                        <a:sym typeface="Calibri"/>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u="none" strike="noStrike" cap="none">
                          <a:solidFill>
                            <a:srgbClr val="0C0C0C"/>
                          </a:solidFill>
                        </a:rPr>
                        <a:t>4</a:t>
                      </a:r>
                      <a:endParaRPr u="none" strike="noStrike" cap="none">
                        <a:solidFill>
                          <a:srgbClr val="0C0C0C"/>
                        </a:solidFill>
                        <a:latin typeface="Calibri"/>
                        <a:ea typeface="Calibri"/>
                        <a:cs typeface="Calibri"/>
                        <a:sym typeface="Calibri"/>
                      </a:endParaRPr>
                    </a:p>
                  </a:txBody>
                  <a:tcPr marL="51425" marR="51425" marT="0" marB="0">
                    <a:solidFill>
                      <a:srgbClr val="C4E2FC">
                        <a:alpha val="35690"/>
                      </a:srgbClr>
                    </a:solidFill>
                  </a:tcPr>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latin typeface="Calibri"/>
                        <a:ea typeface="Calibri"/>
                        <a:cs typeface="Calibri"/>
                        <a:sym typeface="Calibri"/>
                      </a:endParaRPr>
                    </a:p>
                  </a:txBody>
                  <a:tcPr marL="0" marR="0" marT="0" marB="0" anchor="ctr">
                    <a:solidFill>
                      <a:srgbClr val="C4E2FC">
                        <a:alpha val="35690"/>
                      </a:srgbClr>
                    </a:solidFill>
                  </a:tcPr>
                </a:tc>
              </a:tr>
              <a:tr h="397275">
                <a:tc>
                  <a:txBody>
                    <a:bodyPr/>
                    <a:lstStyle/>
                    <a:p>
                      <a:pPr marL="0" marR="0" lvl="0" indent="0" algn="l" rtl="0">
                        <a:lnSpc>
                          <a:spcPct val="107000"/>
                        </a:lnSpc>
                        <a:spcBef>
                          <a:spcPts val="0"/>
                        </a:spcBef>
                        <a:spcAft>
                          <a:spcPts val="0"/>
                        </a:spcAft>
                        <a:buNone/>
                      </a:pPr>
                      <a:r>
                        <a:rPr lang="en-US" sz="1400" u="none" strike="noStrike" cap="none">
                          <a:solidFill>
                            <a:srgbClr val="0C0C0C"/>
                          </a:solidFill>
                        </a:rPr>
                        <a:t>Отбасында жанжалдар, ата-аналардың бірі маскүнемдікке бейім </a:t>
                      </a:r>
                      <a:endParaRPr sz="1100" u="none" strike="noStrike" cap="none">
                        <a:solidFill>
                          <a:srgbClr val="0C0C0C"/>
                        </a:solidFill>
                        <a:latin typeface="Calibri"/>
                        <a:ea typeface="Calibri"/>
                        <a:cs typeface="Calibri"/>
                        <a:sym typeface="Calibri"/>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u="none" strike="noStrike" cap="none">
                          <a:solidFill>
                            <a:srgbClr val="0C0C0C"/>
                          </a:solidFill>
                        </a:rPr>
                        <a:t>3</a:t>
                      </a:r>
                      <a:endParaRPr u="none" strike="noStrike" cap="none">
                        <a:solidFill>
                          <a:srgbClr val="0C0C0C"/>
                        </a:solidFill>
                        <a:latin typeface="Calibri"/>
                        <a:ea typeface="Calibri"/>
                        <a:cs typeface="Calibri"/>
                        <a:sym typeface="Calibri"/>
                      </a:endParaRPr>
                    </a:p>
                  </a:txBody>
                  <a:tcPr marL="51425" marR="51425" marT="0" marB="0">
                    <a:solidFill>
                      <a:srgbClr val="C4E2FC">
                        <a:alpha val="35690"/>
                      </a:srgbClr>
                    </a:solidFill>
                  </a:tcPr>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latin typeface="Calibri"/>
                        <a:ea typeface="Calibri"/>
                        <a:cs typeface="Calibri"/>
                        <a:sym typeface="Calibri"/>
                      </a:endParaRPr>
                    </a:p>
                  </a:txBody>
                  <a:tcPr marL="0" marR="0" marT="0" marB="0" anchor="ctr">
                    <a:solidFill>
                      <a:srgbClr val="C4E2FC">
                        <a:alpha val="35690"/>
                      </a:srgbClr>
                    </a:solidFill>
                  </a:tcPr>
                </a:tc>
              </a:tr>
              <a:tr h="696650">
                <a:tc>
                  <a:txBody>
                    <a:bodyPr/>
                    <a:lstStyle/>
                    <a:p>
                      <a:pPr marL="0" marR="0" lvl="0" indent="0" algn="l" rtl="0">
                        <a:lnSpc>
                          <a:spcPct val="107000"/>
                        </a:lnSpc>
                        <a:spcBef>
                          <a:spcPts val="0"/>
                        </a:spcBef>
                        <a:spcAft>
                          <a:spcPts val="0"/>
                        </a:spcAft>
                        <a:buNone/>
                      </a:pPr>
                      <a:r>
                        <a:rPr lang="en-US" sz="1400" u="none" strike="noStrike" cap="none">
                          <a:solidFill>
                            <a:srgbClr val="0C0C0C"/>
                          </a:solidFill>
                        </a:rPr>
                        <a:t>Ата-аналардың соттылығы, маскүнемдік, қол ұстасу, ата-аналардың біреуінде немесе екеуінде де ақыл-ой кемістігінің айқын түрі </a:t>
                      </a:r>
                      <a:endParaRPr sz="1100" u="none" strike="noStrike" cap="none">
                        <a:solidFill>
                          <a:srgbClr val="0C0C0C"/>
                        </a:solidFill>
                        <a:latin typeface="Calibri"/>
                        <a:ea typeface="Calibri"/>
                        <a:cs typeface="Calibri"/>
                        <a:sym typeface="Calibri"/>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u="none" strike="noStrike" cap="none">
                          <a:solidFill>
                            <a:srgbClr val="0C0C0C"/>
                          </a:solidFill>
                        </a:rPr>
                        <a:t>2</a:t>
                      </a:r>
                      <a:endParaRPr u="none" strike="noStrike" cap="none">
                        <a:solidFill>
                          <a:srgbClr val="0C0C0C"/>
                        </a:solidFill>
                        <a:latin typeface="Calibri"/>
                        <a:ea typeface="Calibri"/>
                        <a:cs typeface="Calibri"/>
                        <a:sym typeface="Calibri"/>
                      </a:endParaRPr>
                    </a:p>
                  </a:txBody>
                  <a:tcPr marL="51425" marR="51425" marT="0" marB="0">
                    <a:solidFill>
                      <a:srgbClr val="C4E2FC">
                        <a:alpha val="35690"/>
                      </a:srgbClr>
                    </a:solidFill>
                  </a:tcPr>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latin typeface="Calibri"/>
                        <a:ea typeface="Calibri"/>
                        <a:cs typeface="Calibri"/>
                        <a:sym typeface="Calibri"/>
                      </a:endParaRPr>
                    </a:p>
                  </a:txBody>
                  <a:tcPr marL="0" marR="0" marT="0" marB="0" anchor="ctr">
                    <a:solidFill>
                      <a:srgbClr val="C4E2FC">
                        <a:alpha val="35690"/>
                      </a:srgbClr>
                    </a:solidFill>
                  </a:tcPr>
                </a:tc>
              </a:tr>
              <a:tr h="417575">
                <a:tc>
                  <a:txBody>
                    <a:bodyPr/>
                    <a:lstStyle/>
                    <a:p>
                      <a:pPr marL="0" marR="0" lvl="0" indent="0" algn="l" rtl="0">
                        <a:lnSpc>
                          <a:spcPct val="107000"/>
                        </a:lnSpc>
                        <a:spcBef>
                          <a:spcPts val="0"/>
                        </a:spcBef>
                        <a:spcAft>
                          <a:spcPts val="0"/>
                        </a:spcAft>
                        <a:buNone/>
                      </a:pPr>
                      <a:r>
                        <a:rPr lang="en-US" sz="1400" u="none" strike="noStrike" cap="none">
                          <a:solidFill>
                            <a:srgbClr val="0C0C0C"/>
                          </a:solidFill>
                        </a:rPr>
                        <a:t>Алкоголизм, нашақорлық, </a:t>
                      </a:r>
                      <a:r>
                        <a:rPr lang="en-US" sz="1400" u="none" strike="noStrike" cap="none">
                          <a:solidFill>
                            <a:schemeClr val="accent2"/>
                          </a:solidFill>
                        </a:rPr>
                        <a:t>қоғамға жат/асоциалды</a:t>
                      </a:r>
                      <a:r>
                        <a:rPr lang="en-US" sz="1400" u="none" strike="noStrike" cap="none">
                          <a:solidFill>
                            <a:srgbClr val="0C0C0C"/>
                          </a:solidFill>
                        </a:rPr>
                        <a:t> мінез-құлық диагнозымен есепте тұр</a:t>
                      </a:r>
                      <a:endParaRPr sz="1100" u="none" strike="noStrike" cap="none">
                        <a:solidFill>
                          <a:srgbClr val="0C0C0C"/>
                        </a:solidFill>
                        <a:latin typeface="Calibri"/>
                        <a:ea typeface="Calibri"/>
                        <a:cs typeface="Calibri"/>
                        <a:sym typeface="Calibri"/>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u="none" strike="noStrike" cap="none">
                          <a:solidFill>
                            <a:srgbClr val="0C0C0C"/>
                          </a:solidFill>
                        </a:rPr>
                        <a:t>1</a:t>
                      </a:r>
                      <a:endParaRPr u="none" strike="noStrike" cap="none">
                        <a:solidFill>
                          <a:srgbClr val="0C0C0C"/>
                        </a:solidFill>
                        <a:latin typeface="Calibri"/>
                        <a:ea typeface="Calibri"/>
                        <a:cs typeface="Calibri"/>
                        <a:sym typeface="Calibri"/>
                      </a:endParaRPr>
                    </a:p>
                  </a:txBody>
                  <a:tcPr marL="51425" marR="51425" marT="0" marB="0">
                    <a:solidFill>
                      <a:srgbClr val="C4E2FC">
                        <a:alpha val="35690"/>
                      </a:srgbClr>
                    </a:solidFill>
                  </a:tcPr>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latin typeface="Calibri"/>
                        <a:ea typeface="Calibri"/>
                        <a:cs typeface="Calibri"/>
                        <a:sym typeface="Calibri"/>
                      </a:endParaRPr>
                    </a:p>
                  </a:txBody>
                  <a:tcPr marL="0" marR="0" marT="0" marB="0" anchor="ctr">
                    <a:solidFill>
                      <a:srgbClr val="C4E2FC">
                        <a:alpha val="35690"/>
                      </a:srgbClr>
                    </a:solidFill>
                  </a:tcPr>
                </a:tc>
              </a:tr>
              <a:tr h="392200">
                <a:tc gridSpan="3">
                  <a:txBody>
                    <a:bodyPr/>
                    <a:lstStyle/>
                    <a:p>
                      <a:pPr marL="742950" marR="0" lvl="1" indent="-285750" algn="ctr" rtl="0">
                        <a:spcBef>
                          <a:spcPts val="0"/>
                        </a:spcBef>
                        <a:spcAft>
                          <a:spcPts val="0"/>
                        </a:spcAft>
                        <a:buClr>
                          <a:srgbClr val="EE7008"/>
                        </a:buClr>
                        <a:buSzPts val="1600"/>
                        <a:buFont typeface="Arial"/>
                        <a:buAutoNum type="arabicPeriod"/>
                      </a:pPr>
                      <a:r>
                        <a:rPr lang="en-US" sz="1600" b="1" u="none" strike="noStrike" cap="none">
                          <a:solidFill>
                            <a:srgbClr val="EE7008"/>
                          </a:solidFill>
                        </a:rPr>
                        <a:t>Ата-аналар мен балалардың эмоционалды қарым-қатынасы</a:t>
                      </a:r>
                      <a:endParaRPr sz="1600" b="1" u="none" strike="noStrike" cap="none">
                        <a:solidFill>
                          <a:srgbClr val="EE7008"/>
                        </a:solidFill>
                        <a:latin typeface="Calibri"/>
                        <a:ea typeface="Calibri"/>
                        <a:cs typeface="Calibri"/>
                        <a:sym typeface="Calibri"/>
                      </a:endParaRPr>
                    </a:p>
                  </a:txBody>
                  <a:tcPr marL="51425" marR="51425" marT="0" marB="0">
                    <a:solidFill>
                      <a:srgbClr val="C4E2FC">
                        <a:alpha val="35690"/>
                      </a:srgbClr>
                    </a:solidFill>
                  </a:tcPr>
                </a:tc>
                <a:tc hMerge="1">
                  <a:txBody>
                    <a:bodyPr/>
                    <a:lstStyle/>
                    <a:p>
                      <a:endParaRPr lang="ru-RU"/>
                    </a:p>
                  </a:txBody>
                  <a:tcPr/>
                </a:tc>
                <a:tc hMerge="1">
                  <a:txBody>
                    <a:bodyPr/>
                    <a:lstStyle/>
                    <a:p>
                      <a:endParaRPr lang="ru-RU"/>
                    </a:p>
                  </a:txBody>
                  <a:tcPr/>
                </a:tc>
              </a:tr>
              <a:tr h="415150">
                <a:tc>
                  <a:txBody>
                    <a:bodyPr/>
                    <a:lstStyle/>
                    <a:p>
                      <a:pPr marL="0" marR="0" lvl="0" indent="0" algn="l" rtl="0">
                        <a:lnSpc>
                          <a:spcPct val="107000"/>
                        </a:lnSpc>
                        <a:spcBef>
                          <a:spcPts val="0"/>
                        </a:spcBef>
                        <a:spcAft>
                          <a:spcPts val="0"/>
                        </a:spcAft>
                        <a:buNone/>
                      </a:pPr>
                      <a:r>
                        <a:rPr lang="en-US" sz="1400" u="none" strike="noStrike" cap="none">
                          <a:solidFill>
                            <a:srgbClr val="0C0C0C"/>
                          </a:solidFill>
                        </a:rPr>
                        <a:t>Тұрақты қолдау, қарым-қатынас демократиясы, сенім атмосферасы </a:t>
                      </a:r>
                      <a:endParaRPr sz="1100" u="none" strike="noStrike" cap="none">
                        <a:solidFill>
                          <a:srgbClr val="0C0C0C"/>
                        </a:solidFill>
                        <a:latin typeface="Calibri"/>
                        <a:ea typeface="Calibri"/>
                        <a:cs typeface="Calibri"/>
                        <a:sym typeface="Calibri"/>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u="none" strike="noStrike" cap="none">
                          <a:solidFill>
                            <a:srgbClr val="0C0C0C"/>
                          </a:solidFill>
                        </a:rPr>
                        <a:t>5</a:t>
                      </a:r>
                      <a:endParaRPr u="none" strike="noStrike" cap="none">
                        <a:solidFill>
                          <a:srgbClr val="0C0C0C"/>
                        </a:solidFill>
                        <a:latin typeface="Calibri"/>
                        <a:ea typeface="Calibri"/>
                        <a:cs typeface="Calibri"/>
                        <a:sym typeface="Calibri"/>
                      </a:endParaRPr>
                    </a:p>
                  </a:txBody>
                  <a:tcPr marL="51425" marR="51425" marT="0" marB="0">
                    <a:solidFill>
                      <a:srgbClr val="C4E2FC">
                        <a:alpha val="35690"/>
                      </a:srgbClr>
                    </a:solidFill>
                  </a:tcPr>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latin typeface="Calibri"/>
                        <a:ea typeface="Calibri"/>
                        <a:cs typeface="Calibri"/>
                        <a:sym typeface="Calibri"/>
                      </a:endParaRPr>
                    </a:p>
                  </a:txBody>
                  <a:tcPr marL="0" marR="0" marT="0" marB="0" anchor="ctr">
                    <a:solidFill>
                      <a:srgbClr val="C4E2FC">
                        <a:alpha val="35690"/>
                      </a:srgbClr>
                    </a:solidFill>
                  </a:tcPr>
                </a:tc>
              </a:tr>
              <a:tr h="254725">
                <a:tc>
                  <a:txBody>
                    <a:bodyPr/>
                    <a:lstStyle/>
                    <a:p>
                      <a:pPr marL="0" marR="0" lvl="0" indent="0" algn="l" rtl="0">
                        <a:lnSpc>
                          <a:spcPct val="107000"/>
                        </a:lnSpc>
                        <a:spcBef>
                          <a:spcPts val="0"/>
                        </a:spcBef>
                        <a:spcAft>
                          <a:spcPts val="0"/>
                        </a:spcAft>
                        <a:buNone/>
                      </a:pPr>
                      <a:r>
                        <a:rPr lang="en-US" sz="1400" u="none" strike="noStrike" cap="none">
                          <a:solidFill>
                            <a:srgbClr val="0C0C0C"/>
                          </a:solidFill>
                        </a:rPr>
                        <a:t>«Соқыр махаббат», гиперопека </a:t>
                      </a:r>
                      <a:endParaRPr sz="1100" u="none" strike="noStrike" cap="none">
                        <a:solidFill>
                          <a:srgbClr val="0C0C0C"/>
                        </a:solidFill>
                        <a:latin typeface="Calibri"/>
                        <a:ea typeface="Calibri"/>
                        <a:cs typeface="Calibri"/>
                        <a:sym typeface="Calibri"/>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u="none" strike="noStrike" cap="none">
                          <a:solidFill>
                            <a:srgbClr val="0C0C0C"/>
                          </a:solidFill>
                        </a:rPr>
                        <a:t>4</a:t>
                      </a:r>
                      <a:endParaRPr u="none" strike="noStrike" cap="none">
                        <a:solidFill>
                          <a:srgbClr val="0C0C0C"/>
                        </a:solidFill>
                        <a:latin typeface="Calibri"/>
                        <a:ea typeface="Calibri"/>
                        <a:cs typeface="Calibri"/>
                        <a:sym typeface="Calibri"/>
                      </a:endParaRPr>
                    </a:p>
                  </a:txBody>
                  <a:tcPr marL="51425" marR="51425" marT="0" marB="0">
                    <a:solidFill>
                      <a:srgbClr val="C4E2FC">
                        <a:alpha val="35690"/>
                      </a:srgbClr>
                    </a:solidFill>
                  </a:tcPr>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latin typeface="Calibri"/>
                        <a:ea typeface="Calibri"/>
                        <a:cs typeface="Calibri"/>
                        <a:sym typeface="Calibri"/>
                      </a:endParaRPr>
                    </a:p>
                  </a:txBody>
                  <a:tcPr marL="0" marR="0" marT="0" marB="0" anchor="ctr">
                    <a:solidFill>
                      <a:srgbClr val="C4E2FC">
                        <a:alpha val="35690"/>
                      </a:srgbClr>
                    </a:solidFill>
                  </a:tcPr>
                </a:tc>
              </a:tr>
              <a:tr h="399925">
                <a:tc>
                  <a:txBody>
                    <a:bodyPr/>
                    <a:lstStyle/>
                    <a:p>
                      <a:pPr marL="0" marR="0" lvl="0" indent="0" algn="l" rtl="0">
                        <a:lnSpc>
                          <a:spcPct val="107000"/>
                        </a:lnSpc>
                        <a:spcBef>
                          <a:spcPts val="0"/>
                        </a:spcBef>
                        <a:spcAft>
                          <a:spcPts val="0"/>
                        </a:spcAft>
                        <a:buNone/>
                      </a:pPr>
                      <a:r>
                        <a:rPr lang="en-US" sz="1400" u="none" strike="noStrike" cap="none">
                          <a:solidFill>
                            <a:srgbClr val="0C0C0C"/>
                          </a:solidFill>
                        </a:rPr>
                        <a:t>Ата-аналар үшін өз өмірі бастапқы, бірақ балаларға деген көзқарасы мейірімді </a:t>
                      </a:r>
                      <a:endParaRPr sz="1100" u="none" strike="noStrike" cap="none">
                        <a:solidFill>
                          <a:srgbClr val="0C0C0C"/>
                        </a:solidFill>
                        <a:latin typeface="Calibri"/>
                        <a:ea typeface="Calibri"/>
                        <a:cs typeface="Calibri"/>
                        <a:sym typeface="Calibri"/>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u="none" strike="noStrike" cap="none">
                          <a:solidFill>
                            <a:srgbClr val="0C0C0C"/>
                          </a:solidFill>
                        </a:rPr>
                        <a:t>3</a:t>
                      </a:r>
                      <a:endParaRPr u="none" strike="noStrike" cap="none">
                        <a:solidFill>
                          <a:srgbClr val="0C0C0C"/>
                        </a:solidFill>
                        <a:latin typeface="Calibri"/>
                        <a:ea typeface="Calibri"/>
                        <a:cs typeface="Calibri"/>
                        <a:sym typeface="Calibri"/>
                      </a:endParaRPr>
                    </a:p>
                  </a:txBody>
                  <a:tcPr marL="51425" marR="51425" marT="0" marB="0">
                    <a:solidFill>
                      <a:srgbClr val="C4E2FC">
                        <a:alpha val="35690"/>
                      </a:srgbClr>
                    </a:solidFill>
                  </a:tcPr>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latin typeface="Calibri"/>
                        <a:ea typeface="Calibri"/>
                        <a:cs typeface="Calibri"/>
                        <a:sym typeface="Calibri"/>
                      </a:endParaRPr>
                    </a:p>
                  </a:txBody>
                  <a:tcPr marL="0" marR="0" marT="0" marB="0" anchor="ctr">
                    <a:solidFill>
                      <a:srgbClr val="C4E2FC">
                        <a:alpha val="35690"/>
                      </a:srgbClr>
                    </a:solidFill>
                  </a:tcPr>
                </a:tc>
              </a:tr>
              <a:tr h="404875">
                <a:tc>
                  <a:txBody>
                    <a:bodyPr/>
                    <a:lstStyle/>
                    <a:p>
                      <a:pPr marL="0" marR="0" lvl="0" indent="0" algn="l" rtl="0">
                        <a:lnSpc>
                          <a:spcPct val="107000"/>
                        </a:lnSpc>
                        <a:spcBef>
                          <a:spcPts val="0"/>
                        </a:spcBef>
                        <a:spcAft>
                          <a:spcPts val="0"/>
                        </a:spcAft>
                        <a:buNone/>
                      </a:pPr>
                      <a:r>
                        <a:rPr lang="en-US" sz="1400" u="none" strike="noStrike" cap="none">
                          <a:solidFill>
                            <a:srgbClr val="0C0C0C"/>
                          </a:solidFill>
                        </a:rPr>
                        <a:t>Немқұрайлылық, балаларға қамқорлық жасамау, балаларды ауыртпалық ретінде қабылдау</a:t>
                      </a:r>
                      <a:endParaRPr sz="1100" u="none" strike="noStrike" cap="none">
                        <a:solidFill>
                          <a:srgbClr val="0C0C0C"/>
                        </a:solidFill>
                        <a:latin typeface="Calibri"/>
                        <a:ea typeface="Calibri"/>
                        <a:cs typeface="Calibri"/>
                        <a:sym typeface="Calibri"/>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u="none" strike="noStrike" cap="none">
                          <a:solidFill>
                            <a:srgbClr val="0C0C0C"/>
                          </a:solidFill>
                        </a:rPr>
                        <a:t>2</a:t>
                      </a:r>
                      <a:endParaRPr u="none" strike="noStrike" cap="none">
                        <a:solidFill>
                          <a:srgbClr val="0C0C0C"/>
                        </a:solidFill>
                        <a:latin typeface="Calibri"/>
                        <a:ea typeface="Calibri"/>
                        <a:cs typeface="Calibri"/>
                        <a:sym typeface="Calibri"/>
                      </a:endParaRPr>
                    </a:p>
                  </a:txBody>
                  <a:tcPr marL="51425" marR="51425" marT="0" marB="0">
                    <a:solidFill>
                      <a:srgbClr val="C4E2FC">
                        <a:alpha val="35690"/>
                      </a:srgbClr>
                    </a:solidFill>
                  </a:tcPr>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latin typeface="Calibri"/>
                        <a:ea typeface="Calibri"/>
                        <a:cs typeface="Calibri"/>
                        <a:sym typeface="Calibri"/>
                      </a:endParaRPr>
                    </a:p>
                  </a:txBody>
                  <a:tcPr marL="0" marR="0" marT="0" marB="0" anchor="ctr">
                    <a:solidFill>
                      <a:srgbClr val="C4E2FC">
                        <a:alpha val="35690"/>
                      </a:srgbClr>
                    </a:solidFill>
                  </a:tcPr>
                </a:tc>
              </a:tr>
              <a:tr h="522925">
                <a:tc>
                  <a:txBody>
                    <a:bodyPr/>
                    <a:lstStyle/>
                    <a:p>
                      <a:pPr marL="0" marR="0" lvl="0" indent="0" algn="l" rtl="0">
                        <a:lnSpc>
                          <a:spcPct val="107000"/>
                        </a:lnSpc>
                        <a:spcBef>
                          <a:spcPts val="0"/>
                        </a:spcBef>
                        <a:spcAft>
                          <a:spcPts val="0"/>
                        </a:spcAft>
                        <a:buNone/>
                      </a:pPr>
                      <a:r>
                        <a:rPr lang="en-US" sz="1400" u="none" strike="noStrike" cap="none">
                          <a:solidFill>
                            <a:srgbClr val="0C0C0C"/>
                          </a:solidFill>
                        </a:rPr>
                        <a:t>Ата-аналардың балалармен шиеленісті қарым-қатынасы, зорлық-зомбылықтың әртүрлі түрлерінің болуы </a:t>
                      </a:r>
                      <a:endParaRPr sz="1100" u="none" strike="noStrike" cap="none">
                        <a:solidFill>
                          <a:srgbClr val="0C0C0C"/>
                        </a:solidFill>
                        <a:latin typeface="Calibri"/>
                        <a:ea typeface="Calibri"/>
                        <a:cs typeface="Calibri"/>
                        <a:sym typeface="Calibri"/>
                      </a:endParaRPr>
                    </a:p>
                  </a:txBody>
                  <a:tcPr marL="51425" marR="51425" marT="0" marB="0">
                    <a:solidFill>
                      <a:srgbClr val="C4E2FC">
                        <a:alpha val="35690"/>
                      </a:srgbClr>
                    </a:solidFill>
                  </a:tcPr>
                </a:tc>
                <a:tc>
                  <a:txBody>
                    <a:bodyPr/>
                    <a:lstStyle/>
                    <a:p>
                      <a:pPr marL="0" marR="0" lvl="0" indent="0" algn="ctr" rtl="0">
                        <a:lnSpc>
                          <a:spcPct val="107000"/>
                        </a:lnSpc>
                        <a:spcBef>
                          <a:spcPts val="0"/>
                        </a:spcBef>
                        <a:spcAft>
                          <a:spcPts val="0"/>
                        </a:spcAft>
                        <a:buNone/>
                      </a:pPr>
                      <a:r>
                        <a:rPr lang="en-US" u="none" strike="noStrike" cap="none">
                          <a:solidFill>
                            <a:srgbClr val="0C0C0C"/>
                          </a:solidFill>
                        </a:rPr>
                        <a:t>1</a:t>
                      </a:r>
                      <a:endParaRPr u="none" strike="noStrike" cap="none">
                        <a:solidFill>
                          <a:srgbClr val="0C0C0C"/>
                        </a:solidFill>
                        <a:latin typeface="Calibri"/>
                        <a:ea typeface="Calibri"/>
                        <a:cs typeface="Calibri"/>
                        <a:sym typeface="Calibri"/>
                      </a:endParaRPr>
                    </a:p>
                  </a:txBody>
                  <a:tcPr marL="51425" marR="51425" marT="0" marB="0">
                    <a:solidFill>
                      <a:srgbClr val="C4E2FC">
                        <a:alpha val="35690"/>
                      </a:srgbClr>
                    </a:solidFill>
                  </a:tcPr>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latin typeface="Calibri"/>
                        <a:ea typeface="Calibri"/>
                        <a:cs typeface="Calibri"/>
                        <a:sym typeface="Calibri"/>
                      </a:endParaRPr>
                    </a:p>
                  </a:txBody>
                  <a:tcPr marL="0" marR="0" marT="0" marB="0" anchor="ctr">
                    <a:solidFill>
                      <a:srgbClr val="C4E2FC">
                        <a:alpha val="35690"/>
                      </a:srgbClr>
                    </a:solidFill>
                  </a:tcPr>
                </a:tc>
              </a:tr>
            </a:tbl>
          </a:graphicData>
        </a:graphic>
      </p:graphicFrame>
      <p:sp>
        <p:nvSpPr>
          <p:cNvPr id="263" name="Google Shape;263;g1f36298e04e_0_2469"/>
          <p:cNvSpPr txBox="1">
            <a:spLocks noGrp="1"/>
          </p:cNvSpPr>
          <p:nvPr>
            <p:ph type="subTitle" idx="2"/>
          </p:nvPr>
        </p:nvSpPr>
        <p:spPr>
          <a:xfrm>
            <a:off x="415600" y="47850"/>
            <a:ext cx="11360700" cy="824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2000" b="1">
                <a:solidFill>
                  <a:schemeClr val="accent1"/>
                </a:solidFill>
                <a:latin typeface="Arial"/>
                <a:ea typeface="Arial"/>
                <a:cs typeface="Arial"/>
                <a:sym typeface="Arial"/>
              </a:rPr>
              <a:t>БАЛАЛАРДЫҢ ӘЛЕУМЕТТІК </a:t>
            </a:r>
            <a:endParaRPr sz="2000" b="1">
              <a:solidFill>
                <a:schemeClr val="accent1"/>
              </a:solidFill>
              <a:latin typeface="Arial"/>
              <a:ea typeface="Arial"/>
              <a:cs typeface="Arial"/>
              <a:sym typeface="Arial"/>
            </a:endParaRPr>
          </a:p>
          <a:p>
            <a:pPr marL="0" lvl="0" indent="0" algn="ctr" rtl="0">
              <a:spcBef>
                <a:spcPts val="0"/>
              </a:spcBef>
              <a:spcAft>
                <a:spcPts val="0"/>
              </a:spcAft>
              <a:buNone/>
            </a:pPr>
            <a:r>
              <a:rPr lang="en-US" sz="2000" b="1">
                <a:solidFill>
                  <a:schemeClr val="accent1"/>
                </a:solidFill>
                <a:latin typeface="Arial"/>
                <a:ea typeface="Arial"/>
                <a:cs typeface="Arial"/>
                <a:sym typeface="Arial"/>
              </a:rPr>
              <a:t>ӘЛ-АУҚАТЫНЫҢ КӨРСЕТКІШТЕРІ</a:t>
            </a:r>
            <a:endParaRPr sz="2000" b="1">
              <a:solidFill>
                <a:schemeClr val="accent1"/>
              </a:solidFill>
              <a:latin typeface="Arial"/>
              <a:ea typeface="Arial"/>
              <a:cs typeface="Arial"/>
              <a:sym typeface="Arial"/>
            </a:endParaRPr>
          </a:p>
          <a:p>
            <a:pPr marL="0" lvl="0" indent="0" algn="l" rtl="0">
              <a:lnSpc>
                <a:spcPct val="115000"/>
              </a:lnSpc>
              <a:spcBef>
                <a:spcPts val="0"/>
              </a:spcBef>
              <a:spcAft>
                <a:spcPts val="0"/>
              </a:spcAft>
              <a:buSzPts val="1100"/>
              <a:buNone/>
            </a:pPr>
            <a:endParaRPr sz="2000" b="1">
              <a:solidFill>
                <a:schemeClr val="accent1"/>
              </a:solidFill>
              <a:latin typeface="Arial"/>
              <a:ea typeface="Arial"/>
              <a:cs typeface="Arial"/>
              <a:sym typeface="Arial"/>
            </a:endParaRPr>
          </a:p>
        </p:txBody>
      </p:sp>
      <p:cxnSp>
        <p:nvCxnSpPr>
          <p:cNvPr id="264" name="Google Shape;264;g1f36298e04e_0_2469"/>
          <p:cNvCxnSpPr/>
          <p:nvPr/>
        </p:nvCxnSpPr>
        <p:spPr>
          <a:xfrm>
            <a:off x="3985002" y="459891"/>
            <a:ext cx="4221900" cy="0"/>
          </a:xfrm>
          <a:prstGeom prst="straightConnector1">
            <a:avLst/>
          </a:prstGeom>
          <a:noFill/>
          <a:ln w="28575" cap="flat" cmpd="sng">
            <a:solidFill>
              <a:srgbClr val="EE7008"/>
            </a:solidFill>
            <a:prstDash val="solid"/>
            <a:miter lim="800000"/>
            <a:headEnd type="none" w="sm" len="sm"/>
            <a:tailEnd type="none" w="sm" len="sm"/>
          </a:ln>
        </p:spPr>
      </p:cxnSp>
      <p:pic>
        <p:nvPicPr>
          <p:cNvPr id="265" name="Google Shape;265;g1f36298e04e_0_2469"/>
          <p:cNvPicPr preferRelativeResize="0"/>
          <p:nvPr/>
        </p:nvPicPr>
        <p:blipFill rotWithShape="1">
          <a:blip r:embed="rId3">
            <a:alphaModFix/>
          </a:blip>
          <a:srcRect/>
          <a:stretch/>
        </p:blipFill>
        <p:spPr>
          <a:xfrm>
            <a:off x="10061450" y="2627632"/>
            <a:ext cx="1714850" cy="3993601"/>
          </a:xfrm>
          <a:prstGeom prst="rect">
            <a:avLst/>
          </a:prstGeom>
          <a:noFill/>
          <a:ln>
            <a:noFill/>
          </a:ln>
        </p:spPr>
      </p:pic>
      <p:pic>
        <p:nvPicPr>
          <p:cNvPr id="266" name="Google Shape;266;g1f36298e04e_0_2469"/>
          <p:cNvPicPr preferRelativeResize="0"/>
          <p:nvPr/>
        </p:nvPicPr>
        <p:blipFill>
          <a:blip r:embed="rId4">
            <a:alphaModFix/>
          </a:blip>
          <a:stretch>
            <a:fillRect/>
          </a:stretch>
        </p:blipFill>
        <p:spPr>
          <a:xfrm>
            <a:off x="218751" y="555700"/>
            <a:ext cx="1417923" cy="877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g1f36298e04e_0_2000"/>
          <p:cNvPicPr preferRelativeResize="0"/>
          <p:nvPr/>
        </p:nvPicPr>
        <p:blipFill rotWithShape="1">
          <a:blip r:embed="rId3">
            <a:alphaModFix/>
          </a:blip>
          <a:srcRect/>
          <a:stretch/>
        </p:blipFill>
        <p:spPr>
          <a:xfrm>
            <a:off x="357801" y="60700"/>
            <a:ext cx="983950" cy="1100978"/>
          </a:xfrm>
          <a:prstGeom prst="rect">
            <a:avLst/>
          </a:prstGeom>
          <a:noFill/>
          <a:ln>
            <a:noFill/>
          </a:ln>
        </p:spPr>
      </p:pic>
      <p:sp>
        <p:nvSpPr>
          <p:cNvPr id="272" name="Google Shape;272;g1f36298e04e_0_2000"/>
          <p:cNvSpPr txBox="1">
            <a:spLocks noGrp="1"/>
          </p:cNvSpPr>
          <p:nvPr>
            <p:ph type="subTitle" idx="2"/>
          </p:nvPr>
        </p:nvSpPr>
        <p:spPr>
          <a:xfrm>
            <a:off x="1341750" y="60700"/>
            <a:ext cx="9508500" cy="4746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SzPts val="1100"/>
              <a:buNone/>
            </a:pPr>
            <a:r>
              <a:rPr lang="en-US" sz="1800" b="1">
                <a:solidFill>
                  <a:srgbClr val="073763"/>
                </a:solidFill>
                <a:latin typeface="Arial"/>
                <a:ea typeface="Arial"/>
                <a:cs typeface="Arial"/>
                <a:sym typeface="Arial"/>
              </a:rPr>
              <a:t>Экономикалық ынтымақтастық және даму жөніндегі ұйым(ЭЫДҰ) </a:t>
            </a:r>
            <a:endParaRPr sz="1800" b="1">
              <a:solidFill>
                <a:srgbClr val="073763"/>
              </a:solidFill>
              <a:latin typeface="Arial"/>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r>
              <a:rPr lang="en-US" sz="1800" b="1">
                <a:solidFill>
                  <a:srgbClr val="073763"/>
                </a:solidFill>
                <a:latin typeface="Arial"/>
                <a:ea typeface="Arial"/>
                <a:cs typeface="Arial"/>
                <a:sym typeface="Arial"/>
              </a:rPr>
              <a:t>және ЮНИСЕФ 2009, 2007 және 2013 жылдар</a:t>
            </a:r>
            <a:endParaRPr sz="1800" b="1">
              <a:solidFill>
                <a:srgbClr val="073763"/>
              </a:solidFill>
              <a:latin typeface="Arial"/>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endParaRPr sz="1800" b="1">
              <a:solidFill>
                <a:srgbClr val="073763"/>
              </a:solidFill>
              <a:latin typeface="Arial"/>
              <a:ea typeface="Arial"/>
              <a:cs typeface="Arial"/>
              <a:sym typeface="Arial"/>
            </a:endParaRPr>
          </a:p>
          <a:p>
            <a:pPr marL="0" lvl="0" indent="0" algn="ctr" rtl="0">
              <a:lnSpc>
                <a:spcPct val="115000"/>
              </a:lnSpc>
              <a:spcBef>
                <a:spcPts val="0"/>
              </a:spcBef>
              <a:spcAft>
                <a:spcPts val="0"/>
              </a:spcAft>
              <a:buSzPts val="605"/>
              <a:buNone/>
            </a:pPr>
            <a:endParaRPr sz="1800" b="1">
              <a:solidFill>
                <a:srgbClr val="073763"/>
              </a:solidFill>
              <a:latin typeface="Arial"/>
              <a:ea typeface="Arial"/>
              <a:cs typeface="Arial"/>
              <a:sym typeface="Arial"/>
            </a:endParaRPr>
          </a:p>
        </p:txBody>
      </p:sp>
      <p:cxnSp>
        <p:nvCxnSpPr>
          <p:cNvPr id="273" name="Google Shape;273;g1f36298e04e_0_2000"/>
          <p:cNvCxnSpPr/>
          <p:nvPr/>
        </p:nvCxnSpPr>
        <p:spPr>
          <a:xfrm>
            <a:off x="2463452" y="472741"/>
            <a:ext cx="7265100" cy="0"/>
          </a:xfrm>
          <a:prstGeom prst="straightConnector1">
            <a:avLst/>
          </a:prstGeom>
          <a:noFill/>
          <a:ln w="28575" cap="flat" cmpd="sng">
            <a:solidFill>
              <a:srgbClr val="EE7008"/>
            </a:solidFill>
            <a:prstDash val="solid"/>
            <a:miter lim="800000"/>
            <a:headEnd type="none" w="sm" len="sm"/>
            <a:tailEnd type="none" w="sm" len="sm"/>
          </a:ln>
        </p:spPr>
      </p:cxnSp>
      <p:pic>
        <p:nvPicPr>
          <p:cNvPr id="274" name="Google Shape;274;g1f36298e04e_0_2000"/>
          <p:cNvPicPr preferRelativeResize="0"/>
          <p:nvPr/>
        </p:nvPicPr>
        <p:blipFill rotWithShape="1">
          <a:blip r:embed="rId4">
            <a:alphaModFix/>
          </a:blip>
          <a:srcRect/>
          <a:stretch/>
        </p:blipFill>
        <p:spPr>
          <a:xfrm>
            <a:off x="1332579" y="2072750"/>
            <a:ext cx="9053385" cy="3303374"/>
          </a:xfrm>
          <a:prstGeom prst="rect">
            <a:avLst/>
          </a:prstGeom>
          <a:noFill/>
          <a:ln>
            <a:noFill/>
          </a:ln>
        </p:spPr>
      </p:pic>
      <p:sp>
        <p:nvSpPr>
          <p:cNvPr id="275" name="Google Shape;275;g1f36298e04e_0_2000"/>
          <p:cNvSpPr txBox="1"/>
          <p:nvPr/>
        </p:nvSpPr>
        <p:spPr>
          <a:xfrm>
            <a:off x="210450" y="5664200"/>
            <a:ext cx="3990300" cy="585000"/>
          </a:xfrm>
          <a:prstGeom prst="rect">
            <a:avLst/>
          </a:prstGeom>
          <a:solidFill>
            <a:srgbClr val="C4E2FC">
              <a:alpha val="34900"/>
            </a:srgb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0C0C0C"/>
                </a:solidFill>
              </a:rPr>
              <a:t>Материалдықәл-ауқат: </a:t>
            </a:r>
            <a:r>
              <a:rPr lang="en-US" sz="1600">
                <a:solidFill>
                  <a:srgbClr val="0C0C0C"/>
                </a:solidFill>
              </a:rPr>
              <a:t>ақша және материалдық </a:t>
            </a:r>
            <a:r>
              <a:rPr lang="en-US" sz="1600">
                <a:solidFill>
                  <a:schemeClr val="dk1"/>
                </a:solidFill>
              </a:rPr>
              <a:t>депривация/ айыру</a:t>
            </a:r>
            <a:endParaRPr sz="1600">
              <a:solidFill>
                <a:schemeClr val="dk1"/>
              </a:solidFill>
            </a:endParaRPr>
          </a:p>
        </p:txBody>
      </p:sp>
      <p:sp>
        <p:nvSpPr>
          <p:cNvPr id="276" name="Google Shape;276;g1f36298e04e_0_2000"/>
          <p:cNvSpPr txBox="1"/>
          <p:nvPr/>
        </p:nvSpPr>
        <p:spPr>
          <a:xfrm>
            <a:off x="941848" y="2717350"/>
            <a:ext cx="3990300" cy="1077300"/>
          </a:xfrm>
          <a:prstGeom prst="rect">
            <a:avLst/>
          </a:prstGeom>
          <a:solidFill>
            <a:srgbClr val="C4E2FC">
              <a:alpha val="34900"/>
            </a:srgbClr>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rgbClr val="0C0C0C"/>
                </a:solidFill>
              </a:rPr>
              <a:t>Денсаулық және қауіпсіздік:</a:t>
            </a:r>
            <a:r>
              <a:rPr lang="en-US" sz="1600">
                <a:solidFill>
                  <a:srgbClr val="0C0C0C"/>
                </a:solidFill>
              </a:rPr>
              <a:t>туған кезде денсаулық; денсаулық сақтау қызметтерінің таралуы, балалар жәнежасөспірімдер өлімі</a:t>
            </a:r>
            <a:endParaRPr sz="1600">
              <a:solidFill>
                <a:srgbClr val="0C0C0C"/>
              </a:solidFill>
            </a:endParaRPr>
          </a:p>
        </p:txBody>
      </p:sp>
      <p:sp>
        <p:nvSpPr>
          <p:cNvPr id="277" name="Google Shape;277;g1f36298e04e_0_2000"/>
          <p:cNvSpPr txBox="1"/>
          <p:nvPr/>
        </p:nvSpPr>
        <p:spPr>
          <a:xfrm>
            <a:off x="4833660" y="4143632"/>
            <a:ext cx="20511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rgbClr val="000000"/>
              </a:solidFill>
              <a:latin typeface="Arial"/>
              <a:ea typeface="Arial"/>
              <a:cs typeface="Arial"/>
              <a:sym typeface="Arial"/>
            </a:endParaRPr>
          </a:p>
        </p:txBody>
      </p:sp>
      <p:sp>
        <p:nvSpPr>
          <p:cNvPr id="278" name="Google Shape;278;g1f36298e04e_0_2000"/>
          <p:cNvSpPr txBox="1"/>
          <p:nvPr/>
        </p:nvSpPr>
        <p:spPr>
          <a:xfrm>
            <a:off x="5134053" y="4259425"/>
            <a:ext cx="3411600" cy="831000"/>
          </a:xfrm>
          <a:prstGeom prst="rect">
            <a:avLst/>
          </a:prstGeom>
          <a:solidFill>
            <a:srgbClr val="C4E2FC">
              <a:alpha val="34900"/>
            </a:srgb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0C0C0C"/>
                </a:solidFill>
              </a:rPr>
              <a:t>Білім беру тұрғысынан әл-ауқат: </a:t>
            </a:r>
            <a:r>
              <a:rPr lang="en-US" sz="1600">
                <a:solidFill>
                  <a:srgbClr val="0C0C0C"/>
                </a:solidFill>
              </a:rPr>
              <a:t>қатысу және нәтижелерге қол жеткізу</a:t>
            </a:r>
            <a:endParaRPr sz="1600">
              <a:solidFill>
                <a:srgbClr val="0C0C0C"/>
              </a:solidFill>
            </a:endParaRPr>
          </a:p>
        </p:txBody>
      </p:sp>
      <p:sp>
        <p:nvSpPr>
          <p:cNvPr id="279" name="Google Shape;279;g1f36298e04e_0_2000"/>
          <p:cNvSpPr txBox="1"/>
          <p:nvPr/>
        </p:nvSpPr>
        <p:spPr>
          <a:xfrm>
            <a:off x="4376625" y="1484075"/>
            <a:ext cx="4530000" cy="831000"/>
          </a:xfrm>
          <a:prstGeom prst="rect">
            <a:avLst/>
          </a:prstGeom>
          <a:solidFill>
            <a:srgbClr val="C4E2FC">
              <a:alpha val="34900"/>
            </a:srgbClr>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rgbClr val="0C0C0C"/>
                </a:solidFill>
              </a:rPr>
              <a:t>Мінез-құлық және тәуекелдер: </a:t>
            </a:r>
            <a:r>
              <a:rPr lang="en-US" sz="1600">
                <a:solidFill>
                  <a:srgbClr val="0C0C0C"/>
                </a:solidFill>
              </a:rPr>
              <a:t>денсаулыққа әсер ететін мінез-құлық; мінез-құлықтағы қауіптер;зорлық-зомбылыққа ұшырағандар</a:t>
            </a:r>
            <a:endParaRPr sz="1600">
              <a:solidFill>
                <a:srgbClr val="0C0C0C"/>
              </a:solidFill>
            </a:endParaRPr>
          </a:p>
        </p:txBody>
      </p:sp>
      <p:sp>
        <p:nvSpPr>
          <p:cNvPr id="280" name="Google Shape;280;g1f36298e04e_0_2000"/>
          <p:cNvSpPr txBox="1"/>
          <p:nvPr/>
        </p:nvSpPr>
        <p:spPr>
          <a:xfrm>
            <a:off x="8906616" y="3127654"/>
            <a:ext cx="2906700" cy="923400"/>
          </a:xfrm>
          <a:prstGeom prst="rect">
            <a:avLst/>
          </a:prstGeom>
          <a:solidFill>
            <a:srgbClr val="C4E2FC">
              <a:alpha val="34900"/>
            </a:srgb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C0C0C"/>
                </a:solidFill>
              </a:rPr>
              <a:t>Тұрғын үй жағдайы және қоршаған орта қауіпсіздігі</a:t>
            </a:r>
            <a:endParaRPr sz="1800" b="1">
              <a:solidFill>
                <a:srgbClr val="0C0C0C"/>
              </a:solidFill>
            </a:endParaRPr>
          </a:p>
        </p:txBody>
      </p:sp>
      <p:sp>
        <p:nvSpPr>
          <p:cNvPr id="281" name="Google Shape;281;g1f36298e04e_0_2000"/>
          <p:cNvSpPr/>
          <p:nvPr/>
        </p:nvSpPr>
        <p:spPr>
          <a:xfrm>
            <a:off x="1890356" y="4631285"/>
            <a:ext cx="845100" cy="845100"/>
          </a:xfrm>
          <a:prstGeom prst="ellipse">
            <a:avLst/>
          </a:prstGeom>
          <a:solidFill>
            <a:srgbClr val="F4F4F4"/>
          </a:solid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FFFFFF"/>
              </a:solidFill>
              <a:latin typeface="Arial"/>
              <a:ea typeface="Arial"/>
              <a:cs typeface="Arial"/>
              <a:sym typeface="Arial"/>
            </a:endParaRPr>
          </a:p>
        </p:txBody>
      </p:sp>
      <p:sp>
        <p:nvSpPr>
          <p:cNvPr id="282" name="Google Shape;282;g1f36298e04e_0_2000"/>
          <p:cNvSpPr/>
          <p:nvPr/>
        </p:nvSpPr>
        <p:spPr>
          <a:xfrm>
            <a:off x="3512188" y="3994421"/>
            <a:ext cx="845100" cy="845100"/>
          </a:xfrm>
          <a:prstGeom prst="ellipse">
            <a:avLst/>
          </a:prstGeom>
          <a:solidFill>
            <a:srgbClr val="F4F4F4"/>
          </a:solid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FFFFFF"/>
              </a:solidFill>
              <a:latin typeface="Arial"/>
              <a:ea typeface="Arial"/>
              <a:cs typeface="Arial"/>
              <a:sym typeface="Arial"/>
            </a:endParaRPr>
          </a:p>
        </p:txBody>
      </p:sp>
      <p:sp>
        <p:nvSpPr>
          <p:cNvPr id="283" name="Google Shape;283;g1f36298e04e_0_2000"/>
          <p:cNvSpPr/>
          <p:nvPr/>
        </p:nvSpPr>
        <p:spPr>
          <a:xfrm>
            <a:off x="5352772" y="3263843"/>
            <a:ext cx="925500" cy="845100"/>
          </a:xfrm>
          <a:prstGeom prst="ellipse">
            <a:avLst/>
          </a:prstGeom>
          <a:solidFill>
            <a:srgbClr val="F4F4F4"/>
          </a:solid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FFFFFF"/>
              </a:solidFill>
              <a:latin typeface="Arial"/>
              <a:ea typeface="Arial"/>
              <a:cs typeface="Arial"/>
              <a:sym typeface="Arial"/>
            </a:endParaRPr>
          </a:p>
        </p:txBody>
      </p:sp>
      <p:sp>
        <p:nvSpPr>
          <p:cNvPr id="284" name="Google Shape;284;g1f36298e04e_0_2000"/>
          <p:cNvSpPr/>
          <p:nvPr/>
        </p:nvSpPr>
        <p:spPr>
          <a:xfrm>
            <a:off x="7486240" y="2540843"/>
            <a:ext cx="845100" cy="845100"/>
          </a:xfrm>
          <a:prstGeom prst="ellipse">
            <a:avLst/>
          </a:prstGeom>
          <a:solidFill>
            <a:srgbClr val="F4F4F4"/>
          </a:solid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FFFFFF"/>
              </a:solidFill>
              <a:latin typeface="Arial"/>
              <a:ea typeface="Arial"/>
              <a:cs typeface="Arial"/>
              <a:sym typeface="Arial"/>
            </a:endParaRPr>
          </a:p>
        </p:txBody>
      </p:sp>
      <p:sp>
        <p:nvSpPr>
          <p:cNvPr id="285" name="Google Shape;285;g1f36298e04e_0_2000"/>
          <p:cNvSpPr/>
          <p:nvPr/>
        </p:nvSpPr>
        <p:spPr>
          <a:xfrm>
            <a:off x="9304120" y="2044273"/>
            <a:ext cx="845100" cy="845100"/>
          </a:xfrm>
          <a:prstGeom prst="ellipse">
            <a:avLst/>
          </a:prstGeom>
          <a:solidFill>
            <a:srgbClr val="F4F4F4"/>
          </a:solid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FFFFFF"/>
              </a:solidFill>
              <a:latin typeface="Arial"/>
              <a:ea typeface="Arial"/>
              <a:cs typeface="Arial"/>
              <a:sym typeface="Arial"/>
            </a:endParaRPr>
          </a:p>
        </p:txBody>
      </p:sp>
      <p:sp>
        <p:nvSpPr>
          <p:cNvPr id="286" name="Google Shape;286;g1f36298e04e_0_2000"/>
          <p:cNvSpPr/>
          <p:nvPr/>
        </p:nvSpPr>
        <p:spPr>
          <a:xfrm>
            <a:off x="3706652" y="4166985"/>
            <a:ext cx="494100" cy="416424"/>
          </a:xfrm>
          <a:custGeom>
            <a:avLst/>
            <a:gdLst/>
            <a:ahLst/>
            <a:cxnLst/>
            <a:rect l="l" t="t" r="r" b="b"/>
            <a:pathLst>
              <a:path w="3240000" h="2730652" extrusionOk="0">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FFFFFF"/>
              </a:solidFill>
              <a:latin typeface="Arial"/>
              <a:ea typeface="Arial"/>
              <a:cs typeface="Arial"/>
              <a:sym typeface="Arial"/>
            </a:endParaRPr>
          </a:p>
        </p:txBody>
      </p:sp>
      <p:sp>
        <p:nvSpPr>
          <p:cNvPr id="287" name="Google Shape;287;g1f36298e04e_0_2000"/>
          <p:cNvSpPr/>
          <p:nvPr/>
        </p:nvSpPr>
        <p:spPr>
          <a:xfrm>
            <a:off x="5592368" y="3443680"/>
            <a:ext cx="461700" cy="486000"/>
          </a:xfrm>
          <a:custGeom>
            <a:avLst/>
            <a:gdLst/>
            <a:ahLst/>
            <a:cxnLst/>
            <a:rect l="l" t="t" r="r" b="b"/>
            <a:pathLst>
              <a:path w="3240000" h="3240000" extrusionOk="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88" name="Google Shape;288;g1f36298e04e_0_2000"/>
          <p:cNvSpPr/>
          <p:nvPr/>
        </p:nvSpPr>
        <p:spPr>
          <a:xfrm flipH="1">
            <a:off x="7710455" y="2789384"/>
            <a:ext cx="394151" cy="424685"/>
          </a:xfrm>
          <a:custGeom>
            <a:avLst/>
            <a:gdLst/>
            <a:ahLst/>
            <a:cxnLst/>
            <a:rect l="l" t="t" r="r" b="b"/>
            <a:pathLst>
              <a:path w="3217557" h="2654282" extrusionOk="0">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2"/>
          </a:solidFill>
          <a:ln w="12700" cap="flat" cmpd="sng">
            <a:solidFill>
              <a:srgbClr val="3B9D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89" name="Google Shape;289;g1f36298e04e_0_2000"/>
          <p:cNvSpPr/>
          <p:nvPr/>
        </p:nvSpPr>
        <p:spPr>
          <a:xfrm>
            <a:off x="9478454" y="2185564"/>
            <a:ext cx="524584" cy="531790"/>
          </a:xfrm>
          <a:custGeom>
            <a:avLst/>
            <a:gdLst/>
            <a:ahLst/>
            <a:cxnLst/>
            <a:rect l="l" t="t" r="r" b="b"/>
            <a:pathLst>
              <a:path w="3228210" h="3222968" extrusionOk="0">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w="12700" cap="flat" cmpd="sng">
            <a:solidFill>
              <a:srgbClr val="3B9D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B9DA1"/>
              </a:solidFill>
              <a:latin typeface="Arial"/>
              <a:ea typeface="Arial"/>
              <a:cs typeface="Arial"/>
              <a:sym typeface="Arial"/>
            </a:endParaRPr>
          </a:p>
        </p:txBody>
      </p:sp>
      <p:sp>
        <p:nvSpPr>
          <p:cNvPr id="290" name="Google Shape;290;g1f36298e04e_0_2000"/>
          <p:cNvSpPr/>
          <p:nvPr/>
        </p:nvSpPr>
        <p:spPr>
          <a:xfrm>
            <a:off x="2111884" y="4839470"/>
            <a:ext cx="397844" cy="396900"/>
          </a:xfrm>
          <a:custGeom>
            <a:avLst/>
            <a:gdLst/>
            <a:ahLst/>
            <a:cxnLst/>
            <a:rect l="l" t="t" r="r" b="b"/>
            <a:pathLst>
              <a:path w="2448272" h="3240000" extrusionOk="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1f36298e04e_0_2362"/>
          <p:cNvSpPr/>
          <p:nvPr/>
        </p:nvSpPr>
        <p:spPr>
          <a:xfrm>
            <a:off x="259900" y="5616812"/>
            <a:ext cx="5868300" cy="675600"/>
          </a:xfrm>
          <a:prstGeom prst="roundRect">
            <a:avLst>
              <a:gd name="adj" fmla="val 16667"/>
            </a:avLst>
          </a:prstGeom>
          <a:solidFill>
            <a:srgbClr val="F4F4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96" name="Google Shape;296;g1f36298e04e_0_2362"/>
          <p:cNvSpPr/>
          <p:nvPr/>
        </p:nvSpPr>
        <p:spPr>
          <a:xfrm>
            <a:off x="259900" y="4790815"/>
            <a:ext cx="5868300" cy="538200"/>
          </a:xfrm>
          <a:prstGeom prst="roundRect">
            <a:avLst>
              <a:gd name="adj" fmla="val 16667"/>
            </a:avLst>
          </a:prstGeom>
          <a:solidFill>
            <a:srgbClr val="F4F4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97" name="Google Shape;297;g1f36298e04e_0_2362"/>
          <p:cNvSpPr/>
          <p:nvPr/>
        </p:nvSpPr>
        <p:spPr>
          <a:xfrm>
            <a:off x="275200" y="3073415"/>
            <a:ext cx="5848500" cy="523200"/>
          </a:xfrm>
          <a:prstGeom prst="roundRect">
            <a:avLst>
              <a:gd name="adj" fmla="val 16667"/>
            </a:avLst>
          </a:prstGeom>
          <a:solidFill>
            <a:srgbClr val="F4F4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98" name="Google Shape;298;g1f36298e04e_0_2362"/>
          <p:cNvSpPr/>
          <p:nvPr/>
        </p:nvSpPr>
        <p:spPr>
          <a:xfrm>
            <a:off x="6608644" y="2203076"/>
            <a:ext cx="5297700" cy="967200"/>
          </a:xfrm>
          <a:prstGeom prst="roundRect">
            <a:avLst>
              <a:gd name="adj" fmla="val 16667"/>
            </a:avLst>
          </a:prstGeom>
          <a:solidFill>
            <a:schemeClr val="lt1"/>
          </a:solidFill>
          <a:ln w="1905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99" name="Google Shape;299;g1f36298e04e_0_2362"/>
          <p:cNvSpPr/>
          <p:nvPr/>
        </p:nvSpPr>
        <p:spPr>
          <a:xfrm>
            <a:off x="2317275" y="256725"/>
            <a:ext cx="8027100" cy="905100"/>
          </a:xfrm>
          <a:prstGeom prst="round2DiagRect">
            <a:avLst>
              <a:gd name="adj1" fmla="val 16667"/>
              <a:gd name="adj2" fmla="val 0"/>
            </a:avLst>
          </a:prstGeom>
          <a:solidFill>
            <a:srgbClr val="C4E2FC">
              <a:alpha val="34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0" name="Google Shape;300;g1f36298e04e_0_2362"/>
          <p:cNvPicPr preferRelativeResize="0"/>
          <p:nvPr/>
        </p:nvPicPr>
        <p:blipFill rotWithShape="1">
          <a:blip r:embed="rId3">
            <a:alphaModFix/>
          </a:blip>
          <a:srcRect/>
          <a:stretch/>
        </p:blipFill>
        <p:spPr>
          <a:xfrm>
            <a:off x="357801" y="60700"/>
            <a:ext cx="983950" cy="1100978"/>
          </a:xfrm>
          <a:prstGeom prst="rect">
            <a:avLst/>
          </a:prstGeom>
          <a:noFill/>
          <a:ln>
            <a:noFill/>
          </a:ln>
        </p:spPr>
      </p:pic>
      <p:sp>
        <p:nvSpPr>
          <p:cNvPr id="301" name="Google Shape;301;g1f36298e04e_0_2362"/>
          <p:cNvSpPr txBox="1">
            <a:spLocks noGrp="1"/>
          </p:cNvSpPr>
          <p:nvPr>
            <p:ph type="subTitle" idx="2"/>
          </p:nvPr>
        </p:nvSpPr>
        <p:spPr>
          <a:xfrm>
            <a:off x="2381925" y="330900"/>
            <a:ext cx="7885500" cy="7566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SzPts val="1100"/>
              <a:buNone/>
            </a:pPr>
            <a:r>
              <a:rPr lang="en-US" sz="1800" b="1">
                <a:solidFill>
                  <a:srgbClr val="073763"/>
                </a:solidFill>
                <a:latin typeface="Arial"/>
                <a:ea typeface="Arial"/>
                <a:cs typeface="Arial"/>
                <a:sym typeface="Arial"/>
              </a:rPr>
              <a:t>ЮНИСЕФ тұжырымдамасына сәйкес «Балалардың әл-ауқаты« </a:t>
            </a:r>
            <a:endParaRPr sz="1800" b="1">
              <a:solidFill>
                <a:srgbClr val="073763"/>
              </a:solidFill>
              <a:latin typeface="Arial"/>
              <a:ea typeface="Arial"/>
              <a:cs typeface="Arial"/>
              <a:sym typeface="Arial"/>
            </a:endParaRPr>
          </a:p>
          <a:p>
            <a:pPr marL="0" lvl="0" indent="0" algn="ctr" rtl="0">
              <a:lnSpc>
                <a:spcPct val="115000"/>
              </a:lnSpc>
              <a:spcBef>
                <a:spcPts val="0"/>
              </a:spcBef>
              <a:spcAft>
                <a:spcPts val="0"/>
              </a:spcAft>
              <a:buSzPts val="1100"/>
              <a:buNone/>
            </a:pPr>
            <a:r>
              <a:rPr lang="en-US" sz="1800" b="1">
                <a:solidFill>
                  <a:srgbClr val="073763"/>
                </a:solidFill>
                <a:latin typeface="Arial"/>
                <a:ea typeface="Arial"/>
                <a:cs typeface="Arial"/>
                <a:sym typeface="Arial"/>
              </a:rPr>
              <a:t>ұғымы бірқатар көрсеткіштерді көрсетеді/ұсынады</a:t>
            </a:r>
            <a:endParaRPr sz="1800" b="1">
              <a:solidFill>
                <a:srgbClr val="073763"/>
              </a:solidFill>
              <a:latin typeface="Arial"/>
              <a:ea typeface="Arial"/>
              <a:cs typeface="Arial"/>
              <a:sym typeface="Arial"/>
            </a:endParaRPr>
          </a:p>
          <a:p>
            <a:pPr marL="0" lvl="0" indent="0" algn="ctr" rtl="0">
              <a:lnSpc>
                <a:spcPct val="115000"/>
              </a:lnSpc>
              <a:spcBef>
                <a:spcPts val="0"/>
              </a:spcBef>
              <a:spcAft>
                <a:spcPts val="0"/>
              </a:spcAft>
              <a:buSzPts val="1100"/>
              <a:buNone/>
            </a:pPr>
            <a:endParaRPr sz="1800" b="1">
              <a:solidFill>
                <a:srgbClr val="073763"/>
              </a:solidFill>
              <a:latin typeface="Arial"/>
              <a:ea typeface="Arial"/>
              <a:cs typeface="Arial"/>
              <a:sym typeface="Arial"/>
            </a:endParaRPr>
          </a:p>
          <a:p>
            <a:pPr marL="0" lvl="0" indent="0" algn="ctr" rtl="0">
              <a:lnSpc>
                <a:spcPct val="115000"/>
              </a:lnSpc>
              <a:spcBef>
                <a:spcPts val="0"/>
              </a:spcBef>
              <a:spcAft>
                <a:spcPts val="0"/>
              </a:spcAft>
              <a:buSzPts val="605"/>
              <a:buNone/>
            </a:pPr>
            <a:endParaRPr sz="1800" b="1">
              <a:solidFill>
                <a:srgbClr val="073763"/>
              </a:solidFill>
              <a:latin typeface="Arial"/>
              <a:ea typeface="Arial"/>
              <a:cs typeface="Arial"/>
              <a:sym typeface="Arial"/>
            </a:endParaRPr>
          </a:p>
        </p:txBody>
      </p:sp>
      <p:sp>
        <p:nvSpPr>
          <p:cNvPr id="302" name="Google Shape;302;g1f36298e04e_0_2362"/>
          <p:cNvSpPr/>
          <p:nvPr/>
        </p:nvSpPr>
        <p:spPr>
          <a:xfrm>
            <a:off x="6608644" y="1248525"/>
            <a:ext cx="5297700" cy="852000"/>
          </a:xfrm>
          <a:prstGeom prst="roundRect">
            <a:avLst>
              <a:gd name="adj" fmla="val 16667"/>
            </a:avLst>
          </a:prstGeom>
          <a:solidFill>
            <a:schemeClr val="lt1"/>
          </a:solidFill>
          <a:ln w="1905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03" name="Google Shape;303;g1f36298e04e_0_2362"/>
          <p:cNvSpPr/>
          <p:nvPr/>
        </p:nvSpPr>
        <p:spPr>
          <a:xfrm>
            <a:off x="6582900" y="3379354"/>
            <a:ext cx="5394900" cy="740400"/>
          </a:xfrm>
          <a:prstGeom prst="roundRect">
            <a:avLst>
              <a:gd name="adj" fmla="val 16667"/>
            </a:avLst>
          </a:prstGeom>
          <a:solidFill>
            <a:schemeClr val="lt1"/>
          </a:solidFill>
          <a:ln w="1905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04" name="Google Shape;304;g1f36298e04e_0_2362"/>
          <p:cNvSpPr/>
          <p:nvPr/>
        </p:nvSpPr>
        <p:spPr>
          <a:xfrm>
            <a:off x="6582900" y="4243095"/>
            <a:ext cx="5394900" cy="633600"/>
          </a:xfrm>
          <a:prstGeom prst="roundRect">
            <a:avLst>
              <a:gd name="adj" fmla="val 16667"/>
            </a:avLst>
          </a:prstGeom>
          <a:solidFill>
            <a:schemeClr val="lt1"/>
          </a:solidFill>
          <a:ln w="1905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05" name="Google Shape;305;g1f36298e04e_0_2362"/>
          <p:cNvSpPr/>
          <p:nvPr/>
        </p:nvSpPr>
        <p:spPr>
          <a:xfrm>
            <a:off x="275200" y="1324715"/>
            <a:ext cx="5848500" cy="523200"/>
          </a:xfrm>
          <a:prstGeom prst="roundRect">
            <a:avLst>
              <a:gd name="adj" fmla="val 16667"/>
            </a:avLst>
          </a:prstGeom>
          <a:solidFill>
            <a:srgbClr val="F4F4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06" name="Google Shape;306;g1f36298e04e_0_2362"/>
          <p:cNvSpPr/>
          <p:nvPr/>
        </p:nvSpPr>
        <p:spPr>
          <a:xfrm>
            <a:off x="275198" y="2125225"/>
            <a:ext cx="5868300" cy="538200"/>
          </a:xfrm>
          <a:prstGeom prst="roundRect">
            <a:avLst>
              <a:gd name="adj" fmla="val 16667"/>
            </a:avLst>
          </a:prstGeom>
          <a:solidFill>
            <a:srgbClr val="F4F4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07" name="Google Shape;307;g1f36298e04e_0_2362"/>
          <p:cNvSpPr/>
          <p:nvPr/>
        </p:nvSpPr>
        <p:spPr>
          <a:xfrm>
            <a:off x="259900" y="3964515"/>
            <a:ext cx="5868300" cy="538200"/>
          </a:xfrm>
          <a:prstGeom prst="roundRect">
            <a:avLst>
              <a:gd name="adj" fmla="val 16667"/>
            </a:avLst>
          </a:prstGeom>
          <a:solidFill>
            <a:srgbClr val="F4F4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08" name="Google Shape;308;g1f36298e04e_0_2362"/>
          <p:cNvSpPr txBox="1"/>
          <p:nvPr/>
        </p:nvSpPr>
        <p:spPr>
          <a:xfrm>
            <a:off x="275200" y="1460925"/>
            <a:ext cx="5868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1400" b="1">
                <a:solidFill>
                  <a:srgbClr val="2F5496"/>
                </a:solidFill>
                <a:latin typeface="Arial"/>
                <a:ea typeface="Arial"/>
                <a:cs typeface="Arial"/>
                <a:sym typeface="Arial"/>
              </a:rPr>
              <a:t>Материалдық әл-ауқат</a:t>
            </a:r>
            <a:endParaRPr sz="1400" b="1">
              <a:solidFill>
                <a:srgbClr val="2F5496"/>
              </a:solidFill>
              <a:latin typeface="Arial"/>
              <a:ea typeface="Arial"/>
              <a:cs typeface="Arial"/>
              <a:sym typeface="Arial"/>
            </a:endParaRPr>
          </a:p>
        </p:txBody>
      </p:sp>
      <p:sp>
        <p:nvSpPr>
          <p:cNvPr id="309" name="Google Shape;309;g1f36298e04e_0_2362"/>
          <p:cNvSpPr txBox="1"/>
          <p:nvPr/>
        </p:nvSpPr>
        <p:spPr>
          <a:xfrm>
            <a:off x="281750" y="2245325"/>
            <a:ext cx="58485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rgbClr val="2F5496"/>
                </a:solidFill>
                <a:latin typeface="Arial"/>
                <a:ea typeface="Arial"/>
                <a:cs typeface="Arial"/>
                <a:sym typeface="Arial"/>
              </a:rPr>
              <a:t>Денсаулық жағдайы және қауіпсіздік</a:t>
            </a:r>
            <a:endParaRPr sz="1400" b="1">
              <a:solidFill>
                <a:srgbClr val="2F5496"/>
              </a:solidFill>
              <a:latin typeface="Arial"/>
              <a:ea typeface="Arial"/>
              <a:cs typeface="Arial"/>
              <a:sym typeface="Arial"/>
            </a:endParaRPr>
          </a:p>
        </p:txBody>
      </p:sp>
      <p:sp>
        <p:nvSpPr>
          <p:cNvPr id="310" name="Google Shape;310;g1f36298e04e_0_2362"/>
          <p:cNvSpPr txBox="1"/>
          <p:nvPr/>
        </p:nvSpPr>
        <p:spPr>
          <a:xfrm>
            <a:off x="298425" y="3155838"/>
            <a:ext cx="57858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rgbClr val="2F5496"/>
                </a:solidFill>
                <a:latin typeface="Arial"/>
                <a:ea typeface="Arial"/>
                <a:cs typeface="Arial"/>
                <a:sym typeface="Arial"/>
              </a:rPr>
              <a:t>Білім беру</a:t>
            </a:r>
            <a:endParaRPr sz="1400" b="1">
              <a:solidFill>
                <a:srgbClr val="2F5496"/>
              </a:solidFill>
              <a:latin typeface="Arial"/>
              <a:ea typeface="Arial"/>
              <a:cs typeface="Arial"/>
              <a:sym typeface="Arial"/>
            </a:endParaRPr>
          </a:p>
        </p:txBody>
      </p:sp>
      <p:sp>
        <p:nvSpPr>
          <p:cNvPr id="311" name="Google Shape;311;g1f36298e04e_0_2362"/>
          <p:cNvSpPr txBox="1"/>
          <p:nvPr/>
        </p:nvSpPr>
        <p:spPr>
          <a:xfrm>
            <a:off x="275350" y="4039813"/>
            <a:ext cx="5868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rgbClr val="2F5496"/>
                </a:solidFill>
                <a:latin typeface="Arial"/>
                <a:ea typeface="Arial"/>
                <a:cs typeface="Arial"/>
                <a:sym typeface="Arial"/>
              </a:rPr>
              <a:t>Отбасындағы және құрдастарымен қарым-қатынас</a:t>
            </a:r>
            <a:endParaRPr sz="1400" b="1">
              <a:solidFill>
                <a:srgbClr val="2F5496"/>
              </a:solidFill>
              <a:latin typeface="Arial"/>
              <a:ea typeface="Arial"/>
              <a:cs typeface="Arial"/>
              <a:sym typeface="Arial"/>
            </a:endParaRPr>
          </a:p>
        </p:txBody>
      </p:sp>
      <p:sp>
        <p:nvSpPr>
          <p:cNvPr id="312" name="Google Shape;312;g1f36298e04e_0_2362"/>
          <p:cNvSpPr txBox="1"/>
          <p:nvPr/>
        </p:nvSpPr>
        <p:spPr>
          <a:xfrm>
            <a:off x="259900" y="4923800"/>
            <a:ext cx="5868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rgbClr val="2F5496"/>
                </a:solidFill>
                <a:latin typeface="Arial"/>
                <a:ea typeface="Arial"/>
                <a:cs typeface="Arial"/>
                <a:sym typeface="Arial"/>
              </a:rPr>
              <a:t>Мінез-құлыққа байланысты  тәуекелдер</a:t>
            </a:r>
            <a:endParaRPr sz="1400" b="1">
              <a:solidFill>
                <a:srgbClr val="2F5496"/>
              </a:solidFill>
              <a:latin typeface="Arial"/>
              <a:ea typeface="Arial"/>
              <a:cs typeface="Arial"/>
              <a:sym typeface="Arial"/>
            </a:endParaRPr>
          </a:p>
        </p:txBody>
      </p:sp>
      <p:sp>
        <p:nvSpPr>
          <p:cNvPr id="313" name="Google Shape;313;g1f36298e04e_0_2362"/>
          <p:cNvSpPr txBox="1"/>
          <p:nvPr/>
        </p:nvSpPr>
        <p:spPr>
          <a:xfrm>
            <a:off x="765550" y="5696025"/>
            <a:ext cx="4845300" cy="555600"/>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1400" b="1">
                <a:solidFill>
                  <a:srgbClr val="2F5496"/>
                </a:solidFill>
                <a:latin typeface="Arial"/>
                <a:ea typeface="Arial"/>
                <a:cs typeface="Arial"/>
                <a:sym typeface="Arial"/>
              </a:rPr>
              <a:t>Балалар мен жасөспірімдердің әл-ауқатты субъективті түрде  қабылдауы</a:t>
            </a:r>
            <a:endParaRPr sz="1400" b="1">
              <a:solidFill>
                <a:srgbClr val="2F5496"/>
              </a:solidFill>
              <a:latin typeface="Arial"/>
              <a:ea typeface="Arial"/>
              <a:cs typeface="Arial"/>
              <a:sym typeface="Arial"/>
            </a:endParaRPr>
          </a:p>
        </p:txBody>
      </p:sp>
      <p:sp>
        <p:nvSpPr>
          <p:cNvPr id="314" name="Google Shape;314;g1f36298e04e_0_2362"/>
          <p:cNvSpPr txBox="1"/>
          <p:nvPr/>
        </p:nvSpPr>
        <p:spPr>
          <a:xfrm>
            <a:off x="6743857" y="2244944"/>
            <a:ext cx="5008800" cy="8310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a:solidFill>
                  <a:srgbClr val="000000"/>
                </a:solidFill>
                <a:latin typeface="Arial"/>
                <a:ea typeface="Arial"/>
                <a:cs typeface="Arial"/>
                <a:sym typeface="Arial"/>
              </a:rPr>
              <a:t>Толық физикалық, психологиялық, эмоционалды әл-ауқат, өз қауіпсіздігін сезіну, туыстарымен және құрдастарымен жағымды эмоционалды жақындық, демалуға және тыныштандыруға мүмкіндік</a:t>
            </a:r>
            <a:endParaRPr sz="1200">
              <a:solidFill>
                <a:srgbClr val="000000"/>
              </a:solidFill>
              <a:latin typeface="Arial"/>
              <a:ea typeface="Arial"/>
              <a:cs typeface="Arial"/>
              <a:sym typeface="Arial"/>
            </a:endParaRPr>
          </a:p>
        </p:txBody>
      </p:sp>
      <p:sp>
        <p:nvSpPr>
          <p:cNvPr id="315" name="Google Shape;315;g1f36298e04e_0_2362"/>
          <p:cNvSpPr txBox="1"/>
          <p:nvPr/>
        </p:nvSpPr>
        <p:spPr>
          <a:xfrm>
            <a:off x="6733658" y="3450904"/>
            <a:ext cx="5073300" cy="2769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a:solidFill>
                  <a:srgbClr val="000000"/>
                </a:solidFill>
                <a:latin typeface="Arial"/>
                <a:ea typeface="Arial"/>
                <a:cs typeface="Arial"/>
                <a:sym typeface="Arial"/>
              </a:rPr>
              <a:t>Сапалы білім беру, оқу және қосымша білім беру үшін қолайлы орта</a:t>
            </a:r>
            <a:endParaRPr/>
          </a:p>
        </p:txBody>
      </p:sp>
      <p:sp>
        <p:nvSpPr>
          <p:cNvPr id="316" name="Google Shape;316;g1f36298e04e_0_2362"/>
          <p:cNvSpPr txBox="1"/>
          <p:nvPr/>
        </p:nvSpPr>
        <p:spPr>
          <a:xfrm>
            <a:off x="6733656" y="4243097"/>
            <a:ext cx="5019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000000"/>
                </a:solidFill>
                <a:latin typeface="Arial"/>
                <a:ea typeface="Arial"/>
                <a:cs typeface="Arial"/>
                <a:sym typeface="Arial"/>
              </a:rPr>
              <a:t>Құрдастарымен әлеуметтік байланыстардың сәттілігі, ересектермен достық қарым-қатынас</a:t>
            </a:r>
            <a:endParaRPr sz="1200">
              <a:solidFill>
                <a:srgbClr val="000000"/>
              </a:solidFill>
              <a:latin typeface="Arial"/>
              <a:ea typeface="Arial"/>
              <a:cs typeface="Arial"/>
              <a:sym typeface="Arial"/>
            </a:endParaRPr>
          </a:p>
        </p:txBody>
      </p:sp>
      <p:sp>
        <p:nvSpPr>
          <p:cNvPr id="317" name="Google Shape;317;g1f36298e04e_0_2362"/>
          <p:cNvSpPr/>
          <p:nvPr/>
        </p:nvSpPr>
        <p:spPr>
          <a:xfrm>
            <a:off x="6582900" y="4998892"/>
            <a:ext cx="5394900" cy="786000"/>
          </a:xfrm>
          <a:prstGeom prst="roundRect">
            <a:avLst>
              <a:gd name="adj" fmla="val 16667"/>
            </a:avLst>
          </a:prstGeom>
          <a:solidFill>
            <a:schemeClr val="lt1"/>
          </a:solidFill>
          <a:ln w="1905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18" name="Google Shape;318;g1f36298e04e_0_2362"/>
          <p:cNvSpPr txBox="1"/>
          <p:nvPr/>
        </p:nvSpPr>
        <p:spPr>
          <a:xfrm>
            <a:off x="6716219" y="5016944"/>
            <a:ext cx="5090400" cy="6465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a:solidFill>
                  <a:srgbClr val="000000"/>
                </a:solidFill>
                <a:latin typeface="Arial"/>
                <a:ea typeface="Arial"/>
                <a:cs typeface="Arial"/>
                <a:sym typeface="Arial"/>
              </a:rPr>
              <a:t>Темекіні, алкогольді, есірткіні пайдаланудан аулақ болу, дене белсенділігінің жеткіліксіздігімен (гиподинамия), әлеуметтік бейімсіздікпен күресу</a:t>
            </a:r>
            <a:endParaRPr sz="1200">
              <a:solidFill>
                <a:srgbClr val="000000"/>
              </a:solidFill>
              <a:latin typeface="Arial"/>
              <a:ea typeface="Arial"/>
              <a:cs typeface="Arial"/>
              <a:sym typeface="Arial"/>
            </a:endParaRPr>
          </a:p>
        </p:txBody>
      </p:sp>
      <p:sp>
        <p:nvSpPr>
          <p:cNvPr id="319" name="Google Shape;319;g1f36298e04e_0_2362"/>
          <p:cNvSpPr/>
          <p:nvPr/>
        </p:nvSpPr>
        <p:spPr>
          <a:xfrm>
            <a:off x="6586653" y="5975072"/>
            <a:ext cx="5394900" cy="483600"/>
          </a:xfrm>
          <a:prstGeom prst="roundRect">
            <a:avLst>
              <a:gd name="adj" fmla="val 16667"/>
            </a:avLst>
          </a:prstGeom>
          <a:solidFill>
            <a:schemeClr val="lt1"/>
          </a:solidFill>
          <a:ln w="1905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20" name="Google Shape;320;g1f36298e04e_0_2362"/>
          <p:cNvSpPr txBox="1"/>
          <p:nvPr/>
        </p:nvSpPr>
        <p:spPr>
          <a:xfrm>
            <a:off x="6845918" y="6059227"/>
            <a:ext cx="4794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000000"/>
                </a:solidFill>
                <a:latin typeface="Arial"/>
                <a:ea typeface="Arial"/>
                <a:cs typeface="Arial"/>
                <a:sym typeface="Arial"/>
              </a:rPr>
              <a:t>Субъективті жайлылық сезімі: бақыт, өмірге қанағаттану</a:t>
            </a:r>
            <a:endParaRPr sz="1200">
              <a:solidFill>
                <a:srgbClr val="000000"/>
              </a:solidFill>
              <a:latin typeface="Arial"/>
              <a:ea typeface="Arial"/>
              <a:cs typeface="Arial"/>
              <a:sym typeface="Arial"/>
            </a:endParaRPr>
          </a:p>
        </p:txBody>
      </p:sp>
      <p:cxnSp>
        <p:nvCxnSpPr>
          <p:cNvPr id="321" name="Google Shape;321;g1f36298e04e_0_2362"/>
          <p:cNvCxnSpPr>
            <a:stCxn id="308" idx="3"/>
          </p:cNvCxnSpPr>
          <p:nvPr/>
        </p:nvCxnSpPr>
        <p:spPr>
          <a:xfrm>
            <a:off x="6143500" y="1614825"/>
            <a:ext cx="468300" cy="98100"/>
          </a:xfrm>
          <a:prstGeom prst="bentConnector3">
            <a:avLst>
              <a:gd name="adj1" fmla="val 50000"/>
            </a:avLst>
          </a:prstGeom>
          <a:noFill/>
          <a:ln w="9525" cap="flat" cmpd="sng">
            <a:solidFill>
              <a:schemeClr val="accent2"/>
            </a:solidFill>
            <a:prstDash val="solid"/>
            <a:miter lim="800000"/>
            <a:headEnd type="none" w="sm" len="sm"/>
            <a:tailEnd type="triangle" w="med" len="med"/>
          </a:ln>
        </p:spPr>
      </p:cxnSp>
      <p:cxnSp>
        <p:nvCxnSpPr>
          <p:cNvPr id="322" name="Google Shape;322;g1f36298e04e_0_2362"/>
          <p:cNvCxnSpPr>
            <a:stCxn id="309" idx="3"/>
            <a:endCxn id="298" idx="1"/>
          </p:cNvCxnSpPr>
          <p:nvPr/>
        </p:nvCxnSpPr>
        <p:spPr>
          <a:xfrm>
            <a:off x="6130250" y="2399225"/>
            <a:ext cx="478500" cy="287400"/>
          </a:xfrm>
          <a:prstGeom prst="bentConnector3">
            <a:avLst>
              <a:gd name="adj1" fmla="val 49989"/>
            </a:avLst>
          </a:prstGeom>
          <a:noFill/>
          <a:ln w="9525" cap="flat" cmpd="sng">
            <a:solidFill>
              <a:schemeClr val="accent2"/>
            </a:solidFill>
            <a:prstDash val="solid"/>
            <a:miter lim="800000"/>
            <a:headEnd type="none" w="sm" len="sm"/>
            <a:tailEnd type="triangle" w="med" len="med"/>
          </a:ln>
        </p:spPr>
      </p:cxnSp>
      <p:cxnSp>
        <p:nvCxnSpPr>
          <p:cNvPr id="323" name="Google Shape;323;g1f36298e04e_0_2362"/>
          <p:cNvCxnSpPr>
            <a:stCxn id="310" idx="3"/>
            <a:endCxn id="303" idx="1"/>
          </p:cNvCxnSpPr>
          <p:nvPr/>
        </p:nvCxnSpPr>
        <p:spPr>
          <a:xfrm>
            <a:off x="6084225" y="3309738"/>
            <a:ext cx="498600" cy="439800"/>
          </a:xfrm>
          <a:prstGeom prst="bentConnector3">
            <a:avLst>
              <a:gd name="adj1" fmla="val 50008"/>
            </a:avLst>
          </a:prstGeom>
          <a:noFill/>
          <a:ln w="9525" cap="flat" cmpd="sng">
            <a:solidFill>
              <a:schemeClr val="accent2"/>
            </a:solidFill>
            <a:prstDash val="solid"/>
            <a:miter lim="800000"/>
            <a:headEnd type="none" w="sm" len="sm"/>
            <a:tailEnd type="triangle" w="med" len="med"/>
          </a:ln>
        </p:spPr>
      </p:cxnSp>
      <p:cxnSp>
        <p:nvCxnSpPr>
          <p:cNvPr id="324" name="Google Shape;324;g1f36298e04e_0_2362"/>
          <p:cNvCxnSpPr>
            <a:stCxn id="311" idx="3"/>
            <a:endCxn id="304" idx="1"/>
          </p:cNvCxnSpPr>
          <p:nvPr/>
        </p:nvCxnSpPr>
        <p:spPr>
          <a:xfrm>
            <a:off x="6143650" y="4193713"/>
            <a:ext cx="439200" cy="366300"/>
          </a:xfrm>
          <a:prstGeom prst="bentConnector3">
            <a:avLst>
              <a:gd name="adj1" fmla="val 50006"/>
            </a:avLst>
          </a:prstGeom>
          <a:noFill/>
          <a:ln w="9525" cap="flat" cmpd="sng">
            <a:solidFill>
              <a:schemeClr val="accent2"/>
            </a:solidFill>
            <a:prstDash val="solid"/>
            <a:miter lim="800000"/>
            <a:headEnd type="none" w="sm" len="sm"/>
            <a:tailEnd type="triangle" w="med" len="med"/>
          </a:ln>
        </p:spPr>
      </p:cxnSp>
      <p:cxnSp>
        <p:nvCxnSpPr>
          <p:cNvPr id="325" name="Google Shape;325;g1f36298e04e_0_2362"/>
          <p:cNvCxnSpPr>
            <a:stCxn id="312" idx="3"/>
            <a:endCxn id="317" idx="1"/>
          </p:cNvCxnSpPr>
          <p:nvPr/>
        </p:nvCxnSpPr>
        <p:spPr>
          <a:xfrm>
            <a:off x="6128200" y="5077700"/>
            <a:ext cx="454800" cy="314100"/>
          </a:xfrm>
          <a:prstGeom prst="bentConnector3">
            <a:avLst>
              <a:gd name="adj1" fmla="val 49989"/>
            </a:avLst>
          </a:prstGeom>
          <a:noFill/>
          <a:ln w="9525" cap="flat" cmpd="sng">
            <a:solidFill>
              <a:schemeClr val="accent2"/>
            </a:solidFill>
            <a:prstDash val="solid"/>
            <a:miter lim="800000"/>
            <a:headEnd type="none" w="sm" len="sm"/>
            <a:tailEnd type="triangle" w="med" len="med"/>
          </a:ln>
        </p:spPr>
      </p:cxnSp>
      <p:cxnSp>
        <p:nvCxnSpPr>
          <p:cNvPr id="326" name="Google Shape;326;g1f36298e04e_0_2362"/>
          <p:cNvCxnSpPr>
            <a:stCxn id="295" idx="3"/>
            <a:endCxn id="319" idx="1"/>
          </p:cNvCxnSpPr>
          <p:nvPr/>
        </p:nvCxnSpPr>
        <p:spPr>
          <a:xfrm>
            <a:off x="6128200" y="5954612"/>
            <a:ext cx="458400" cy="262200"/>
          </a:xfrm>
          <a:prstGeom prst="bentConnector3">
            <a:avLst>
              <a:gd name="adj1" fmla="val 50006"/>
            </a:avLst>
          </a:prstGeom>
          <a:noFill/>
          <a:ln w="9525" cap="flat" cmpd="sng">
            <a:solidFill>
              <a:schemeClr val="accent2"/>
            </a:solidFill>
            <a:prstDash val="solid"/>
            <a:miter lim="800000"/>
            <a:headEnd type="none" w="sm" len="sm"/>
            <a:tailEnd type="triangle" w="med" len="med"/>
          </a:ln>
        </p:spPr>
      </p:cxnSp>
      <p:sp>
        <p:nvSpPr>
          <p:cNvPr id="327" name="Google Shape;327;g1f36298e04e_0_2362"/>
          <p:cNvSpPr txBox="1"/>
          <p:nvPr/>
        </p:nvSpPr>
        <p:spPr>
          <a:xfrm>
            <a:off x="6779583" y="1395279"/>
            <a:ext cx="5008800" cy="6465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a:solidFill>
                  <a:srgbClr val="000000"/>
                </a:solidFill>
                <a:latin typeface="Arial"/>
                <a:ea typeface="Arial"/>
                <a:cs typeface="Arial"/>
                <a:sym typeface="Arial"/>
              </a:rPr>
              <a:t>Балалардың қаржылық әл-ауқатының маңыздылығының түсінуі: олардың ішкі тілектері мен ниеттерін жүзеге асыру үшін жұмыс істеп тапқан  ақшаның жеткілікті  болуы</a:t>
            </a:r>
            <a:endParaRPr sz="1200">
              <a:solidFill>
                <a:srgbClr val="000000"/>
              </a:solidFill>
              <a:latin typeface="Arial"/>
              <a:ea typeface="Arial"/>
              <a:cs typeface="Arial"/>
              <a:sym typeface="Arial"/>
            </a:endParaRPr>
          </a:p>
        </p:txBody>
      </p:sp>
      <p:pic>
        <p:nvPicPr>
          <p:cNvPr id="328" name="Google Shape;328;g1f36298e04e_0_2362"/>
          <p:cNvPicPr preferRelativeResize="0"/>
          <p:nvPr/>
        </p:nvPicPr>
        <p:blipFill rotWithShape="1">
          <a:blip r:embed="rId4">
            <a:alphaModFix/>
          </a:blip>
          <a:srcRect/>
          <a:stretch/>
        </p:blipFill>
        <p:spPr>
          <a:xfrm rot="5400000">
            <a:off x="2999822" y="1920864"/>
            <a:ext cx="419368" cy="172323"/>
          </a:xfrm>
          <a:prstGeom prst="rect">
            <a:avLst/>
          </a:prstGeom>
          <a:noFill/>
          <a:ln>
            <a:noFill/>
          </a:ln>
        </p:spPr>
      </p:pic>
      <p:pic>
        <p:nvPicPr>
          <p:cNvPr id="329" name="Google Shape;329;g1f36298e04e_0_2362"/>
          <p:cNvPicPr preferRelativeResize="0"/>
          <p:nvPr/>
        </p:nvPicPr>
        <p:blipFill rotWithShape="1">
          <a:blip r:embed="rId4">
            <a:alphaModFix/>
          </a:blip>
          <a:srcRect/>
          <a:stretch/>
        </p:blipFill>
        <p:spPr>
          <a:xfrm rot="5400000">
            <a:off x="2999822" y="2727114"/>
            <a:ext cx="419368" cy="172323"/>
          </a:xfrm>
          <a:prstGeom prst="rect">
            <a:avLst/>
          </a:prstGeom>
          <a:noFill/>
          <a:ln>
            <a:noFill/>
          </a:ln>
        </p:spPr>
      </p:pic>
      <p:pic>
        <p:nvPicPr>
          <p:cNvPr id="330" name="Google Shape;330;g1f36298e04e_0_2362"/>
          <p:cNvPicPr preferRelativeResize="0"/>
          <p:nvPr/>
        </p:nvPicPr>
        <p:blipFill rotWithShape="1">
          <a:blip r:embed="rId4">
            <a:alphaModFix/>
          </a:blip>
          <a:srcRect/>
          <a:stretch/>
        </p:blipFill>
        <p:spPr>
          <a:xfrm rot="5400000">
            <a:off x="2999822" y="3666339"/>
            <a:ext cx="419368" cy="172323"/>
          </a:xfrm>
          <a:prstGeom prst="rect">
            <a:avLst/>
          </a:prstGeom>
          <a:noFill/>
          <a:ln>
            <a:noFill/>
          </a:ln>
        </p:spPr>
      </p:pic>
      <p:pic>
        <p:nvPicPr>
          <p:cNvPr id="331" name="Google Shape;331;g1f36298e04e_0_2362"/>
          <p:cNvPicPr preferRelativeResize="0"/>
          <p:nvPr/>
        </p:nvPicPr>
        <p:blipFill rotWithShape="1">
          <a:blip r:embed="rId4">
            <a:alphaModFix/>
          </a:blip>
          <a:srcRect/>
          <a:stretch/>
        </p:blipFill>
        <p:spPr>
          <a:xfrm rot="5400000">
            <a:off x="2999822" y="4550901"/>
            <a:ext cx="419368" cy="172323"/>
          </a:xfrm>
          <a:prstGeom prst="rect">
            <a:avLst/>
          </a:prstGeom>
          <a:noFill/>
          <a:ln>
            <a:noFill/>
          </a:ln>
        </p:spPr>
      </p:pic>
      <p:pic>
        <p:nvPicPr>
          <p:cNvPr id="332" name="Google Shape;332;g1f36298e04e_0_2362"/>
          <p:cNvPicPr preferRelativeResize="0"/>
          <p:nvPr/>
        </p:nvPicPr>
        <p:blipFill rotWithShape="1">
          <a:blip r:embed="rId4">
            <a:alphaModFix/>
          </a:blip>
          <a:srcRect/>
          <a:stretch/>
        </p:blipFill>
        <p:spPr>
          <a:xfrm rot="5400000">
            <a:off x="2999822" y="5411826"/>
            <a:ext cx="419368" cy="172323"/>
          </a:xfrm>
          <a:prstGeom prst="rect">
            <a:avLst/>
          </a:prstGeom>
          <a:noFill/>
          <a:ln>
            <a:noFill/>
          </a:ln>
        </p:spPr>
      </p:pic>
      <p:pic>
        <p:nvPicPr>
          <p:cNvPr id="333" name="Google Shape;333;g1f36298e04e_0_2362"/>
          <p:cNvPicPr preferRelativeResize="0"/>
          <p:nvPr/>
        </p:nvPicPr>
        <p:blipFill rotWithShape="1">
          <a:blip r:embed="rId5">
            <a:alphaModFix/>
          </a:blip>
          <a:srcRect/>
          <a:stretch/>
        </p:blipFill>
        <p:spPr>
          <a:xfrm flipH="1">
            <a:off x="-1" y="4351528"/>
            <a:ext cx="983950" cy="220464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g1f36298e04e_0_2223"/>
          <p:cNvPicPr preferRelativeResize="0"/>
          <p:nvPr/>
        </p:nvPicPr>
        <p:blipFill>
          <a:blip r:embed="rId3">
            <a:alphaModFix/>
          </a:blip>
          <a:stretch>
            <a:fillRect/>
          </a:stretch>
        </p:blipFill>
        <p:spPr>
          <a:xfrm>
            <a:off x="6886055" y="2397141"/>
            <a:ext cx="2040109" cy="1758898"/>
          </a:xfrm>
          <a:prstGeom prst="rect">
            <a:avLst/>
          </a:prstGeom>
          <a:noFill/>
          <a:ln>
            <a:noFill/>
          </a:ln>
        </p:spPr>
      </p:pic>
      <p:sp>
        <p:nvSpPr>
          <p:cNvPr id="339" name="Google Shape;339;g1f36298e04e_0_2223"/>
          <p:cNvSpPr txBox="1">
            <a:spLocks noGrp="1"/>
          </p:cNvSpPr>
          <p:nvPr>
            <p:ph type="subTitle" idx="2"/>
          </p:nvPr>
        </p:nvSpPr>
        <p:spPr>
          <a:xfrm>
            <a:off x="1341750" y="60700"/>
            <a:ext cx="9508500" cy="4746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SzPts val="605"/>
              <a:buNone/>
            </a:pPr>
            <a:r>
              <a:rPr lang="en-US" sz="1800" b="1">
                <a:solidFill>
                  <a:srgbClr val="073763"/>
                </a:solidFill>
                <a:latin typeface="Arial"/>
                <a:ea typeface="Arial"/>
                <a:cs typeface="Arial"/>
                <a:sym typeface="Arial"/>
              </a:rPr>
              <a:t>Білім алушылардың қолайлы ортасының құрамдас </a:t>
            </a:r>
            <a:endParaRPr sz="1800" b="1">
              <a:solidFill>
                <a:srgbClr val="073763"/>
              </a:solidFill>
              <a:latin typeface="Arial"/>
              <a:ea typeface="Arial"/>
              <a:cs typeface="Arial"/>
              <a:sym typeface="Arial"/>
            </a:endParaRPr>
          </a:p>
          <a:p>
            <a:pPr marL="0" lvl="0" indent="0" algn="ctr" rtl="0">
              <a:lnSpc>
                <a:spcPct val="115000"/>
              </a:lnSpc>
              <a:spcBef>
                <a:spcPts val="0"/>
              </a:spcBef>
              <a:spcAft>
                <a:spcPts val="0"/>
              </a:spcAft>
              <a:buSzPts val="605"/>
              <a:buNone/>
            </a:pPr>
            <a:r>
              <a:rPr lang="en-US" sz="1800" b="1">
                <a:solidFill>
                  <a:srgbClr val="073763"/>
                </a:solidFill>
                <a:latin typeface="Arial"/>
                <a:ea typeface="Arial"/>
                <a:cs typeface="Arial"/>
                <a:sym typeface="Arial"/>
              </a:rPr>
              <a:t>бөліктерін өлшеудің болжамды критерийлері</a:t>
            </a:r>
            <a:endParaRPr sz="1800" b="1">
              <a:solidFill>
                <a:srgbClr val="073763"/>
              </a:solidFill>
              <a:latin typeface="Arial"/>
              <a:ea typeface="Arial"/>
              <a:cs typeface="Arial"/>
              <a:sym typeface="Arial"/>
            </a:endParaRPr>
          </a:p>
        </p:txBody>
      </p:sp>
      <p:cxnSp>
        <p:nvCxnSpPr>
          <p:cNvPr id="340" name="Google Shape;340;g1f36298e04e_0_2223"/>
          <p:cNvCxnSpPr/>
          <p:nvPr/>
        </p:nvCxnSpPr>
        <p:spPr>
          <a:xfrm>
            <a:off x="3108002" y="472741"/>
            <a:ext cx="5976000" cy="0"/>
          </a:xfrm>
          <a:prstGeom prst="straightConnector1">
            <a:avLst/>
          </a:prstGeom>
          <a:noFill/>
          <a:ln w="28575" cap="flat" cmpd="sng">
            <a:solidFill>
              <a:srgbClr val="EE7008"/>
            </a:solidFill>
            <a:prstDash val="solid"/>
            <a:miter lim="800000"/>
            <a:headEnd type="none" w="sm" len="sm"/>
            <a:tailEnd type="none" w="sm" len="sm"/>
          </a:ln>
        </p:spPr>
      </p:cxnSp>
      <p:grpSp>
        <p:nvGrpSpPr>
          <p:cNvPr id="341" name="Google Shape;341;g1f36298e04e_0_2223"/>
          <p:cNvGrpSpPr/>
          <p:nvPr/>
        </p:nvGrpSpPr>
        <p:grpSpPr>
          <a:xfrm>
            <a:off x="2697115" y="1981535"/>
            <a:ext cx="6229072" cy="3586793"/>
            <a:chOff x="2828777" y="1282318"/>
            <a:chExt cx="6623149" cy="3813709"/>
          </a:xfrm>
        </p:grpSpPr>
        <p:pic>
          <p:nvPicPr>
            <p:cNvPr id="342" name="Google Shape;342;g1f36298e04e_0_2223" descr="F:\Преза ЕН\15 марта\011.png"/>
            <p:cNvPicPr preferRelativeResize="0"/>
            <p:nvPr/>
          </p:nvPicPr>
          <p:blipFill rotWithShape="1">
            <a:blip r:embed="rId4">
              <a:alphaModFix/>
            </a:blip>
            <a:srcRect/>
            <a:stretch/>
          </p:blipFill>
          <p:spPr>
            <a:xfrm>
              <a:off x="2925763" y="1781175"/>
              <a:ext cx="6526163" cy="3305596"/>
            </a:xfrm>
            <a:prstGeom prst="rect">
              <a:avLst/>
            </a:prstGeom>
            <a:noFill/>
            <a:ln>
              <a:noFill/>
            </a:ln>
          </p:spPr>
        </p:pic>
        <p:cxnSp>
          <p:nvCxnSpPr>
            <p:cNvPr id="343" name="Google Shape;343;g1f36298e04e_0_2223"/>
            <p:cNvCxnSpPr/>
            <p:nvPr/>
          </p:nvCxnSpPr>
          <p:spPr>
            <a:xfrm rot="5400000" flipH="1">
              <a:off x="2766977" y="1728751"/>
              <a:ext cx="561900" cy="438300"/>
            </a:xfrm>
            <a:prstGeom prst="bentConnector3">
              <a:avLst>
                <a:gd name="adj1" fmla="val 50000"/>
              </a:avLst>
            </a:prstGeom>
            <a:noFill/>
            <a:ln w="19050" cap="flat" cmpd="sng">
              <a:solidFill>
                <a:srgbClr val="7030A0"/>
              </a:solidFill>
              <a:prstDash val="solid"/>
              <a:round/>
              <a:headEnd type="none" w="sm" len="sm"/>
              <a:tailEnd type="stealth" w="med" len="med"/>
            </a:ln>
          </p:spPr>
        </p:cxnSp>
        <p:cxnSp>
          <p:nvCxnSpPr>
            <p:cNvPr id="344" name="Google Shape;344;g1f36298e04e_0_2223"/>
            <p:cNvCxnSpPr/>
            <p:nvPr/>
          </p:nvCxnSpPr>
          <p:spPr>
            <a:xfrm rot="-5400000">
              <a:off x="7165800" y="1403218"/>
              <a:ext cx="575100" cy="333300"/>
            </a:xfrm>
            <a:prstGeom prst="bentConnector3">
              <a:avLst>
                <a:gd name="adj1" fmla="val 100589"/>
              </a:avLst>
            </a:prstGeom>
            <a:noFill/>
            <a:ln w="19050" cap="flat" cmpd="sng">
              <a:solidFill>
                <a:srgbClr val="EF951D"/>
              </a:solidFill>
              <a:prstDash val="solid"/>
              <a:round/>
              <a:headEnd type="none" w="sm" len="sm"/>
              <a:tailEnd type="stealth" w="med" len="med"/>
            </a:ln>
          </p:spPr>
        </p:cxnSp>
        <p:cxnSp>
          <p:nvCxnSpPr>
            <p:cNvPr id="345" name="Google Shape;345;g1f36298e04e_0_2223"/>
            <p:cNvCxnSpPr/>
            <p:nvPr/>
          </p:nvCxnSpPr>
          <p:spPr>
            <a:xfrm flipH="1">
              <a:off x="4200675" y="4352924"/>
              <a:ext cx="704700" cy="466800"/>
            </a:xfrm>
            <a:prstGeom prst="bentConnector3">
              <a:avLst>
                <a:gd name="adj1" fmla="val 50000"/>
              </a:avLst>
            </a:prstGeom>
            <a:noFill/>
            <a:ln w="19050" cap="flat" cmpd="sng">
              <a:solidFill>
                <a:srgbClr val="CC3399"/>
              </a:solidFill>
              <a:prstDash val="solid"/>
              <a:round/>
              <a:headEnd type="none" w="sm" len="sm"/>
              <a:tailEnd type="stealth" w="med" len="med"/>
            </a:ln>
          </p:spPr>
        </p:cxnSp>
        <p:cxnSp>
          <p:nvCxnSpPr>
            <p:cNvPr id="346" name="Google Shape;346;g1f36298e04e_0_2223"/>
            <p:cNvCxnSpPr/>
            <p:nvPr/>
          </p:nvCxnSpPr>
          <p:spPr>
            <a:xfrm rot="5400000">
              <a:off x="7529476" y="4519727"/>
              <a:ext cx="743100" cy="409500"/>
            </a:xfrm>
            <a:prstGeom prst="bentConnector3">
              <a:avLst>
                <a:gd name="adj1" fmla="val 50000"/>
              </a:avLst>
            </a:prstGeom>
            <a:noFill/>
            <a:ln w="19050" cap="flat" cmpd="sng">
              <a:solidFill>
                <a:srgbClr val="FFC000"/>
              </a:solidFill>
              <a:prstDash val="solid"/>
              <a:round/>
              <a:headEnd type="none" w="sm" len="sm"/>
              <a:tailEnd type="stealth" w="med" len="med"/>
            </a:ln>
          </p:spPr>
        </p:cxnSp>
      </p:grpSp>
      <p:sp>
        <p:nvSpPr>
          <p:cNvPr id="347" name="Google Shape;347;g1f36298e04e_0_2223"/>
          <p:cNvSpPr txBox="1"/>
          <p:nvPr/>
        </p:nvSpPr>
        <p:spPr>
          <a:xfrm>
            <a:off x="633475" y="1231475"/>
            <a:ext cx="3562200" cy="1076400"/>
          </a:xfrm>
          <a:prstGeom prst="rect">
            <a:avLst/>
          </a:prstGeom>
          <a:noFill/>
          <a:ln>
            <a:noFill/>
          </a:ln>
        </p:spPr>
        <p:txBody>
          <a:bodyPr spcFirstLastPara="1" wrap="square" lIns="91425" tIns="91425" rIns="91425" bIns="91425" anchor="t" anchorCtr="0">
            <a:spAutoFit/>
          </a:bodyPr>
          <a:lstStyle/>
          <a:p>
            <a:pPr marL="171450" lvl="0" indent="0" algn="l" rtl="0">
              <a:lnSpc>
                <a:spcPct val="107000"/>
              </a:lnSpc>
              <a:spcBef>
                <a:spcPts val="0"/>
              </a:spcBef>
              <a:spcAft>
                <a:spcPts val="0"/>
              </a:spcAft>
              <a:buNone/>
            </a:pPr>
            <a:r>
              <a:rPr lang="en-US" sz="1600" b="1">
                <a:solidFill>
                  <a:srgbClr val="351C75"/>
                </a:solidFill>
              </a:rPr>
              <a:t>Сапалы білім беру -</a:t>
            </a:r>
            <a:r>
              <a:rPr lang="en-US" sz="1600" b="1">
                <a:solidFill>
                  <a:srgbClr val="EE7008"/>
                </a:solidFill>
              </a:rPr>
              <a:t> </a:t>
            </a:r>
            <a:r>
              <a:rPr lang="en-US" sz="1300">
                <a:solidFill>
                  <a:schemeClr val="dk1"/>
                </a:solidFill>
              </a:rPr>
              <a:t>білікті кадрлармен қамтамасыз ету, педагогтердің кәсібилігі, білім алушылардың оқудағы жетістіктері.</a:t>
            </a:r>
            <a:endParaRPr sz="1300">
              <a:solidFill>
                <a:srgbClr val="002060"/>
              </a:solidFill>
            </a:endParaRPr>
          </a:p>
        </p:txBody>
      </p:sp>
      <p:sp>
        <p:nvSpPr>
          <p:cNvPr id="348" name="Google Shape;348;g1f36298e04e_0_2223"/>
          <p:cNvSpPr txBox="1"/>
          <p:nvPr/>
        </p:nvSpPr>
        <p:spPr>
          <a:xfrm>
            <a:off x="367450" y="4394425"/>
            <a:ext cx="4274400" cy="1504800"/>
          </a:xfrm>
          <a:prstGeom prst="rect">
            <a:avLst/>
          </a:prstGeom>
          <a:noFill/>
          <a:ln>
            <a:noFill/>
          </a:ln>
        </p:spPr>
        <p:txBody>
          <a:bodyPr spcFirstLastPara="1" wrap="square" lIns="91425" tIns="91425" rIns="91425" bIns="91425" anchor="t" anchorCtr="0">
            <a:spAutoFit/>
          </a:bodyPr>
          <a:lstStyle/>
          <a:p>
            <a:pPr marL="171450" lvl="0" indent="0" algn="l" rtl="0">
              <a:lnSpc>
                <a:spcPct val="107000"/>
              </a:lnSpc>
              <a:spcBef>
                <a:spcPts val="0"/>
              </a:spcBef>
              <a:spcAft>
                <a:spcPts val="0"/>
              </a:spcAft>
              <a:buNone/>
            </a:pPr>
            <a:r>
              <a:rPr lang="en-US" sz="1600" b="1">
                <a:solidFill>
                  <a:srgbClr val="A64D79"/>
                </a:solidFill>
              </a:rPr>
              <a:t>Оқу үшін қолайлы орта құру -</a:t>
            </a:r>
            <a:r>
              <a:rPr lang="en-US" sz="1600" b="1">
                <a:solidFill>
                  <a:srgbClr val="EE7008"/>
                </a:solidFill>
              </a:rPr>
              <a:t> </a:t>
            </a:r>
            <a:r>
              <a:rPr lang="en-US" sz="1300">
                <a:solidFill>
                  <a:schemeClr val="dk1"/>
                </a:solidFill>
              </a:rPr>
              <a:t>қолайлы психологиялық-педагогикалық жағдай жасау, материалдық-шаруашылық базаның жай-күйі, мектептің, кабинеттердің жай-күйі, мектеп дәстүрлерінің болуы, сабақтан тыс жұмыстардың жай-күйі, өзін-өзі басқару қызметі.</a:t>
            </a:r>
            <a:endParaRPr sz="1300">
              <a:solidFill>
                <a:srgbClr val="002060"/>
              </a:solidFill>
            </a:endParaRPr>
          </a:p>
        </p:txBody>
      </p:sp>
      <p:sp>
        <p:nvSpPr>
          <p:cNvPr id="349" name="Google Shape;349;g1f36298e04e_0_2223"/>
          <p:cNvSpPr txBox="1"/>
          <p:nvPr/>
        </p:nvSpPr>
        <p:spPr>
          <a:xfrm>
            <a:off x="6619100" y="936575"/>
            <a:ext cx="5031000" cy="1818600"/>
          </a:xfrm>
          <a:prstGeom prst="rect">
            <a:avLst/>
          </a:prstGeom>
          <a:noFill/>
          <a:ln>
            <a:noFill/>
          </a:ln>
        </p:spPr>
        <p:txBody>
          <a:bodyPr spcFirstLastPara="1" wrap="square" lIns="91425" tIns="91425" rIns="91425" bIns="91425" anchor="t" anchorCtr="0">
            <a:spAutoFit/>
          </a:bodyPr>
          <a:lstStyle/>
          <a:p>
            <a:pPr marL="171450" lvl="0" indent="0" algn="r" rtl="0">
              <a:lnSpc>
                <a:spcPct val="107000"/>
              </a:lnSpc>
              <a:spcBef>
                <a:spcPts val="0"/>
              </a:spcBef>
              <a:spcAft>
                <a:spcPts val="0"/>
              </a:spcAft>
              <a:buNone/>
            </a:pPr>
            <a:r>
              <a:rPr lang="en-US" sz="1600" b="1">
                <a:solidFill>
                  <a:srgbClr val="EE7008"/>
                </a:solidFill>
              </a:rPr>
              <a:t>Зорлық-зомбылыққа, қорқытуға, депрессиялық жағдайға байланысты жағдайларға араласу үшін қолайлы орта құру -   </a:t>
            </a:r>
            <a:r>
              <a:rPr lang="en-US" sz="1200">
                <a:solidFill>
                  <a:schemeClr val="dk1"/>
                </a:solidFill>
              </a:rPr>
              <a:t>суицидтің, нашақорлықтың, темекі шегудің, құқық бұзушылықтардың және т. б. алдын алу, психикалық жай-күйді диагностикалаудың болуы, сынып жетекшілерінің, кураторлардың, тәрбиешілердің қызмет деңгейі.</a:t>
            </a:r>
            <a:endParaRPr sz="1200">
              <a:solidFill>
                <a:schemeClr val="dk1"/>
              </a:solidFill>
            </a:endParaRPr>
          </a:p>
        </p:txBody>
      </p:sp>
      <p:sp>
        <p:nvSpPr>
          <p:cNvPr id="350" name="Google Shape;350;g1f36298e04e_0_2223"/>
          <p:cNvSpPr txBox="1"/>
          <p:nvPr/>
        </p:nvSpPr>
        <p:spPr>
          <a:xfrm>
            <a:off x="5120750" y="5568325"/>
            <a:ext cx="5976000" cy="876172"/>
          </a:xfrm>
          <a:prstGeom prst="rect">
            <a:avLst/>
          </a:prstGeom>
          <a:noFill/>
          <a:ln>
            <a:noFill/>
          </a:ln>
        </p:spPr>
        <p:txBody>
          <a:bodyPr spcFirstLastPara="1" wrap="square" lIns="91425" tIns="91425" rIns="91425" bIns="91425" anchor="t" anchorCtr="0">
            <a:spAutoFit/>
          </a:bodyPr>
          <a:lstStyle/>
          <a:p>
            <a:pPr marL="171450" lvl="0" indent="0" algn="r" rtl="0">
              <a:lnSpc>
                <a:spcPct val="107000"/>
              </a:lnSpc>
              <a:spcBef>
                <a:spcPts val="0"/>
              </a:spcBef>
              <a:spcAft>
                <a:spcPts val="0"/>
              </a:spcAft>
              <a:buNone/>
            </a:pPr>
            <a:r>
              <a:rPr lang="en-US" sz="1600" b="1" dirty="0" err="1">
                <a:solidFill>
                  <a:srgbClr val="BF9000"/>
                </a:solidFill>
              </a:rPr>
              <a:t>Отбасымен</a:t>
            </a:r>
            <a:r>
              <a:rPr lang="en-US" sz="1600" b="1" dirty="0">
                <a:solidFill>
                  <a:srgbClr val="BF9000"/>
                </a:solidFill>
              </a:rPr>
              <a:t> </a:t>
            </a:r>
            <a:r>
              <a:rPr lang="en-US" sz="1600" b="1" dirty="0" err="1">
                <a:solidFill>
                  <a:srgbClr val="BF9000"/>
                </a:solidFill>
              </a:rPr>
              <a:t>өзара</a:t>
            </a:r>
            <a:r>
              <a:rPr lang="en-US" sz="1600" b="1" dirty="0">
                <a:solidFill>
                  <a:srgbClr val="BF9000"/>
                </a:solidFill>
              </a:rPr>
              <a:t> </a:t>
            </a:r>
            <a:r>
              <a:rPr lang="kk-KZ" sz="1600" b="1" dirty="0" smtClean="0">
                <a:solidFill>
                  <a:srgbClr val="BF9000"/>
                </a:solidFill>
              </a:rPr>
              <a:t>әрекеттестік</a:t>
            </a:r>
            <a:r>
              <a:rPr lang="en-US" sz="1600" b="1" dirty="0" smtClean="0">
                <a:solidFill>
                  <a:srgbClr val="BF9000"/>
                </a:solidFill>
              </a:rPr>
              <a:t> </a:t>
            </a:r>
            <a:r>
              <a:rPr lang="en-US" sz="1600" b="1" dirty="0">
                <a:solidFill>
                  <a:srgbClr val="BF9000"/>
                </a:solidFill>
              </a:rPr>
              <a:t>–  </a:t>
            </a:r>
            <a:endParaRPr sz="1600" b="1" dirty="0">
              <a:solidFill>
                <a:srgbClr val="BF9000"/>
              </a:solidFill>
            </a:endParaRPr>
          </a:p>
          <a:p>
            <a:pPr marL="171450" lvl="0" indent="0" algn="r" rtl="0">
              <a:lnSpc>
                <a:spcPct val="107000"/>
              </a:lnSpc>
              <a:spcBef>
                <a:spcPts val="0"/>
              </a:spcBef>
              <a:spcAft>
                <a:spcPts val="0"/>
              </a:spcAft>
              <a:buNone/>
            </a:pPr>
            <a:r>
              <a:rPr lang="en-US" sz="1300" dirty="0" err="1">
                <a:solidFill>
                  <a:schemeClr val="dk1"/>
                </a:solidFill>
              </a:rPr>
              <a:t>отбасымен</a:t>
            </a:r>
            <a:r>
              <a:rPr lang="en-US" sz="1300" dirty="0">
                <a:solidFill>
                  <a:schemeClr val="dk1"/>
                </a:solidFill>
              </a:rPr>
              <a:t> </a:t>
            </a:r>
            <a:r>
              <a:rPr lang="en-US" sz="1300" dirty="0" err="1">
                <a:solidFill>
                  <a:schemeClr val="dk1"/>
                </a:solidFill>
              </a:rPr>
              <a:t>тұрақты</a:t>
            </a:r>
            <a:r>
              <a:rPr lang="en-US" sz="1300" dirty="0">
                <a:solidFill>
                  <a:schemeClr val="dk1"/>
                </a:solidFill>
              </a:rPr>
              <a:t> </a:t>
            </a:r>
            <a:r>
              <a:rPr lang="en-US" sz="1300" dirty="0" err="1">
                <a:solidFill>
                  <a:schemeClr val="dk1"/>
                </a:solidFill>
              </a:rPr>
              <a:t>байланыстың</a:t>
            </a:r>
            <a:r>
              <a:rPr lang="en-US" sz="1300" dirty="0">
                <a:solidFill>
                  <a:schemeClr val="dk1"/>
                </a:solidFill>
              </a:rPr>
              <a:t> </a:t>
            </a:r>
            <a:r>
              <a:rPr lang="en-US" sz="1300" dirty="0" err="1">
                <a:solidFill>
                  <a:schemeClr val="dk1"/>
                </a:solidFill>
              </a:rPr>
              <a:t>болуы</a:t>
            </a:r>
            <a:r>
              <a:rPr lang="en-US" sz="1300" dirty="0">
                <a:solidFill>
                  <a:schemeClr val="dk1"/>
                </a:solidFill>
              </a:rPr>
              <a:t>,  </a:t>
            </a:r>
            <a:r>
              <a:rPr lang="en-US" sz="1300" dirty="0" err="1">
                <a:solidFill>
                  <a:schemeClr val="dk1"/>
                </a:solidFill>
              </a:rPr>
              <a:t>ынтымақтастық</a:t>
            </a:r>
            <a:r>
              <a:rPr lang="en-US" sz="1300" dirty="0">
                <a:solidFill>
                  <a:schemeClr val="dk1"/>
                </a:solidFill>
              </a:rPr>
              <a:t> </a:t>
            </a:r>
            <a:r>
              <a:rPr lang="en-US" sz="1300" dirty="0" err="1">
                <a:solidFill>
                  <a:schemeClr val="dk1"/>
                </a:solidFill>
              </a:rPr>
              <a:t>және</a:t>
            </a:r>
            <a:r>
              <a:rPr lang="en-US" sz="1300" dirty="0">
                <a:solidFill>
                  <a:schemeClr val="dk1"/>
                </a:solidFill>
              </a:rPr>
              <a:t> </a:t>
            </a:r>
            <a:r>
              <a:rPr lang="en-US" sz="1300" dirty="0" err="1">
                <a:solidFill>
                  <a:schemeClr val="dk1"/>
                </a:solidFill>
              </a:rPr>
              <a:t>білім</a:t>
            </a:r>
            <a:r>
              <a:rPr lang="en-US" sz="1300" dirty="0">
                <a:solidFill>
                  <a:schemeClr val="dk1"/>
                </a:solidFill>
              </a:rPr>
              <a:t> </a:t>
            </a:r>
            <a:r>
              <a:rPr lang="en-US" sz="1300" dirty="0" err="1">
                <a:solidFill>
                  <a:schemeClr val="dk1"/>
                </a:solidFill>
              </a:rPr>
              <a:t>алушының</a:t>
            </a:r>
            <a:r>
              <a:rPr lang="en-US" sz="1300" dirty="0">
                <a:solidFill>
                  <a:schemeClr val="dk1"/>
                </a:solidFill>
              </a:rPr>
              <a:t> </a:t>
            </a:r>
            <a:r>
              <a:rPr lang="en-US" sz="1300" dirty="0" err="1">
                <a:solidFill>
                  <a:schemeClr val="dk1"/>
                </a:solidFill>
              </a:rPr>
              <a:t>отбасылық</a:t>
            </a:r>
            <a:r>
              <a:rPr lang="en-US" sz="1300" dirty="0">
                <a:solidFill>
                  <a:schemeClr val="dk1"/>
                </a:solidFill>
              </a:rPr>
              <a:t> </a:t>
            </a:r>
            <a:r>
              <a:rPr lang="en-US" sz="1300" dirty="0" err="1">
                <a:solidFill>
                  <a:schemeClr val="dk1"/>
                </a:solidFill>
              </a:rPr>
              <a:t>проблемаларының</a:t>
            </a:r>
            <a:r>
              <a:rPr lang="en-US" sz="1300" dirty="0">
                <a:solidFill>
                  <a:schemeClr val="dk1"/>
                </a:solidFill>
              </a:rPr>
              <a:t> </a:t>
            </a:r>
            <a:r>
              <a:rPr lang="en-US" sz="1300" dirty="0" err="1">
                <a:solidFill>
                  <a:schemeClr val="dk1"/>
                </a:solidFill>
              </a:rPr>
              <a:t>шешілуіне</a:t>
            </a:r>
            <a:r>
              <a:rPr lang="en-US" sz="1300" dirty="0">
                <a:solidFill>
                  <a:schemeClr val="dk1"/>
                </a:solidFill>
              </a:rPr>
              <a:t> </a:t>
            </a:r>
            <a:r>
              <a:rPr lang="en-US" sz="1300" dirty="0" err="1">
                <a:solidFill>
                  <a:schemeClr val="dk1"/>
                </a:solidFill>
              </a:rPr>
              <a:t>қатысу</a:t>
            </a:r>
            <a:r>
              <a:rPr lang="en-US" sz="1300" dirty="0">
                <a:solidFill>
                  <a:schemeClr val="dk1"/>
                </a:solidFill>
              </a:rPr>
              <a:t> </a:t>
            </a:r>
            <a:endParaRPr sz="1300" dirty="0">
              <a:solidFill>
                <a:schemeClr val="dk1"/>
              </a:solidFill>
            </a:endParaRPr>
          </a:p>
        </p:txBody>
      </p:sp>
      <p:sp>
        <p:nvSpPr>
          <p:cNvPr id="351" name="Google Shape;351;g1f36298e04e_0_2223"/>
          <p:cNvSpPr txBox="1"/>
          <p:nvPr/>
        </p:nvSpPr>
        <p:spPr>
          <a:xfrm>
            <a:off x="3179325" y="2657400"/>
            <a:ext cx="875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b="1">
                <a:solidFill>
                  <a:srgbClr val="351C75"/>
                </a:solidFill>
              </a:rPr>
              <a:t>01</a:t>
            </a:r>
            <a:endParaRPr sz="3600" b="1">
              <a:solidFill>
                <a:srgbClr val="351C75"/>
              </a:solidFill>
            </a:endParaRPr>
          </a:p>
        </p:txBody>
      </p:sp>
      <p:sp>
        <p:nvSpPr>
          <p:cNvPr id="352" name="Google Shape;352;g1f36298e04e_0_2223"/>
          <p:cNvSpPr txBox="1"/>
          <p:nvPr/>
        </p:nvSpPr>
        <p:spPr>
          <a:xfrm>
            <a:off x="4749075" y="4587425"/>
            <a:ext cx="875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b="1">
                <a:solidFill>
                  <a:srgbClr val="A64D79"/>
                </a:solidFill>
              </a:rPr>
              <a:t>02</a:t>
            </a:r>
            <a:endParaRPr sz="3600" b="1">
              <a:solidFill>
                <a:srgbClr val="A64D79"/>
              </a:solidFill>
            </a:endParaRPr>
          </a:p>
        </p:txBody>
      </p:sp>
      <p:sp>
        <p:nvSpPr>
          <p:cNvPr id="353" name="Google Shape;353;g1f36298e04e_0_2223"/>
          <p:cNvSpPr txBox="1"/>
          <p:nvPr/>
        </p:nvSpPr>
        <p:spPr>
          <a:xfrm>
            <a:off x="6267350" y="2657400"/>
            <a:ext cx="875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b="1">
                <a:solidFill>
                  <a:srgbClr val="EE7008"/>
                </a:solidFill>
              </a:rPr>
              <a:t>03</a:t>
            </a:r>
            <a:endParaRPr sz="3600" b="1">
              <a:solidFill>
                <a:srgbClr val="EE7008"/>
              </a:solidFill>
            </a:endParaRPr>
          </a:p>
        </p:txBody>
      </p:sp>
      <p:sp>
        <p:nvSpPr>
          <p:cNvPr id="354" name="Google Shape;354;g1f36298e04e_0_2223"/>
          <p:cNvSpPr txBox="1"/>
          <p:nvPr/>
        </p:nvSpPr>
        <p:spPr>
          <a:xfrm>
            <a:off x="7825900" y="4587425"/>
            <a:ext cx="875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b="1">
                <a:solidFill>
                  <a:srgbClr val="BF9000"/>
                </a:solidFill>
              </a:rPr>
              <a:t>04</a:t>
            </a:r>
            <a:endParaRPr sz="3600" b="1">
              <a:solidFill>
                <a:srgbClr val="BF9000"/>
              </a:solidFill>
            </a:endParaRPr>
          </a:p>
        </p:txBody>
      </p:sp>
      <p:pic>
        <p:nvPicPr>
          <p:cNvPr id="355" name="Google Shape;355;g1f36298e04e_0_2223"/>
          <p:cNvPicPr preferRelativeResize="0"/>
          <p:nvPr/>
        </p:nvPicPr>
        <p:blipFill>
          <a:blip r:embed="rId5">
            <a:alphaModFix/>
          </a:blip>
          <a:stretch>
            <a:fillRect/>
          </a:stretch>
        </p:blipFill>
        <p:spPr>
          <a:xfrm>
            <a:off x="4195684" y="2166659"/>
            <a:ext cx="1834403" cy="1617919"/>
          </a:xfrm>
          <a:prstGeom prst="rect">
            <a:avLst/>
          </a:prstGeom>
          <a:noFill/>
          <a:ln>
            <a:noFill/>
          </a:ln>
        </p:spPr>
      </p:pic>
      <p:pic>
        <p:nvPicPr>
          <p:cNvPr id="356" name="Google Shape;356;g1f36298e04e_0_2223"/>
          <p:cNvPicPr preferRelativeResize="0"/>
          <p:nvPr/>
        </p:nvPicPr>
        <p:blipFill rotWithShape="1">
          <a:blip r:embed="rId6">
            <a:alphaModFix/>
          </a:blip>
          <a:srcRect/>
          <a:stretch/>
        </p:blipFill>
        <p:spPr>
          <a:xfrm>
            <a:off x="357801" y="60700"/>
            <a:ext cx="983950" cy="110097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1f36298e04e_0_2192"/>
          <p:cNvSpPr/>
          <p:nvPr/>
        </p:nvSpPr>
        <p:spPr>
          <a:xfrm>
            <a:off x="-7937" y="758825"/>
            <a:ext cx="384300" cy="5330700"/>
          </a:xfrm>
          <a:prstGeom prst="rect">
            <a:avLst/>
          </a:prstGeom>
          <a:solidFill>
            <a:srgbClr val="C8C8C8">
              <a:alpha val="4863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2" name="Google Shape;362;g1f36298e04e_0_2192"/>
          <p:cNvSpPr txBox="1">
            <a:spLocks noGrp="1"/>
          </p:cNvSpPr>
          <p:nvPr>
            <p:ph type="subTitle" idx="2"/>
          </p:nvPr>
        </p:nvSpPr>
        <p:spPr>
          <a:xfrm>
            <a:off x="1341750" y="266575"/>
            <a:ext cx="9508500" cy="474600"/>
          </a:xfrm>
          <a:prstGeom prst="rect">
            <a:avLst/>
          </a:prstGeom>
          <a:noFill/>
          <a:ln>
            <a:noFill/>
          </a:ln>
        </p:spPr>
        <p:txBody>
          <a:bodyPr spcFirstLastPara="1" wrap="square" lIns="121900" tIns="121900" rIns="121900" bIns="121900" anchor="t" anchorCtr="0">
            <a:normAutofit fontScale="92500"/>
          </a:bodyPr>
          <a:lstStyle/>
          <a:p>
            <a:pPr marL="0" lvl="0" indent="0" algn="ctr" rtl="0">
              <a:lnSpc>
                <a:spcPct val="95000"/>
              </a:lnSpc>
              <a:spcBef>
                <a:spcPts val="0"/>
              </a:spcBef>
              <a:spcAft>
                <a:spcPts val="0"/>
              </a:spcAft>
              <a:buSzPts val="1100"/>
              <a:buNone/>
            </a:pPr>
            <a:r>
              <a:rPr lang="en-US" sz="1800" b="1">
                <a:solidFill>
                  <a:srgbClr val="073763"/>
                </a:solidFill>
                <a:latin typeface="Arial"/>
                <a:ea typeface="Arial"/>
                <a:cs typeface="Arial"/>
                <a:sym typeface="Arial"/>
              </a:rPr>
              <a:t>Білім алушының әл-ауқат деңгейін анықтау</a:t>
            </a:r>
            <a:endParaRPr sz="1800" b="1">
              <a:solidFill>
                <a:srgbClr val="073763"/>
              </a:solidFill>
              <a:latin typeface="Arial"/>
              <a:ea typeface="Arial"/>
              <a:cs typeface="Arial"/>
              <a:sym typeface="Arial"/>
            </a:endParaRPr>
          </a:p>
        </p:txBody>
      </p:sp>
      <p:cxnSp>
        <p:nvCxnSpPr>
          <p:cNvPr id="363" name="Google Shape;363;g1f36298e04e_0_2192"/>
          <p:cNvCxnSpPr/>
          <p:nvPr/>
        </p:nvCxnSpPr>
        <p:spPr>
          <a:xfrm>
            <a:off x="3560852" y="627141"/>
            <a:ext cx="5070300" cy="0"/>
          </a:xfrm>
          <a:prstGeom prst="straightConnector1">
            <a:avLst/>
          </a:prstGeom>
          <a:noFill/>
          <a:ln w="28575" cap="flat" cmpd="sng">
            <a:solidFill>
              <a:srgbClr val="EE7008"/>
            </a:solidFill>
            <a:prstDash val="solid"/>
            <a:miter lim="800000"/>
            <a:headEnd type="none" w="sm" len="sm"/>
            <a:tailEnd type="none" w="sm" len="sm"/>
          </a:ln>
        </p:spPr>
      </p:cxnSp>
      <p:graphicFrame>
        <p:nvGraphicFramePr>
          <p:cNvPr id="364" name="Google Shape;364;g1f36298e04e_0_2192"/>
          <p:cNvGraphicFramePr/>
          <p:nvPr/>
        </p:nvGraphicFramePr>
        <p:xfrm>
          <a:off x="574771" y="1186248"/>
          <a:ext cx="11042475" cy="4645500"/>
        </p:xfrm>
        <a:graphic>
          <a:graphicData uri="http://schemas.openxmlformats.org/drawingml/2006/table">
            <a:tbl>
              <a:tblPr firstRow="1" bandRow="1">
                <a:noFill/>
                <a:tableStyleId>{D96BB58D-2E4E-42EB-B055-07D079F77B8C}</a:tableStyleId>
              </a:tblPr>
              <a:tblGrid>
                <a:gridCol w="3053800"/>
                <a:gridCol w="3762100"/>
                <a:gridCol w="4226575"/>
              </a:tblGrid>
              <a:tr h="1474175">
                <a:tc>
                  <a:txBody>
                    <a:bodyPr/>
                    <a:lstStyle/>
                    <a:p>
                      <a:pPr marL="0" marR="0" lvl="0" indent="0" algn="ctr" rtl="0">
                        <a:spcBef>
                          <a:spcPts val="0"/>
                        </a:spcBef>
                        <a:spcAft>
                          <a:spcPts val="0"/>
                        </a:spcAft>
                        <a:buNone/>
                      </a:pPr>
                      <a:endParaRPr sz="1800">
                        <a:solidFill>
                          <a:srgbClr val="EE7008"/>
                        </a:solidFill>
                      </a:endParaRPr>
                    </a:p>
                    <a:p>
                      <a:pPr marL="0" marR="0" lvl="0" indent="0" algn="ctr" rtl="0">
                        <a:spcBef>
                          <a:spcPts val="0"/>
                        </a:spcBef>
                        <a:spcAft>
                          <a:spcPts val="0"/>
                        </a:spcAft>
                        <a:buNone/>
                      </a:pPr>
                      <a:r>
                        <a:rPr lang="en-US" sz="1800" u="none" strike="noStrike" cap="none">
                          <a:solidFill>
                            <a:srgbClr val="EE7008"/>
                          </a:solidFill>
                        </a:rPr>
                        <a:t>Материалдық </a:t>
                      </a:r>
                      <a:endParaRPr sz="1800">
                        <a:solidFill>
                          <a:srgbClr val="EE7008"/>
                        </a:solidFill>
                      </a:endParaRPr>
                    </a:p>
                    <a:p>
                      <a:pPr marL="0" marR="0" lvl="0" indent="0" algn="ctr" rtl="0">
                        <a:spcBef>
                          <a:spcPts val="0"/>
                        </a:spcBef>
                        <a:spcAft>
                          <a:spcPts val="0"/>
                        </a:spcAft>
                        <a:buNone/>
                      </a:pPr>
                      <a:r>
                        <a:rPr lang="en-US" sz="1800" u="none" strike="noStrike" cap="none">
                          <a:solidFill>
                            <a:srgbClr val="EE7008"/>
                          </a:solidFill>
                        </a:rPr>
                        <a:t>әл-ауқат </a:t>
                      </a:r>
                      <a:endParaRPr sz="1800" u="none" strike="noStrike" cap="none">
                        <a:solidFill>
                          <a:srgbClr val="EE7008"/>
                        </a:solidFill>
                      </a:endParaRPr>
                    </a:p>
                  </a:txBody>
                  <a:tcPr marL="68575" marR="68575" marT="45725" marB="45725">
                    <a:solidFill>
                      <a:srgbClr val="CFE2F3"/>
                    </a:solidFill>
                  </a:tcPr>
                </a:tc>
                <a:tc>
                  <a:txBody>
                    <a:bodyPr/>
                    <a:lstStyle/>
                    <a:p>
                      <a:pPr marL="0" marR="0" lvl="0" indent="0" algn="l" rtl="0">
                        <a:spcBef>
                          <a:spcPts val="0"/>
                        </a:spcBef>
                        <a:spcAft>
                          <a:spcPts val="0"/>
                        </a:spcAft>
                        <a:buNone/>
                      </a:pPr>
                      <a:endParaRPr sz="1600">
                        <a:solidFill>
                          <a:schemeClr val="accent1"/>
                        </a:solidFill>
                      </a:endParaRPr>
                    </a:p>
                    <a:p>
                      <a:pPr marL="0" marR="0" lvl="0" indent="0" algn="l" rtl="0">
                        <a:spcBef>
                          <a:spcPts val="0"/>
                        </a:spcBef>
                        <a:spcAft>
                          <a:spcPts val="0"/>
                        </a:spcAft>
                        <a:buNone/>
                      </a:pPr>
                      <a:r>
                        <a:rPr lang="en-US" sz="1600" u="none" strike="noStrike" cap="none">
                          <a:solidFill>
                            <a:schemeClr val="accent1"/>
                          </a:solidFill>
                        </a:rPr>
                        <a:t>Салыстырмалы шығындарға қатысты кедейлік</a:t>
                      </a:r>
                      <a:endParaRPr sz="1600">
                        <a:solidFill>
                          <a:schemeClr val="accent1"/>
                        </a:solidFill>
                      </a:endParaRPr>
                    </a:p>
                  </a:txBody>
                  <a:tcPr marL="68575" marR="68575" marT="45725" marB="45725">
                    <a:solidFill>
                      <a:srgbClr val="CFE2F3"/>
                    </a:solidFill>
                  </a:tcPr>
                </a:tc>
                <a:tc>
                  <a:txBody>
                    <a:bodyPr/>
                    <a:lstStyle/>
                    <a:p>
                      <a:pPr marL="0" marR="0" lvl="0" indent="0" algn="l" rtl="0">
                        <a:spcBef>
                          <a:spcPts val="0"/>
                        </a:spcBef>
                        <a:spcAft>
                          <a:spcPts val="0"/>
                        </a:spcAft>
                        <a:buNone/>
                      </a:pPr>
                      <a:endParaRPr sz="1600" b="0">
                        <a:solidFill>
                          <a:schemeClr val="accent1"/>
                        </a:solidFill>
                      </a:endParaRPr>
                    </a:p>
                    <a:p>
                      <a:pPr marL="0" marR="0" lvl="0" indent="0" algn="l" rtl="0">
                        <a:spcBef>
                          <a:spcPts val="0"/>
                        </a:spcBef>
                        <a:spcAft>
                          <a:spcPts val="0"/>
                        </a:spcAft>
                        <a:buNone/>
                      </a:pPr>
                      <a:r>
                        <a:rPr lang="en-US" sz="1600" b="0">
                          <a:solidFill>
                            <a:schemeClr val="accent1"/>
                          </a:solidFill>
                        </a:rPr>
                        <a:t>Елдегі орташа табыстың 50% - дан төмен деңгейі</a:t>
                      </a:r>
                      <a:endParaRPr sz="1600" b="0">
                        <a:solidFill>
                          <a:schemeClr val="accent1"/>
                        </a:solidFill>
                      </a:endParaRPr>
                    </a:p>
                  </a:txBody>
                  <a:tcPr marL="68575" marR="68575" marT="45725" marB="45725">
                    <a:solidFill>
                      <a:srgbClr val="CFE2F3"/>
                    </a:solidFill>
                  </a:tcPr>
                </a:tc>
              </a:tr>
              <a:tr h="1043425">
                <a:tc>
                  <a:txBody>
                    <a:bodyPr/>
                    <a:lstStyle/>
                    <a:p>
                      <a:pPr marL="0" marR="0" lvl="0" indent="0" algn="l" rtl="0">
                        <a:spcBef>
                          <a:spcPts val="0"/>
                        </a:spcBef>
                        <a:spcAft>
                          <a:spcPts val="0"/>
                        </a:spcAft>
                        <a:buNone/>
                      </a:pPr>
                      <a:endParaRPr sz="1350"/>
                    </a:p>
                  </a:txBody>
                  <a:tcPr marL="68575" marR="68575" marT="45725" marB="45725">
                    <a:solidFill>
                      <a:srgbClr val="9FC5E8"/>
                    </a:solidFill>
                  </a:tcPr>
                </a:tc>
                <a:tc>
                  <a:txBody>
                    <a:bodyPr/>
                    <a:lstStyle/>
                    <a:p>
                      <a:pPr marL="0" marR="0" lvl="0" indent="0" algn="l" rtl="0">
                        <a:lnSpc>
                          <a:spcPct val="115000"/>
                        </a:lnSpc>
                        <a:spcBef>
                          <a:spcPts val="0"/>
                        </a:spcBef>
                        <a:spcAft>
                          <a:spcPts val="0"/>
                        </a:spcAft>
                        <a:buNone/>
                      </a:pPr>
                      <a:endParaRPr sz="1600" b="1">
                        <a:solidFill>
                          <a:schemeClr val="accent1"/>
                        </a:solidFill>
                      </a:endParaRPr>
                    </a:p>
                    <a:p>
                      <a:pPr marL="0" marR="0" lvl="0" indent="0" algn="l" rtl="0">
                        <a:lnSpc>
                          <a:spcPct val="115000"/>
                        </a:lnSpc>
                        <a:spcBef>
                          <a:spcPts val="0"/>
                        </a:spcBef>
                        <a:spcAft>
                          <a:spcPts val="0"/>
                        </a:spcAft>
                        <a:buNone/>
                      </a:pPr>
                      <a:r>
                        <a:rPr lang="en-US" sz="1600" b="1">
                          <a:solidFill>
                            <a:schemeClr val="accent1"/>
                          </a:solidFill>
                        </a:rPr>
                        <a:t>Үйдегі жұмыссыздық</a:t>
                      </a:r>
                      <a:endParaRPr sz="1600" b="1">
                        <a:solidFill>
                          <a:schemeClr val="accent1"/>
                        </a:solidFill>
                      </a:endParaRPr>
                    </a:p>
                  </a:txBody>
                  <a:tcPr marL="51425" marR="51425" marT="0" marB="0">
                    <a:solidFill>
                      <a:srgbClr val="9FC5E8"/>
                    </a:solidFill>
                  </a:tcPr>
                </a:tc>
                <a:tc>
                  <a:txBody>
                    <a:bodyPr/>
                    <a:lstStyle/>
                    <a:p>
                      <a:pPr marL="0" marR="0" lvl="0" indent="0" algn="l" rtl="0">
                        <a:lnSpc>
                          <a:spcPct val="115000"/>
                        </a:lnSpc>
                        <a:spcBef>
                          <a:spcPts val="0"/>
                        </a:spcBef>
                        <a:spcAft>
                          <a:spcPts val="0"/>
                        </a:spcAft>
                        <a:buNone/>
                      </a:pPr>
                      <a:endParaRPr sz="1600">
                        <a:solidFill>
                          <a:schemeClr val="accent1"/>
                        </a:solidFill>
                      </a:endParaRPr>
                    </a:p>
                    <a:p>
                      <a:pPr marL="0" marR="0" lvl="0" indent="0" algn="l" rtl="0">
                        <a:lnSpc>
                          <a:spcPct val="115000"/>
                        </a:lnSpc>
                        <a:spcBef>
                          <a:spcPts val="0"/>
                        </a:spcBef>
                        <a:spcAft>
                          <a:spcPts val="0"/>
                        </a:spcAft>
                        <a:buNone/>
                      </a:pPr>
                      <a:r>
                        <a:rPr lang="en-US" sz="1600">
                          <a:solidFill>
                            <a:schemeClr val="accent1"/>
                          </a:solidFill>
                        </a:rPr>
                        <a:t>Ересектер жұмыс істемейтін отбасыларда тұратын балалардың % </a:t>
                      </a:r>
                      <a:endParaRPr sz="1600">
                        <a:solidFill>
                          <a:schemeClr val="accent1"/>
                        </a:solidFill>
                      </a:endParaRPr>
                    </a:p>
                  </a:txBody>
                  <a:tcPr marL="51425" marR="51425" marT="0" marB="0">
                    <a:solidFill>
                      <a:srgbClr val="9FC5E8"/>
                    </a:solidFill>
                  </a:tcPr>
                </a:tc>
              </a:tr>
              <a:tr h="2127900">
                <a:tc>
                  <a:txBody>
                    <a:bodyPr/>
                    <a:lstStyle/>
                    <a:p>
                      <a:pPr marL="0" marR="0" lvl="0" indent="0" algn="l" rtl="0">
                        <a:spcBef>
                          <a:spcPts val="0"/>
                        </a:spcBef>
                        <a:spcAft>
                          <a:spcPts val="0"/>
                        </a:spcAft>
                        <a:buNone/>
                      </a:pPr>
                      <a:endParaRPr sz="1350"/>
                    </a:p>
                  </a:txBody>
                  <a:tcPr marL="68575" marR="68575" marT="45725" marB="45725">
                    <a:solidFill>
                      <a:srgbClr val="CFE2F3"/>
                    </a:solidFill>
                  </a:tcPr>
                </a:tc>
                <a:tc>
                  <a:txBody>
                    <a:bodyPr/>
                    <a:lstStyle/>
                    <a:p>
                      <a:pPr marL="0" marR="0" lvl="0" indent="0" algn="l" rtl="0">
                        <a:lnSpc>
                          <a:spcPct val="115000"/>
                        </a:lnSpc>
                        <a:spcBef>
                          <a:spcPts val="0"/>
                        </a:spcBef>
                        <a:spcAft>
                          <a:spcPts val="0"/>
                        </a:spcAft>
                        <a:buNone/>
                      </a:pPr>
                      <a:endParaRPr sz="1600" b="1">
                        <a:solidFill>
                          <a:schemeClr val="accent1"/>
                        </a:solidFill>
                      </a:endParaRPr>
                    </a:p>
                    <a:p>
                      <a:pPr marL="0" marR="0" lvl="0" indent="0" algn="l" rtl="0">
                        <a:lnSpc>
                          <a:spcPct val="115000"/>
                        </a:lnSpc>
                        <a:spcBef>
                          <a:spcPts val="0"/>
                        </a:spcBef>
                        <a:spcAft>
                          <a:spcPts val="0"/>
                        </a:spcAft>
                        <a:buNone/>
                      </a:pPr>
                      <a:r>
                        <a:rPr lang="en-US" sz="1600" b="1">
                          <a:solidFill>
                            <a:schemeClr val="accent1"/>
                          </a:solidFill>
                        </a:rPr>
                        <a:t>Балалардың  </a:t>
                      </a:r>
                      <a:r>
                        <a:rPr lang="en-US" sz="1600" b="1">
                          <a:solidFill>
                            <a:schemeClr val="accent2"/>
                          </a:solidFill>
                        </a:rPr>
                        <a:t>айыру/депривациялар </a:t>
                      </a:r>
                      <a:r>
                        <a:rPr lang="en-US" sz="1600" b="1">
                          <a:solidFill>
                            <a:schemeClr val="accent1"/>
                          </a:solidFill>
                        </a:rPr>
                        <a:t>(тапшылықтар) туралы хабарлауы</a:t>
                      </a:r>
                      <a:endParaRPr sz="1600" b="1">
                        <a:solidFill>
                          <a:schemeClr val="accent1"/>
                        </a:solidFill>
                      </a:endParaRPr>
                    </a:p>
                  </a:txBody>
                  <a:tcPr marL="51425" marR="51425" marT="0" marB="0">
                    <a:solidFill>
                      <a:srgbClr val="CFE2F3"/>
                    </a:solidFill>
                  </a:tcPr>
                </a:tc>
                <a:tc>
                  <a:txBody>
                    <a:bodyPr/>
                    <a:lstStyle/>
                    <a:p>
                      <a:pPr marL="0" marR="0" lvl="0" indent="0" algn="l" rtl="0">
                        <a:lnSpc>
                          <a:spcPct val="115000"/>
                        </a:lnSpc>
                        <a:spcBef>
                          <a:spcPts val="0"/>
                        </a:spcBef>
                        <a:spcAft>
                          <a:spcPts val="0"/>
                        </a:spcAft>
                        <a:buNone/>
                      </a:pPr>
                      <a:r>
                        <a:rPr lang="en-US" sz="1600">
                          <a:solidFill>
                            <a:schemeClr val="accent1"/>
                          </a:solidFill>
                        </a:rPr>
                        <a:t>қаржылық әл-ауқатының төмендігі туралы хабарлаған балалардың % ;</a:t>
                      </a:r>
                      <a:endParaRPr sz="1600">
                        <a:solidFill>
                          <a:schemeClr val="accent1"/>
                        </a:solidFill>
                      </a:endParaRPr>
                    </a:p>
                    <a:p>
                      <a:pPr marL="0" marR="0" lvl="0" indent="0" algn="l" rtl="0">
                        <a:lnSpc>
                          <a:spcPct val="115000"/>
                        </a:lnSpc>
                        <a:spcBef>
                          <a:spcPts val="0"/>
                        </a:spcBef>
                        <a:spcAft>
                          <a:spcPts val="0"/>
                        </a:spcAft>
                        <a:buNone/>
                      </a:pPr>
                      <a:r>
                        <a:rPr lang="en-US" sz="1600">
                          <a:solidFill>
                            <a:schemeClr val="accent1"/>
                          </a:solidFill>
                        </a:rPr>
                        <a:t>білім беру ресурстарының жеткіліксіздігі туралы хабарлаған балалардың % - ы:(интернеттің, компьютердің болмауы, ата-аналардың ақыл-ой деңгейі  оқуға көмектесе алмайтындар…)</a:t>
                      </a:r>
                      <a:endParaRPr sz="1600">
                        <a:solidFill>
                          <a:schemeClr val="accent1"/>
                        </a:solidFill>
                      </a:endParaRPr>
                    </a:p>
                  </a:txBody>
                  <a:tcPr marL="51425" marR="51425" marT="0" marB="0">
                    <a:solidFill>
                      <a:srgbClr val="CFE2F3"/>
                    </a:solidFill>
                  </a:tcPr>
                </a:tc>
              </a:tr>
            </a:tbl>
          </a:graphicData>
        </a:graphic>
      </p:graphicFrame>
      <p:pic>
        <p:nvPicPr>
          <p:cNvPr id="365" name="Google Shape;365;g1f36298e04e_0_2192"/>
          <p:cNvPicPr preferRelativeResize="0"/>
          <p:nvPr/>
        </p:nvPicPr>
        <p:blipFill rotWithShape="1">
          <a:blip r:embed="rId3">
            <a:alphaModFix/>
          </a:blip>
          <a:srcRect/>
          <a:stretch/>
        </p:blipFill>
        <p:spPr>
          <a:xfrm>
            <a:off x="113824" y="3158567"/>
            <a:ext cx="1227925" cy="344418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1f36298e04e_0_2148"/>
          <p:cNvSpPr/>
          <p:nvPr/>
        </p:nvSpPr>
        <p:spPr>
          <a:xfrm>
            <a:off x="-7937" y="758825"/>
            <a:ext cx="384300" cy="5330700"/>
          </a:xfrm>
          <a:prstGeom prst="rect">
            <a:avLst/>
          </a:prstGeom>
          <a:solidFill>
            <a:srgbClr val="C8C8C8">
              <a:alpha val="4863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aphicFrame>
        <p:nvGraphicFramePr>
          <p:cNvPr id="371" name="Google Shape;371;g1f36298e04e_0_2148"/>
          <p:cNvGraphicFramePr/>
          <p:nvPr/>
        </p:nvGraphicFramePr>
        <p:xfrm>
          <a:off x="714103" y="1136819"/>
          <a:ext cx="10937950" cy="5403125"/>
        </p:xfrm>
        <a:graphic>
          <a:graphicData uri="http://schemas.openxmlformats.org/drawingml/2006/table">
            <a:tbl>
              <a:tblPr firstRow="1" bandRow="1">
                <a:noFill/>
                <a:tableStyleId>{D96BB58D-2E4E-42EB-B055-07D079F77B8C}</a:tableStyleId>
              </a:tblPr>
              <a:tblGrid>
                <a:gridCol w="2247125"/>
                <a:gridCol w="3747400"/>
                <a:gridCol w="4943425"/>
              </a:tblGrid>
              <a:tr h="1826050">
                <a:tc>
                  <a:txBody>
                    <a:bodyPr/>
                    <a:lstStyle/>
                    <a:p>
                      <a:pPr marL="0" marR="0" lvl="0" indent="0" algn="ctr" rtl="0">
                        <a:spcBef>
                          <a:spcPts val="0"/>
                        </a:spcBef>
                        <a:spcAft>
                          <a:spcPts val="0"/>
                        </a:spcAft>
                        <a:buNone/>
                      </a:pPr>
                      <a:r>
                        <a:rPr lang="en-US" sz="1800">
                          <a:solidFill>
                            <a:srgbClr val="EE7008"/>
                          </a:solidFill>
                        </a:rPr>
                        <a:t>Денсаулық жағдайы және қауіпсіздік</a:t>
                      </a:r>
                      <a:endParaRPr sz="1800">
                        <a:solidFill>
                          <a:srgbClr val="EE7008"/>
                        </a:solidFill>
                      </a:endParaRPr>
                    </a:p>
                  </a:txBody>
                  <a:tcPr marL="68575" marR="68575" marT="45725" marB="45725">
                    <a:solidFill>
                      <a:srgbClr val="CFE2F3"/>
                    </a:solidFill>
                  </a:tcPr>
                </a:tc>
                <a:tc>
                  <a:txBody>
                    <a:bodyPr/>
                    <a:lstStyle/>
                    <a:p>
                      <a:pPr marL="0" marR="0" lvl="0" indent="0" algn="l" rtl="0">
                        <a:lnSpc>
                          <a:spcPct val="115000"/>
                        </a:lnSpc>
                        <a:spcBef>
                          <a:spcPts val="0"/>
                        </a:spcBef>
                        <a:spcAft>
                          <a:spcPts val="0"/>
                        </a:spcAft>
                        <a:buNone/>
                      </a:pPr>
                      <a:endParaRPr sz="1600">
                        <a:solidFill>
                          <a:schemeClr val="accent1"/>
                        </a:solidFill>
                      </a:endParaRPr>
                    </a:p>
                    <a:p>
                      <a:pPr marL="0" marR="0" lvl="0" indent="0" algn="l" rtl="0">
                        <a:lnSpc>
                          <a:spcPct val="115000"/>
                        </a:lnSpc>
                        <a:spcBef>
                          <a:spcPts val="0"/>
                        </a:spcBef>
                        <a:spcAft>
                          <a:spcPts val="0"/>
                        </a:spcAft>
                        <a:buNone/>
                      </a:pPr>
                      <a:r>
                        <a:rPr lang="en-US" sz="1600">
                          <a:solidFill>
                            <a:schemeClr val="accent1"/>
                          </a:solidFill>
                          <a:latin typeface="Arial"/>
                          <a:ea typeface="Arial"/>
                          <a:cs typeface="Arial"/>
                          <a:sym typeface="Arial"/>
                        </a:rPr>
                        <a:t>Профилактикалық медициналық қызметтер </a:t>
                      </a:r>
                      <a:endParaRPr sz="1600">
                        <a:solidFill>
                          <a:schemeClr val="accent1"/>
                        </a:solidFill>
                        <a:latin typeface="Arial"/>
                        <a:ea typeface="Arial"/>
                        <a:cs typeface="Arial"/>
                        <a:sym typeface="Arial"/>
                      </a:endParaRPr>
                    </a:p>
                  </a:txBody>
                  <a:tcPr marL="51425" marR="51425" marT="0" marB="0">
                    <a:solidFill>
                      <a:srgbClr val="CFE2F3"/>
                    </a:solidFill>
                  </a:tcPr>
                </a:tc>
                <a:tc>
                  <a:txBody>
                    <a:bodyPr/>
                    <a:lstStyle/>
                    <a:p>
                      <a:pPr marL="0" marR="0" lvl="0" indent="0" algn="l" rtl="0">
                        <a:lnSpc>
                          <a:spcPct val="115000"/>
                        </a:lnSpc>
                        <a:spcBef>
                          <a:spcPts val="0"/>
                        </a:spcBef>
                        <a:spcAft>
                          <a:spcPts val="0"/>
                        </a:spcAft>
                        <a:buClr>
                          <a:srgbClr val="002060"/>
                        </a:buClr>
                        <a:buSzPts val="1400"/>
                        <a:buFont typeface="Arial"/>
                        <a:buNone/>
                      </a:pPr>
                      <a:r>
                        <a:rPr lang="en-US" sz="1600" b="0">
                          <a:solidFill>
                            <a:schemeClr val="accent1"/>
                          </a:solidFill>
                        </a:rPr>
                        <a:t>-қызылшаға, дифтерияға, полиомиелитке қарсы екпе алған балалардың% - %;</a:t>
                      </a:r>
                      <a:endParaRPr sz="1600" b="0">
                        <a:solidFill>
                          <a:schemeClr val="accent1"/>
                        </a:solidFill>
                      </a:endParaRPr>
                    </a:p>
                    <a:p>
                      <a:pPr marL="0" marR="0" lvl="0" indent="0" algn="l" rtl="0">
                        <a:lnSpc>
                          <a:spcPct val="115000"/>
                        </a:lnSpc>
                        <a:spcBef>
                          <a:spcPts val="0"/>
                        </a:spcBef>
                        <a:spcAft>
                          <a:spcPts val="0"/>
                        </a:spcAft>
                        <a:buClr>
                          <a:srgbClr val="002060"/>
                        </a:buClr>
                        <a:buSzPts val="1400"/>
                        <a:buFont typeface="Arial"/>
                        <a:buNone/>
                      </a:pPr>
                      <a:r>
                        <a:rPr lang="en-US" sz="1600" b="0">
                          <a:solidFill>
                            <a:schemeClr val="accent1"/>
                          </a:solidFill>
                        </a:rPr>
                        <a:t>-стоматологиялық қызмет алған балалардың %;</a:t>
                      </a:r>
                      <a:endParaRPr sz="1600" b="0">
                        <a:solidFill>
                          <a:schemeClr val="accent1"/>
                        </a:solidFill>
                      </a:endParaRPr>
                    </a:p>
                    <a:p>
                      <a:pPr marL="0" marR="0" lvl="0" indent="0" algn="l" rtl="0">
                        <a:lnSpc>
                          <a:spcPct val="115000"/>
                        </a:lnSpc>
                        <a:spcBef>
                          <a:spcPts val="0"/>
                        </a:spcBef>
                        <a:spcAft>
                          <a:spcPts val="0"/>
                        </a:spcAft>
                        <a:buClr>
                          <a:srgbClr val="002060"/>
                        </a:buClr>
                        <a:buSzPts val="1400"/>
                        <a:buFont typeface="Arial"/>
                        <a:buNone/>
                      </a:pPr>
                      <a:r>
                        <a:rPr lang="en-US" sz="1600" b="0">
                          <a:solidFill>
                            <a:schemeClr val="accent1"/>
                          </a:solidFill>
                        </a:rPr>
                        <a:t>-ауыз қуысының санациясынан, брекет орнатудан өткен балалардың %;</a:t>
                      </a:r>
                      <a:endParaRPr sz="1600" b="0">
                        <a:solidFill>
                          <a:schemeClr val="accent1"/>
                        </a:solidFill>
                      </a:endParaRPr>
                    </a:p>
                    <a:p>
                      <a:pPr marL="0" marR="0" lvl="0" indent="0" algn="l" rtl="0">
                        <a:lnSpc>
                          <a:spcPct val="115000"/>
                        </a:lnSpc>
                        <a:spcBef>
                          <a:spcPts val="0"/>
                        </a:spcBef>
                        <a:spcAft>
                          <a:spcPts val="0"/>
                        </a:spcAft>
                        <a:buClr>
                          <a:srgbClr val="002060"/>
                        </a:buClr>
                        <a:buSzPts val="1400"/>
                        <a:buFont typeface="Arial"/>
                        <a:buNone/>
                      </a:pPr>
                      <a:r>
                        <a:rPr lang="en-US" sz="1600" b="0">
                          <a:solidFill>
                            <a:schemeClr val="accent1"/>
                          </a:solidFill>
                        </a:rPr>
                        <a:t>- артық салмағы бар балалардың % </a:t>
                      </a:r>
                      <a:endParaRPr sz="1600" b="0">
                        <a:solidFill>
                          <a:schemeClr val="accent1"/>
                        </a:solidFill>
                      </a:endParaRPr>
                    </a:p>
                  </a:txBody>
                  <a:tcPr marL="51425" marR="51425" marT="0" marB="0">
                    <a:solidFill>
                      <a:srgbClr val="CFE2F3"/>
                    </a:solidFill>
                  </a:tcPr>
                </a:tc>
              </a:tr>
              <a:tr h="1078675">
                <a:tc>
                  <a:txBody>
                    <a:bodyPr/>
                    <a:lstStyle/>
                    <a:p>
                      <a:pPr marL="0" marR="0" lvl="0" indent="0" algn="l" rtl="0">
                        <a:spcBef>
                          <a:spcPts val="0"/>
                        </a:spcBef>
                        <a:spcAft>
                          <a:spcPts val="0"/>
                        </a:spcAft>
                        <a:buNone/>
                      </a:pPr>
                      <a:endParaRPr/>
                    </a:p>
                  </a:txBody>
                  <a:tcPr marL="68575" marR="68575" marT="45725" marB="45725">
                    <a:solidFill>
                      <a:srgbClr val="9FC5E8"/>
                    </a:solidFill>
                  </a:tcPr>
                </a:tc>
                <a:tc>
                  <a:txBody>
                    <a:bodyPr/>
                    <a:lstStyle/>
                    <a:p>
                      <a:pPr marL="0" marR="0" lvl="0" indent="0" algn="l" rtl="0">
                        <a:lnSpc>
                          <a:spcPct val="115000"/>
                        </a:lnSpc>
                        <a:spcBef>
                          <a:spcPts val="0"/>
                        </a:spcBef>
                        <a:spcAft>
                          <a:spcPts val="0"/>
                        </a:spcAft>
                        <a:buNone/>
                      </a:pPr>
                      <a:r>
                        <a:rPr lang="en-US" sz="1600" b="1">
                          <a:solidFill>
                            <a:schemeClr val="accent1"/>
                          </a:solidFill>
                          <a:latin typeface="Arial"/>
                          <a:ea typeface="Arial"/>
                          <a:cs typeface="Arial"/>
                          <a:sym typeface="Arial"/>
                        </a:rPr>
                        <a:t> </a:t>
                      </a:r>
                      <a:endParaRPr sz="1600" b="1">
                        <a:solidFill>
                          <a:schemeClr val="accent1"/>
                        </a:solidFill>
                        <a:latin typeface="Arial"/>
                        <a:ea typeface="Arial"/>
                        <a:cs typeface="Arial"/>
                        <a:sym typeface="Arial"/>
                      </a:endParaRPr>
                    </a:p>
                    <a:p>
                      <a:pPr marL="0" marR="0" lvl="0" indent="0" algn="l" rtl="0">
                        <a:lnSpc>
                          <a:spcPct val="115000"/>
                        </a:lnSpc>
                        <a:spcBef>
                          <a:spcPts val="0"/>
                        </a:spcBef>
                        <a:spcAft>
                          <a:spcPts val="0"/>
                        </a:spcAft>
                        <a:buNone/>
                      </a:pPr>
                      <a:r>
                        <a:rPr lang="en-US" sz="1600" b="1">
                          <a:solidFill>
                            <a:schemeClr val="accent1"/>
                          </a:solidFill>
                          <a:latin typeface="Arial"/>
                          <a:ea typeface="Arial"/>
                          <a:cs typeface="Arial"/>
                          <a:sym typeface="Arial"/>
                        </a:rPr>
                        <a:t>Қауіпсіздік</a:t>
                      </a:r>
                      <a:endParaRPr sz="1600" b="1">
                        <a:solidFill>
                          <a:schemeClr val="accent1"/>
                        </a:solidFill>
                        <a:latin typeface="Arial"/>
                        <a:ea typeface="Arial"/>
                        <a:cs typeface="Arial"/>
                        <a:sym typeface="Arial"/>
                      </a:endParaRPr>
                    </a:p>
                  </a:txBody>
                  <a:tcPr marL="51425" marR="51425" marT="0" marB="0">
                    <a:solidFill>
                      <a:srgbClr val="9FC5E8"/>
                    </a:solidFill>
                  </a:tcPr>
                </a:tc>
                <a:tc>
                  <a:txBody>
                    <a:bodyPr/>
                    <a:lstStyle/>
                    <a:p>
                      <a:pPr marL="0" marR="0" lvl="0" indent="0" algn="l" rtl="0">
                        <a:lnSpc>
                          <a:spcPct val="115000"/>
                        </a:lnSpc>
                        <a:spcBef>
                          <a:spcPts val="0"/>
                        </a:spcBef>
                        <a:spcAft>
                          <a:spcPts val="0"/>
                        </a:spcAft>
                        <a:buNone/>
                      </a:pPr>
                      <a:r>
                        <a:rPr lang="en-US" sz="1600">
                          <a:solidFill>
                            <a:schemeClr val="accent1"/>
                          </a:solidFill>
                        </a:rPr>
                        <a:t>- алған жарақаттарынан,  жазатайым оқиғаларынан, суицид әрекеттерінен және т.б. кейінгі аурулары бар балалардың %; </a:t>
                      </a:r>
                      <a:endParaRPr sz="1600">
                        <a:solidFill>
                          <a:schemeClr val="accent1"/>
                        </a:solidFill>
                      </a:endParaRPr>
                    </a:p>
                  </a:txBody>
                  <a:tcPr marL="51425" marR="51425" marT="0" marB="0">
                    <a:solidFill>
                      <a:srgbClr val="9FC5E8"/>
                    </a:solidFill>
                  </a:tcPr>
                </a:tc>
              </a:tr>
              <a:tr h="1024000">
                <a:tc>
                  <a:txBody>
                    <a:bodyPr/>
                    <a:lstStyle/>
                    <a:p>
                      <a:pPr marL="0" marR="0" lvl="0" indent="0" algn="l" rtl="0">
                        <a:spcBef>
                          <a:spcPts val="0"/>
                        </a:spcBef>
                        <a:spcAft>
                          <a:spcPts val="0"/>
                        </a:spcAft>
                        <a:buNone/>
                      </a:pPr>
                      <a:endParaRPr/>
                    </a:p>
                  </a:txBody>
                  <a:tcPr marL="68575" marR="68575" marT="45725" marB="45725">
                    <a:solidFill>
                      <a:srgbClr val="CFE2F3"/>
                    </a:solidFill>
                  </a:tcPr>
                </a:tc>
                <a:tc>
                  <a:txBody>
                    <a:bodyPr/>
                    <a:lstStyle/>
                    <a:p>
                      <a:pPr marL="0" marR="0" lvl="0" indent="0" algn="l" rtl="0">
                        <a:lnSpc>
                          <a:spcPct val="115000"/>
                        </a:lnSpc>
                        <a:spcBef>
                          <a:spcPts val="0"/>
                        </a:spcBef>
                        <a:spcAft>
                          <a:spcPts val="0"/>
                        </a:spcAft>
                        <a:buNone/>
                      </a:pPr>
                      <a:endParaRPr sz="1600" b="1">
                        <a:solidFill>
                          <a:schemeClr val="accent1"/>
                        </a:solidFill>
                      </a:endParaRPr>
                    </a:p>
                    <a:p>
                      <a:pPr marL="0" marR="0" lvl="0" indent="0" algn="l" rtl="0">
                        <a:lnSpc>
                          <a:spcPct val="115000"/>
                        </a:lnSpc>
                        <a:spcBef>
                          <a:spcPts val="0"/>
                        </a:spcBef>
                        <a:spcAft>
                          <a:spcPts val="0"/>
                        </a:spcAft>
                        <a:buNone/>
                      </a:pPr>
                      <a:r>
                        <a:rPr lang="en-US" sz="1600" b="1">
                          <a:solidFill>
                            <a:schemeClr val="accent1"/>
                          </a:solidFill>
                          <a:latin typeface="Arial"/>
                          <a:ea typeface="Arial"/>
                          <a:cs typeface="Arial"/>
                          <a:sym typeface="Arial"/>
                        </a:rPr>
                        <a:t>Психологиялық жағдайы</a:t>
                      </a:r>
                      <a:endParaRPr sz="1600" b="1">
                        <a:solidFill>
                          <a:schemeClr val="accent1"/>
                        </a:solidFill>
                        <a:latin typeface="Arial"/>
                        <a:ea typeface="Arial"/>
                        <a:cs typeface="Arial"/>
                        <a:sym typeface="Arial"/>
                      </a:endParaRPr>
                    </a:p>
                  </a:txBody>
                  <a:tcPr marL="51425" marR="51425" marT="0" marB="0">
                    <a:solidFill>
                      <a:srgbClr val="CFE2F3"/>
                    </a:solidFill>
                  </a:tcPr>
                </a:tc>
                <a:tc>
                  <a:txBody>
                    <a:bodyPr/>
                    <a:lstStyle/>
                    <a:p>
                      <a:pPr marL="0" marR="0" lvl="0" indent="0" algn="l" rtl="0">
                        <a:lnSpc>
                          <a:spcPct val="115000"/>
                        </a:lnSpc>
                        <a:spcBef>
                          <a:spcPts val="0"/>
                        </a:spcBef>
                        <a:spcAft>
                          <a:spcPts val="0"/>
                        </a:spcAft>
                        <a:buNone/>
                      </a:pPr>
                      <a:r>
                        <a:rPr lang="en-US" sz="1600">
                          <a:solidFill>
                            <a:schemeClr val="accent1"/>
                          </a:solidFill>
                        </a:rPr>
                        <a:t>- позитивті ойлау қабілеті, өзін-өзі бағалауы, өзіне деген сенімділігі/өз қадір-қасиеті, коммуникативті дағдылары жоқ балалардың % </a:t>
                      </a:r>
                      <a:endParaRPr sz="1600">
                        <a:solidFill>
                          <a:schemeClr val="accent1"/>
                        </a:solidFill>
                      </a:endParaRPr>
                    </a:p>
                  </a:txBody>
                  <a:tcPr marL="51425" marR="51425" marT="0" marB="0">
                    <a:solidFill>
                      <a:srgbClr val="CFE2F3"/>
                    </a:solidFill>
                  </a:tcPr>
                </a:tc>
              </a:tr>
              <a:tr h="1474400">
                <a:tc>
                  <a:txBody>
                    <a:bodyPr/>
                    <a:lstStyle/>
                    <a:p>
                      <a:pPr marL="0" marR="0" lvl="0" indent="0" algn="l" rtl="0">
                        <a:spcBef>
                          <a:spcPts val="0"/>
                        </a:spcBef>
                        <a:spcAft>
                          <a:spcPts val="0"/>
                        </a:spcAft>
                        <a:buNone/>
                      </a:pPr>
                      <a:endParaRPr/>
                    </a:p>
                  </a:txBody>
                  <a:tcPr marL="68575" marR="68575" marT="45725" marB="45725">
                    <a:solidFill>
                      <a:srgbClr val="9FC5E8"/>
                    </a:solidFill>
                  </a:tcPr>
                </a:tc>
                <a:tc>
                  <a:txBody>
                    <a:bodyPr/>
                    <a:lstStyle/>
                    <a:p>
                      <a:pPr marL="0" marR="0" lvl="0" indent="0" algn="l" rtl="0">
                        <a:lnSpc>
                          <a:spcPct val="115000"/>
                        </a:lnSpc>
                        <a:spcBef>
                          <a:spcPts val="0"/>
                        </a:spcBef>
                        <a:spcAft>
                          <a:spcPts val="0"/>
                        </a:spcAft>
                        <a:buNone/>
                      </a:pPr>
                      <a:endParaRPr sz="1600" b="1">
                        <a:solidFill>
                          <a:schemeClr val="accent1"/>
                        </a:solidFill>
                      </a:endParaRPr>
                    </a:p>
                    <a:p>
                      <a:pPr marL="0" marR="0" lvl="0" indent="0" algn="l" rtl="0">
                        <a:lnSpc>
                          <a:spcPct val="115000"/>
                        </a:lnSpc>
                        <a:spcBef>
                          <a:spcPts val="0"/>
                        </a:spcBef>
                        <a:spcAft>
                          <a:spcPts val="0"/>
                        </a:spcAft>
                        <a:buNone/>
                      </a:pPr>
                      <a:r>
                        <a:rPr lang="en-US" sz="1600" b="1">
                          <a:solidFill>
                            <a:schemeClr val="accent1"/>
                          </a:solidFill>
                          <a:latin typeface="Arial"/>
                          <a:ea typeface="Arial"/>
                          <a:cs typeface="Arial"/>
                          <a:sym typeface="Arial"/>
                        </a:rPr>
                        <a:t>Тамақтану </a:t>
                      </a:r>
                      <a:endParaRPr sz="1600" b="1">
                        <a:solidFill>
                          <a:schemeClr val="accent1"/>
                        </a:solidFill>
                        <a:latin typeface="Arial"/>
                        <a:ea typeface="Arial"/>
                        <a:cs typeface="Arial"/>
                        <a:sym typeface="Arial"/>
                      </a:endParaRPr>
                    </a:p>
                  </a:txBody>
                  <a:tcPr marL="51425" marR="51425" marT="0" marB="0">
                    <a:solidFill>
                      <a:srgbClr val="9FC5E8"/>
                    </a:solidFill>
                  </a:tcPr>
                </a:tc>
                <a:tc>
                  <a:txBody>
                    <a:bodyPr/>
                    <a:lstStyle/>
                    <a:p>
                      <a:pPr marL="285750" marR="0" lvl="0" indent="-298450" algn="l" rtl="0">
                        <a:lnSpc>
                          <a:spcPct val="115000"/>
                        </a:lnSpc>
                        <a:spcBef>
                          <a:spcPts val="0"/>
                        </a:spcBef>
                        <a:spcAft>
                          <a:spcPts val="0"/>
                        </a:spcAft>
                        <a:buClr>
                          <a:schemeClr val="accent1"/>
                        </a:buClr>
                        <a:buSzPts val="1600"/>
                        <a:buChar char="-"/>
                      </a:pPr>
                      <a:r>
                        <a:rPr lang="en-US" sz="1600">
                          <a:solidFill>
                            <a:schemeClr val="accent1"/>
                          </a:solidFill>
                        </a:rPr>
                        <a:t>таңғы ас ішетін балалардың % ;</a:t>
                      </a:r>
                      <a:endParaRPr sz="1600">
                        <a:solidFill>
                          <a:schemeClr val="accent1"/>
                        </a:solidFill>
                      </a:endParaRPr>
                    </a:p>
                    <a:p>
                      <a:pPr marL="285750" marR="0" lvl="0" indent="-298450" algn="l" rtl="0">
                        <a:lnSpc>
                          <a:spcPct val="115000"/>
                        </a:lnSpc>
                        <a:spcBef>
                          <a:spcPts val="0"/>
                        </a:spcBef>
                        <a:spcAft>
                          <a:spcPts val="0"/>
                        </a:spcAft>
                        <a:buClr>
                          <a:schemeClr val="accent1"/>
                        </a:buClr>
                        <a:buSzPts val="1600"/>
                        <a:buChar char="-"/>
                      </a:pPr>
                      <a:r>
                        <a:rPr lang="en-US" sz="1600">
                          <a:solidFill>
                            <a:schemeClr val="accent1"/>
                          </a:solidFill>
                        </a:rPr>
                        <a:t>күн сайын жеміс жейтін балалардың %;</a:t>
                      </a:r>
                      <a:endParaRPr sz="1600">
                        <a:solidFill>
                          <a:schemeClr val="accent1"/>
                        </a:solidFill>
                      </a:endParaRPr>
                    </a:p>
                    <a:p>
                      <a:pPr marL="285750" marR="0" lvl="0" indent="-298450" algn="l" rtl="0">
                        <a:lnSpc>
                          <a:spcPct val="115000"/>
                        </a:lnSpc>
                        <a:spcBef>
                          <a:spcPts val="0"/>
                        </a:spcBef>
                        <a:spcAft>
                          <a:spcPts val="0"/>
                        </a:spcAft>
                        <a:buClr>
                          <a:schemeClr val="accent1"/>
                        </a:buClr>
                        <a:buSzPts val="1600"/>
                        <a:buChar char="-"/>
                      </a:pPr>
                      <a:r>
                        <a:rPr lang="en-US" sz="1600">
                          <a:solidFill>
                            <a:schemeClr val="accent1"/>
                          </a:solidFill>
                        </a:rPr>
                        <a:t>зиянды тағамдарды үнемі қабылдайтын балалар - % (энергетиктер, фаст-фуд және т.б.)</a:t>
                      </a:r>
                      <a:endParaRPr sz="1600">
                        <a:solidFill>
                          <a:schemeClr val="accent1"/>
                        </a:solidFill>
                      </a:endParaRPr>
                    </a:p>
                  </a:txBody>
                  <a:tcPr marL="51425" marR="51425" marT="0" marB="0">
                    <a:solidFill>
                      <a:srgbClr val="9FC5E8"/>
                    </a:solidFill>
                  </a:tcPr>
                </a:tc>
              </a:tr>
            </a:tbl>
          </a:graphicData>
        </a:graphic>
      </p:graphicFrame>
      <p:sp>
        <p:nvSpPr>
          <p:cNvPr id="372" name="Google Shape;372;g1f36298e04e_0_2148"/>
          <p:cNvSpPr txBox="1">
            <a:spLocks noGrp="1"/>
          </p:cNvSpPr>
          <p:nvPr>
            <p:ph type="subTitle" idx="2"/>
          </p:nvPr>
        </p:nvSpPr>
        <p:spPr>
          <a:xfrm>
            <a:off x="1341750" y="266575"/>
            <a:ext cx="9508500" cy="474600"/>
          </a:xfrm>
          <a:prstGeom prst="rect">
            <a:avLst/>
          </a:prstGeom>
          <a:noFill/>
          <a:ln>
            <a:noFill/>
          </a:ln>
        </p:spPr>
        <p:txBody>
          <a:bodyPr spcFirstLastPara="1" wrap="square" lIns="121900" tIns="121900" rIns="121900" bIns="121900" anchor="t" anchorCtr="0">
            <a:normAutofit fontScale="92500"/>
          </a:bodyPr>
          <a:lstStyle/>
          <a:p>
            <a:pPr marL="0" lvl="0" indent="0" algn="ctr" rtl="0">
              <a:lnSpc>
                <a:spcPct val="95000"/>
              </a:lnSpc>
              <a:spcBef>
                <a:spcPts val="0"/>
              </a:spcBef>
              <a:spcAft>
                <a:spcPts val="0"/>
              </a:spcAft>
              <a:buSzPts val="1100"/>
              <a:buNone/>
            </a:pPr>
            <a:r>
              <a:rPr lang="en-US" sz="1800" b="1">
                <a:solidFill>
                  <a:srgbClr val="073763"/>
                </a:solidFill>
                <a:latin typeface="Arial"/>
                <a:ea typeface="Arial"/>
                <a:cs typeface="Arial"/>
                <a:sym typeface="Arial"/>
              </a:rPr>
              <a:t>Білім алушының әл-ауқат деңгейін анықтау</a:t>
            </a:r>
            <a:endParaRPr sz="1800" b="1">
              <a:solidFill>
                <a:srgbClr val="073763"/>
              </a:solidFill>
              <a:latin typeface="Arial"/>
              <a:ea typeface="Arial"/>
              <a:cs typeface="Arial"/>
              <a:sym typeface="Arial"/>
            </a:endParaRPr>
          </a:p>
        </p:txBody>
      </p:sp>
      <p:cxnSp>
        <p:nvCxnSpPr>
          <p:cNvPr id="373" name="Google Shape;373;g1f36298e04e_0_2148"/>
          <p:cNvCxnSpPr/>
          <p:nvPr/>
        </p:nvCxnSpPr>
        <p:spPr>
          <a:xfrm>
            <a:off x="3560852" y="627141"/>
            <a:ext cx="5070300" cy="0"/>
          </a:xfrm>
          <a:prstGeom prst="straightConnector1">
            <a:avLst/>
          </a:prstGeom>
          <a:noFill/>
          <a:ln w="28575" cap="flat" cmpd="sng">
            <a:solidFill>
              <a:srgbClr val="EE7008"/>
            </a:solidFill>
            <a:prstDash val="solid"/>
            <a:miter lim="800000"/>
            <a:headEnd type="none" w="sm" len="sm"/>
            <a:tailEnd type="none" w="sm" len="sm"/>
          </a:ln>
        </p:spPr>
      </p:cxnSp>
      <p:pic>
        <p:nvPicPr>
          <p:cNvPr id="374" name="Google Shape;374;g1f36298e04e_0_2148"/>
          <p:cNvPicPr preferRelativeResize="0"/>
          <p:nvPr/>
        </p:nvPicPr>
        <p:blipFill rotWithShape="1">
          <a:blip r:embed="rId3">
            <a:alphaModFix/>
          </a:blip>
          <a:srcRect/>
          <a:stretch/>
        </p:blipFill>
        <p:spPr>
          <a:xfrm>
            <a:off x="113824" y="3158567"/>
            <a:ext cx="1227925" cy="344418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1f36298e04e_0_2157"/>
          <p:cNvSpPr/>
          <p:nvPr/>
        </p:nvSpPr>
        <p:spPr>
          <a:xfrm>
            <a:off x="-7937" y="758825"/>
            <a:ext cx="384300" cy="5330700"/>
          </a:xfrm>
          <a:prstGeom prst="rect">
            <a:avLst/>
          </a:prstGeom>
          <a:solidFill>
            <a:srgbClr val="C8C8C8">
              <a:alpha val="4863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aphicFrame>
        <p:nvGraphicFramePr>
          <p:cNvPr id="380" name="Google Shape;380;g1f36298e04e_0_2157"/>
          <p:cNvGraphicFramePr/>
          <p:nvPr/>
        </p:nvGraphicFramePr>
        <p:xfrm>
          <a:off x="801188" y="1624448"/>
          <a:ext cx="10781175" cy="3767462"/>
        </p:xfrm>
        <a:graphic>
          <a:graphicData uri="http://schemas.openxmlformats.org/drawingml/2006/table">
            <a:tbl>
              <a:tblPr firstRow="1" bandRow="1">
                <a:noFill/>
                <a:tableStyleId>{D96BB58D-2E4E-42EB-B055-07D079F77B8C}</a:tableStyleId>
              </a:tblPr>
              <a:tblGrid>
                <a:gridCol w="3593725"/>
                <a:gridCol w="3593725"/>
                <a:gridCol w="3593725"/>
              </a:tblGrid>
              <a:tr h="1804550">
                <a:tc>
                  <a:txBody>
                    <a:bodyPr/>
                    <a:lstStyle/>
                    <a:p>
                      <a:pPr marL="0" marR="0" lvl="0" indent="0" algn="ctr" rtl="0">
                        <a:spcBef>
                          <a:spcPts val="0"/>
                        </a:spcBef>
                        <a:spcAft>
                          <a:spcPts val="0"/>
                        </a:spcAft>
                        <a:buNone/>
                      </a:pPr>
                      <a:endParaRPr sz="1800">
                        <a:solidFill>
                          <a:srgbClr val="EE7008"/>
                        </a:solidFill>
                      </a:endParaRPr>
                    </a:p>
                    <a:p>
                      <a:pPr marL="0" marR="0" lvl="0" indent="0" algn="ctr" rtl="0">
                        <a:spcBef>
                          <a:spcPts val="0"/>
                        </a:spcBef>
                        <a:spcAft>
                          <a:spcPts val="0"/>
                        </a:spcAft>
                        <a:buNone/>
                      </a:pPr>
                      <a:endParaRPr sz="1800">
                        <a:solidFill>
                          <a:srgbClr val="EE7008"/>
                        </a:solidFill>
                      </a:endParaRPr>
                    </a:p>
                    <a:p>
                      <a:pPr marL="0" marR="0" lvl="0" indent="0" algn="ctr" rtl="0">
                        <a:spcBef>
                          <a:spcPts val="0"/>
                        </a:spcBef>
                        <a:spcAft>
                          <a:spcPts val="0"/>
                        </a:spcAft>
                        <a:buNone/>
                      </a:pPr>
                      <a:r>
                        <a:rPr lang="en-US" sz="1800">
                          <a:solidFill>
                            <a:srgbClr val="EE7008"/>
                          </a:solidFill>
                        </a:rPr>
                        <a:t>Білім беру </a:t>
                      </a:r>
                      <a:endParaRPr sz="1800">
                        <a:solidFill>
                          <a:srgbClr val="EE7008"/>
                        </a:solidFill>
                      </a:endParaRPr>
                    </a:p>
                  </a:txBody>
                  <a:tcPr marL="68575" marR="68575" marT="45725" marB="45725">
                    <a:solidFill>
                      <a:srgbClr val="CFE2F3"/>
                    </a:solidFill>
                  </a:tcPr>
                </a:tc>
                <a:tc>
                  <a:txBody>
                    <a:bodyPr/>
                    <a:lstStyle/>
                    <a:p>
                      <a:pPr marL="0" marR="0" lvl="0" indent="0" algn="l" rtl="0">
                        <a:lnSpc>
                          <a:spcPct val="115000"/>
                        </a:lnSpc>
                        <a:spcBef>
                          <a:spcPts val="0"/>
                        </a:spcBef>
                        <a:spcAft>
                          <a:spcPts val="0"/>
                        </a:spcAft>
                        <a:buNone/>
                      </a:pPr>
                      <a:endParaRPr sz="1600">
                        <a:solidFill>
                          <a:schemeClr val="accent1"/>
                        </a:solidFill>
                      </a:endParaRPr>
                    </a:p>
                    <a:p>
                      <a:pPr marL="0" marR="0" lvl="0" indent="0" algn="l" rtl="0">
                        <a:lnSpc>
                          <a:spcPct val="115000"/>
                        </a:lnSpc>
                        <a:spcBef>
                          <a:spcPts val="0"/>
                        </a:spcBef>
                        <a:spcAft>
                          <a:spcPts val="0"/>
                        </a:spcAft>
                        <a:buNone/>
                      </a:pPr>
                      <a:endParaRPr sz="1600">
                        <a:solidFill>
                          <a:schemeClr val="accent1"/>
                        </a:solidFill>
                      </a:endParaRPr>
                    </a:p>
                    <a:p>
                      <a:pPr marL="0" marR="0" lvl="0" indent="0" algn="l" rtl="0">
                        <a:lnSpc>
                          <a:spcPct val="115000"/>
                        </a:lnSpc>
                        <a:spcBef>
                          <a:spcPts val="0"/>
                        </a:spcBef>
                        <a:spcAft>
                          <a:spcPts val="0"/>
                        </a:spcAft>
                        <a:buNone/>
                      </a:pPr>
                      <a:endParaRPr sz="1600">
                        <a:solidFill>
                          <a:schemeClr val="accent1"/>
                        </a:solidFill>
                      </a:endParaRPr>
                    </a:p>
                    <a:p>
                      <a:pPr marL="0" marR="0" lvl="0" indent="0" algn="l" rtl="0">
                        <a:lnSpc>
                          <a:spcPct val="115000"/>
                        </a:lnSpc>
                        <a:spcBef>
                          <a:spcPts val="0"/>
                        </a:spcBef>
                        <a:spcAft>
                          <a:spcPts val="0"/>
                        </a:spcAft>
                        <a:buNone/>
                      </a:pPr>
                      <a:r>
                        <a:rPr lang="en-US" sz="1600">
                          <a:solidFill>
                            <a:schemeClr val="accent1"/>
                          </a:solidFill>
                        </a:rPr>
                        <a:t>Оқудағы жетістіктер</a:t>
                      </a:r>
                      <a:endParaRPr sz="1600">
                        <a:solidFill>
                          <a:schemeClr val="accent1"/>
                        </a:solidFill>
                      </a:endParaRPr>
                    </a:p>
                  </a:txBody>
                  <a:tcPr marL="51425" marR="51425" marT="0" marB="0">
                    <a:solidFill>
                      <a:srgbClr val="CFE2F3"/>
                    </a:solidFill>
                  </a:tcPr>
                </a:tc>
                <a:tc>
                  <a:txBody>
                    <a:bodyPr/>
                    <a:lstStyle/>
                    <a:p>
                      <a:pPr marL="457200" marR="0" lvl="0" indent="0" algn="l" rtl="0">
                        <a:lnSpc>
                          <a:spcPct val="115000"/>
                        </a:lnSpc>
                        <a:spcBef>
                          <a:spcPts val="0"/>
                        </a:spcBef>
                        <a:spcAft>
                          <a:spcPts val="0"/>
                        </a:spcAft>
                        <a:buNone/>
                      </a:pPr>
                      <a:endParaRPr sz="1600" b="0">
                        <a:solidFill>
                          <a:schemeClr val="accent1"/>
                        </a:solidFill>
                      </a:endParaRPr>
                    </a:p>
                    <a:p>
                      <a:pPr marL="285750" marR="0" lvl="0" indent="-273050" algn="l" rtl="0">
                        <a:lnSpc>
                          <a:spcPct val="115000"/>
                        </a:lnSpc>
                        <a:spcBef>
                          <a:spcPts val="0"/>
                        </a:spcBef>
                        <a:spcAft>
                          <a:spcPts val="0"/>
                        </a:spcAft>
                        <a:buClr>
                          <a:schemeClr val="accent1"/>
                        </a:buClr>
                        <a:buSzPts val="1600"/>
                        <a:buChar char="-"/>
                      </a:pPr>
                      <a:r>
                        <a:rPr lang="en-US" sz="1600" b="0">
                          <a:solidFill>
                            <a:schemeClr val="accent1"/>
                          </a:solidFill>
                        </a:rPr>
                        <a:t>орташа сауаттылық (оқу, санау, логикалық ойлау қабілеті);- математикадағы жетістіктер;</a:t>
                      </a:r>
                      <a:endParaRPr sz="1600" b="0">
                        <a:solidFill>
                          <a:schemeClr val="accent1"/>
                        </a:solidFill>
                      </a:endParaRPr>
                    </a:p>
                    <a:p>
                      <a:pPr marL="285750" marR="0" lvl="0" indent="-273050" algn="l" rtl="0">
                        <a:lnSpc>
                          <a:spcPct val="115000"/>
                        </a:lnSpc>
                        <a:spcBef>
                          <a:spcPts val="0"/>
                        </a:spcBef>
                        <a:spcAft>
                          <a:spcPts val="0"/>
                        </a:spcAft>
                        <a:buClr>
                          <a:schemeClr val="accent1"/>
                        </a:buClr>
                        <a:buSzPts val="1600"/>
                        <a:buChar char="-"/>
                      </a:pPr>
                      <a:r>
                        <a:rPr lang="en-US" sz="1600" b="0">
                          <a:solidFill>
                            <a:schemeClr val="accent1"/>
                          </a:solidFill>
                        </a:rPr>
                        <a:t>жаратылыстану ғылымдарындағы жетістіктер</a:t>
                      </a:r>
                      <a:endParaRPr sz="1600" b="0">
                        <a:solidFill>
                          <a:schemeClr val="accent1"/>
                        </a:solidFill>
                      </a:endParaRPr>
                    </a:p>
                  </a:txBody>
                  <a:tcPr marL="51425" marR="51425" marT="0" marB="0">
                    <a:solidFill>
                      <a:srgbClr val="CFE2F3"/>
                    </a:solidFill>
                  </a:tcPr>
                </a:tc>
              </a:tr>
              <a:tr h="1804550">
                <a:tc>
                  <a:txBody>
                    <a:bodyPr/>
                    <a:lstStyle/>
                    <a:p>
                      <a:pPr marL="0" marR="0" lvl="0" indent="0" algn="l" rtl="0">
                        <a:spcBef>
                          <a:spcPts val="0"/>
                        </a:spcBef>
                        <a:spcAft>
                          <a:spcPts val="0"/>
                        </a:spcAft>
                        <a:buNone/>
                      </a:pPr>
                      <a:endParaRPr/>
                    </a:p>
                  </a:txBody>
                  <a:tcPr marL="68575" marR="68575" marT="45725" marB="45725">
                    <a:solidFill>
                      <a:srgbClr val="9FC5E8"/>
                    </a:solidFill>
                  </a:tcPr>
                </a:tc>
                <a:tc>
                  <a:txBody>
                    <a:bodyPr/>
                    <a:lstStyle/>
                    <a:p>
                      <a:pPr marL="0" marR="0" lvl="0" indent="0" algn="l" rtl="0">
                        <a:lnSpc>
                          <a:spcPct val="115000"/>
                        </a:lnSpc>
                        <a:spcBef>
                          <a:spcPts val="0"/>
                        </a:spcBef>
                        <a:spcAft>
                          <a:spcPts val="0"/>
                        </a:spcAft>
                        <a:buNone/>
                      </a:pPr>
                      <a:endParaRPr sz="1600" b="1">
                        <a:solidFill>
                          <a:schemeClr val="accent1"/>
                        </a:solidFill>
                      </a:endParaRPr>
                    </a:p>
                    <a:p>
                      <a:pPr marL="0" marR="0" lvl="0" indent="0" algn="l" rtl="0">
                        <a:lnSpc>
                          <a:spcPct val="115000"/>
                        </a:lnSpc>
                        <a:spcBef>
                          <a:spcPts val="0"/>
                        </a:spcBef>
                        <a:spcAft>
                          <a:spcPts val="0"/>
                        </a:spcAft>
                        <a:buNone/>
                      </a:pPr>
                      <a:endParaRPr sz="1600" b="1">
                        <a:solidFill>
                          <a:schemeClr val="accent1"/>
                        </a:solidFill>
                      </a:endParaRPr>
                    </a:p>
                    <a:p>
                      <a:pPr marL="0" marR="0" lvl="0" indent="0" algn="l" rtl="0">
                        <a:lnSpc>
                          <a:spcPct val="115000"/>
                        </a:lnSpc>
                        <a:spcBef>
                          <a:spcPts val="0"/>
                        </a:spcBef>
                        <a:spcAft>
                          <a:spcPts val="0"/>
                        </a:spcAft>
                        <a:buNone/>
                      </a:pPr>
                      <a:r>
                        <a:rPr lang="en-US" sz="1600" b="1">
                          <a:solidFill>
                            <a:schemeClr val="accent1"/>
                          </a:solidFill>
                        </a:rPr>
                        <a:t>Оқуды жалғастыру</a:t>
                      </a:r>
                      <a:endParaRPr sz="1600" b="1">
                        <a:solidFill>
                          <a:schemeClr val="accent1"/>
                        </a:solidFill>
                      </a:endParaRPr>
                    </a:p>
                  </a:txBody>
                  <a:tcPr marL="51425" marR="51425" marT="0" marB="0">
                    <a:solidFill>
                      <a:srgbClr val="9FC5E8"/>
                    </a:solidFill>
                  </a:tcPr>
                </a:tc>
                <a:tc>
                  <a:txBody>
                    <a:bodyPr/>
                    <a:lstStyle/>
                    <a:p>
                      <a:pPr marL="457200" marR="0" lvl="0" indent="0" algn="l" rtl="0">
                        <a:lnSpc>
                          <a:spcPct val="115000"/>
                        </a:lnSpc>
                        <a:spcBef>
                          <a:spcPts val="0"/>
                        </a:spcBef>
                        <a:spcAft>
                          <a:spcPts val="0"/>
                        </a:spcAft>
                        <a:buNone/>
                      </a:pPr>
                      <a:endParaRPr sz="1600">
                        <a:solidFill>
                          <a:schemeClr val="accent1"/>
                        </a:solidFill>
                      </a:endParaRPr>
                    </a:p>
                    <a:p>
                      <a:pPr marL="285750" marR="0" lvl="0" indent="-285750" algn="l" rtl="0">
                        <a:lnSpc>
                          <a:spcPct val="115000"/>
                        </a:lnSpc>
                        <a:spcBef>
                          <a:spcPts val="0"/>
                        </a:spcBef>
                        <a:spcAft>
                          <a:spcPts val="0"/>
                        </a:spcAft>
                        <a:buClr>
                          <a:schemeClr val="accent1"/>
                        </a:buClr>
                        <a:buSzPts val="1600"/>
                        <a:buChar char="-"/>
                      </a:pPr>
                      <a:r>
                        <a:rPr lang="en-US" sz="1600">
                          <a:solidFill>
                            <a:schemeClr val="accent1"/>
                          </a:solidFill>
                        </a:rPr>
                        <a:t>білім беруді жалғастыратын 15-17 жас аралығындағы балалардың % - ы;</a:t>
                      </a:r>
                      <a:endParaRPr sz="1600">
                        <a:solidFill>
                          <a:schemeClr val="accent1"/>
                        </a:solidFill>
                      </a:endParaRPr>
                    </a:p>
                    <a:p>
                      <a:pPr marL="285750" marR="0" lvl="0" indent="-285750" algn="l" rtl="0">
                        <a:lnSpc>
                          <a:spcPct val="115000"/>
                        </a:lnSpc>
                        <a:spcBef>
                          <a:spcPts val="0"/>
                        </a:spcBef>
                        <a:spcAft>
                          <a:spcPts val="0"/>
                        </a:spcAft>
                        <a:buClr>
                          <a:schemeClr val="accent1"/>
                        </a:buClr>
                        <a:buSzPts val="1600"/>
                        <a:buChar char="-"/>
                      </a:pPr>
                      <a:r>
                        <a:rPr lang="en-US" sz="1600">
                          <a:solidFill>
                            <a:schemeClr val="accent1"/>
                          </a:solidFill>
                        </a:rPr>
                        <a:t>білім беруді жалғастырмайтын, "жұмыс істемейтін» балалардың % </a:t>
                      </a:r>
                      <a:endParaRPr sz="1600">
                        <a:solidFill>
                          <a:schemeClr val="accent1"/>
                        </a:solidFill>
                      </a:endParaRPr>
                    </a:p>
                  </a:txBody>
                  <a:tcPr marL="51425" marR="51425" marT="0" marB="0">
                    <a:solidFill>
                      <a:srgbClr val="9FC5E8"/>
                    </a:solidFill>
                  </a:tcPr>
                </a:tc>
              </a:tr>
            </a:tbl>
          </a:graphicData>
        </a:graphic>
      </p:graphicFrame>
      <p:pic>
        <p:nvPicPr>
          <p:cNvPr id="381" name="Google Shape;381;g1f36298e04e_0_2157"/>
          <p:cNvPicPr preferRelativeResize="0"/>
          <p:nvPr/>
        </p:nvPicPr>
        <p:blipFill rotWithShape="1">
          <a:blip r:embed="rId3">
            <a:alphaModFix/>
          </a:blip>
          <a:srcRect/>
          <a:stretch/>
        </p:blipFill>
        <p:spPr>
          <a:xfrm>
            <a:off x="113824" y="3158567"/>
            <a:ext cx="1227925" cy="3444183"/>
          </a:xfrm>
          <a:prstGeom prst="rect">
            <a:avLst/>
          </a:prstGeom>
          <a:noFill/>
          <a:ln>
            <a:noFill/>
          </a:ln>
        </p:spPr>
      </p:pic>
      <p:sp>
        <p:nvSpPr>
          <p:cNvPr id="382" name="Google Shape;382;g1f36298e04e_0_2157"/>
          <p:cNvSpPr txBox="1">
            <a:spLocks noGrp="1"/>
          </p:cNvSpPr>
          <p:nvPr>
            <p:ph type="subTitle" idx="2"/>
          </p:nvPr>
        </p:nvSpPr>
        <p:spPr>
          <a:xfrm>
            <a:off x="1341750" y="266575"/>
            <a:ext cx="9508500" cy="474600"/>
          </a:xfrm>
          <a:prstGeom prst="rect">
            <a:avLst/>
          </a:prstGeom>
          <a:noFill/>
          <a:ln>
            <a:noFill/>
          </a:ln>
        </p:spPr>
        <p:txBody>
          <a:bodyPr spcFirstLastPara="1" wrap="square" lIns="121900" tIns="121900" rIns="121900" bIns="121900" anchor="t" anchorCtr="0">
            <a:normAutofit fontScale="85000" lnSpcReduction="20000"/>
          </a:bodyPr>
          <a:lstStyle/>
          <a:p>
            <a:pPr marL="0" lvl="0" indent="0" algn="ctr" rtl="0">
              <a:lnSpc>
                <a:spcPct val="90000"/>
              </a:lnSpc>
              <a:spcBef>
                <a:spcPts val="0"/>
              </a:spcBef>
              <a:spcAft>
                <a:spcPts val="0"/>
              </a:spcAft>
              <a:buSzPct val="133333"/>
              <a:buNone/>
            </a:pPr>
            <a:r>
              <a:rPr lang="en-US" b="1">
                <a:solidFill>
                  <a:srgbClr val="002060"/>
                </a:solidFill>
                <a:latin typeface="Arial"/>
                <a:ea typeface="Arial"/>
                <a:cs typeface="Arial"/>
                <a:sym typeface="Arial"/>
              </a:rPr>
              <a:t>Білім алушының әл-ауқат деңгейін анықтау</a:t>
            </a:r>
            <a:endParaRPr sz="1800" b="1">
              <a:solidFill>
                <a:srgbClr val="073763"/>
              </a:solidFill>
              <a:latin typeface="Arial"/>
              <a:ea typeface="Arial"/>
              <a:cs typeface="Arial"/>
              <a:sym typeface="Arial"/>
            </a:endParaRPr>
          </a:p>
        </p:txBody>
      </p:sp>
      <p:cxnSp>
        <p:nvCxnSpPr>
          <p:cNvPr id="383" name="Google Shape;383;g1f36298e04e_0_2157"/>
          <p:cNvCxnSpPr/>
          <p:nvPr/>
        </p:nvCxnSpPr>
        <p:spPr>
          <a:xfrm>
            <a:off x="3255902" y="627141"/>
            <a:ext cx="5680200" cy="0"/>
          </a:xfrm>
          <a:prstGeom prst="straightConnector1">
            <a:avLst/>
          </a:prstGeom>
          <a:noFill/>
          <a:ln w="28575" cap="flat" cmpd="sng">
            <a:solidFill>
              <a:srgbClr val="EE7008"/>
            </a:solidFill>
            <a:prstDash val="solid"/>
            <a:miter lim="800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1f36298e04e_0_1642"/>
          <p:cNvSpPr/>
          <p:nvPr/>
        </p:nvSpPr>
        <p:spPr>
          <a:xfrm>
            <a:off x="710250" y="1100550"/>
            <a:ext cx="11076300" cy="1236900"/>
          </a:xfrm>
          <a:prstGeom prst="round2DiagRect">
            <a:avLst>
              <a:gd name="adj1" fmla="val 16667"/>
              <a:gd name="adj2" fmla="val 0"/>
            </a:avLst>
          </a:prstGeom>
          <a:solidFill>
            <a:srgbClr val="549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g1f36298e04e_0_1642"/>
          <p:cNvSpPr/>
          <p:nvPr/>
        </p:nvSpPr>
        <p:spPr>
          <a:xfrm>
            <a:off x="631725" y="3426875"/>
            <a:ext cx="10575900" cy="2662500"/>
          </a:xfrm>
          <a:prstGeom prst="round2DiagRect">
            <a:avLst>
              <a:gd name="adj1" fmla="val 16667"/>
              <a:gd name="adj2" fmla="val 0"/>
            </a:avLst>
          </a:prstGeom>
          <a:solidFill>
            <a:srgbClr val="C4E2FC">
              <a:alpha val="35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g1f36298e04e_0_1642"/>
          <p:cNvSpPr txBox="1">
            <a:spLocks noGrp="1"/>
          </p:cNvSpPr>
          <p:nvPr>
            <p:ph type="subTitle" idx="2"/>
          </p:nvPr>
        </p:nvSpPr>
        <p:spPr>
          <a:xfrm>
            <a:off x="415600" y="200250"/>
            <a:ext cx="11360700" cy="824100"/>
          </a:xfrm>
          <a:prstGeom prst="rect">
            <a:avLst/>
          </a:prstGeom>
          <a:noFill/>
          <a:ln>
            <a:noFill/>
          </a:ln>
        </p:spPr>
        <p:txBody>
          <a:bodyPr spcFirstLastPara="1" wrap="square" lIns="121900" tIns="121900" rIns="121900" bIns="121900" anchor="t" anchorCtr="0">
            <a:normAutofit/>
          </a:bodyPr>
          <a:lstStyle/>
          <a:p>
            <a:pPr marL="0" lvl="0" indent="0" algn="ctr" rtl="0">
              <a:lnSpc>
                <a:spcPct val="115000"/>
              </a:lnSpc>
              <a:spcBef>
                <a:spcPts val="0"/>
              </a:spcBef>
              <a:spcAft>
                <a:spcPts val="0"/>
              </a:spcAft>
              <a:buSzPts val="2400"/>
              <a:buNone/>
            </a:pPr>
            <a:r>
              <a:rPr lang="en-US" b="1">
                <a:solidFill>
                  <a:srgbClr val="073763"/>
                </a:solidFill>
                <a:latin typeface="Arial"/>
                <a:ea typeface="Arial"/>
                <a:cs typeface="Arial"/>
                <a:sym typeface="Arial"/>
              </a:rPr>
              <a:t>ДӘРІСТІҢ МАҚСАТЫ МЕН МІНДЕТТЕРІ</a:t>
            </a:r>
            <a:endParaRPr b="1">
              <a:solidFill>
                <a:srgbClr val="073763"/>
              </a:solidFill>
              <a:latin typeface="Arial"/>
              <a:ea typeface="Arial"/>
              <a:cs typeface="Arial"/>
              <a:sym typeface="Arial"/>
            </a:endParaRPr>
          </a:p>
        </p:txBody>
      </p:sp>
      <p:cxnSp>
        <p:nvCxnSpPr>
          <p:cNvPr id="124" name="Google Shape;124;g1f36298e04e_0_1642"/>
          <p:cNvCxnSpPr/>
          <p:nvPr/>
        </p:nvCxnSpPr>
        <p:spPr>
          <a:xfrm>
            <a:off x="3002027" y="737241"/>
            <a:ext cx="6366900" cy="0"/>
          </a:xfrm>
          <a:prstGeom prst="straightConnector1">
            <a:avLst/>
          </a:prstGeom>
          <a:noFill/>
          <a:ln w="28575" cap="flat" cmpd="sng">
            <a:solidFill>
              <a:srgbClr val="EE7008"/>
            </a:solidFill>
            <a:prstDash val="solid"/>
            <a:miter lim="800000"/>
            <a:headEnd type="none" w="sm" len="sm"/>
            <a:tailEnd type="none" w="sm" len="sm"/>
          </a:ln>
        </p:spPr>
      </p:cxnSp>
      <p:sp>
        <p:nvSpPr>
          <p:cNvPr id="125" name="Google Shape;125;g1f36298e04e_0_1642"/>
          <p:cNvSpPr txBox="1"/>
          <p:nvPr/>
        </p:nvSpPr>
        <p:spPr>
          <a:xfrm>
            <a:off x="849775" y="2944825"/>
            <a:ext cx="9768000" cy="2763000"/>
          </a:xfrm>
          <a:prstGeom prst="rect">
            <a:avLst/>
          </a:prstGeom>
          <a:noFill/>
          <a:ln>
            <a:noFill/>
          </a:ln>
        </p:spPr>
        <p:txBody>
          <a:bodyPr spcFirstLastPara="1" wrap="square" lIns="91425" tIns="91425" rIns="91425" bIns="91425" anchor="t" anchorCtr="0">
            <a:spAutoFit/>
          </a:bodyPr>
          <a:lstStyle/>
          <a:p>
            <a:pPr marL="457200" marR="0" lvl="0" indent="-349250" algn="just" rtl="0">
              <a:lnSpc>
                <a:spcPct val="115000"/>
              </a:lnSpc>
              <a:spcBef>
                <a:spcPts val="0"/>
              </a:spcBef>
              <a:spcAft>
                <a:spcPts val="0"/>
              </a:spcAft>
              <a:buClr>
                <a:srgbClr val="000000"/>
              </a:buClr>
              <a:buSzPts val="1900"/>
              <a:buFont typeface="Arial"/>
              <a:buNone/>
            </a:pPr>
            <a:r>
              <a:rPr lang="en-US" sz="2000" b="1" i="0" u="none" strike="noStrike" cap="none">
                <a:solidFill>
                  <a:srgbClr val="002060"/>
                </a:solidFill>
                <a:latin typeface="Arial"/>
                <a:ea typeface="Arial"/>
                <a:cs typeface="Arial"/>
                <a:sym typeface="Arial"/>
              </a:rPr>
              <a:t>Міндеттері: </a:t>
            </a:r>
            <a:endParaRPr sz="2000" b="1" i="0" u="none" strike="noStrike" cap="none">
              <a:solidFill>
                <a:srgbClr val="002060"/>
              </a:solidFill>
              <a:latin typeface="Arial"/>
              <a:ea typeface="Arial"/>
              <a:cs typeface="Arial"/>
              <a:sym typeface="Arial"/>
            </a:endParaRPr>
          </a:p>
          <a:p>
            <a:pPr marL="457200" marR="0" lvl="0" indent="-349250" algn="just" rtl="0">
              <a:lnSpc>
                <a:spcPct val="115000"/>
              </a:lnSpc>
              <a:spcBef>
                <a:spcPts val="0"/>
              </a:spcBef>
              <a:spcAft>
                <a:spcPts val="0"/>
              </a:spcAft>
              <a:buClr>
                <a:srgbClr val="000000"/>
              </a:buClr>
              <a:buSzPts val="1900"/>
              <a:buFont typeface="Arial"/>
              <a:buNone/>
            </a:pPr>
            <a:endParaRPr sz="2000" b="1">
              <a:solidFill>
                <a:srgbClr val="002060"/>
              </a:solidFill>
            </a:endParaRPr>
          </a:p>
          <a:p>
            <a:pPr marL="457200" marR="0" lvl="0" indent="-342900" algn="just" rtl="0">
              <a:lnSpc>
                <a:spcPct val="115000"/>
              </a:lnSpc>
              <a:spcBef>
                <a:spcPts val="0"/>
              </a:spcBef>
              <a:spcAft>
                <a:spcPts val="0"/>
              </a:spcAft>
              <a:buClr>
                <a:srgbClr val="EE7008"/>
              </a:buClr>
              <a:buSzPts val="1800"/>
              <a:buChar char="●"/>
            </a:pPr>
            <a:r>
              <a:rPr lang="en-US" sz="1800">
                <a:solidFill>
                  <a:srgbClr val="002060"/>
                </a:solidFill>
              </a:rPr>
              <a:t>тыңдаушыларды қолайлы орта құру, балалардың психикалық және физикалық денсаулығын сақтау, қолдау және нығайту бойынша білімдерін дамыту және тереңдету бойынша шетелдік тәжірибемен таныстыру;</a:t>
            </a:r>
            <a:br>
              <a:rPr lang="en-US" sz="1800">
                <a:solidFill>
                  <a:srgbClr val="002060"/>
                </a:solidFill>
              </a:rPr>
            </a:br>
            <a:endParaRPr sz="1800">
              <a:solidFill>
                <a:srgbClr val="002060"/>
              </a:solidFill>
            </a:endParaRPr>
          </a:p>
          <a:p>
            <a:pPr marL="457200" marR="0" lvl="0" indent="-342900" algn="just" rtl="0">
              <a:lnSpc>
                <a:spcPct val="115000"/>
              </a:lnSpc>
              <a:spcBef>
                <a:spcPts val="0"/>
              </a:spcBef>
              <a:spcAft>
                <a:spcPts val="0"/>
              </a:spcAft>
              <a:buClr>
                <a:srgbClr val="EE7008"/>
              </a:buClr>
              <a:buSzPts val="1800"/>
              <a:buChar char="●"/>
            </a:pPr>
            <a:r>
              <a:rPr lang="en-US" sz="1800">
                <a:solidFill>
                  <a:srgbClr val="002060"/>
                </a:solidFill>
              </a:rPr>
              <a:t>білім алушылар үшін қолайлы тәрбиелеу ортасын құру проблемасына жаңа көзқарастың өзектілігін ашу.</a:t>
            </a:r>
            <a:endParaRPr sz="2000">
              <a:solidFill>
                <a:srgbClr val="002060"/>
              </a:solidFill>
            </a:endParaRPr>
          </a:p>
        </p:txBody>
      </p:sp>
      <p:sp>
        <p:nvSpPr>
          <p:cNvPr id="126" name="Google Shape;126;g1f36298e04e_0_1642"/>
          <p:cNvSpPr/>
          <p:nvPr/>
        </p:nvSpPr>
        <p:spPr>
          <a:xfrm>
            <a:off x="-7937" y="758825"/>
            <a:ext cx="384300" cy="5330700"/>
          </a:xfrm>
          <a:prstGeom prst="rect">
            <a:avLst/>
          </a:prstGeom>
          <a:solidFill>
            <a:srgbClr val="C8C8C8">
              <a:alpha val="4863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g1f36298e04e_0_1642"/>
          <p:cNvSpPr txBox="1"/>
          <p:nvPr/>
        </p:nvSpPr>
        <p:spPr>
          <a:xfrm>
            <a:off x="952725" y="1239500"/>
            <a:ext cx="10575900" cy="815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2000" b="1">
                <a:solidFill>
                  <a:schemeClr val="lt1"/>
                </a:solidFill>
              </a:rPr>
              <a:t>Мақсаты: </a:t>
            </a:r>
            <a:r>
              <a:rPr lang="en-US" sz="1800" b="1">
                <a:solidFill>
                  <a:schemeClr val="lt1"/>
                </a:solidFill>
              </a:rPr>
              <a:t>тыңдаушыларды шет елдерде және әлемдік білім беру кеңістігіндегі қолайлы тәрбие ортасын құрудың өзекті мәселелері мен мысалдарымен таныстыру.</a:t>
            </a:r>
            <a:endParaRPr sz="1800" b="1">
              <a:solidFill>
                <a:schemeClr val="lt1"/>
              </a:solidFill>
            </a:endParaRPr>
          </a:p>
        </p:txBody>
      </p:sp>
      <p:pic>
        <p:nvPicPr>
          <p:cNvPr id="128" name="Google Shape;128;g1f36298e04e_0_1642"/>
          <p:cNvPicPr preferRelativeResize="0"/>
          <p:nvPr/>
        </p:nvPicPr>
        <p:blipFill rotWithShape="1">
          <a:blip r:embed="rId3">
            <a:alphaModFix/>
          </a:blip>
          <a:srcRect t="24661" b="51434"/>
          <a:stretch/>
        </p:blipFill>
        <p:spPr>
          <a:xfrm>
            <a:off x="452575" y="2410553"/>
            <a:ext cx="1782025" cy="885425"/>
          </a:xfrm>
          <a:prstGeom prst="rect">
            <a:avLst/>
          </a:prstGeom>
          <a:noFill/>
          <a:ln>
            <a:noFill/>
          </a:ln>
        </p:spPr>
      </p:pic>
      <p:pic>
        <p:nvPicPr>
          <p:cNvPr id="129" name="Google Shape;129;g1f36298e04e_0_1642"/>
          <p:cNvPicPr preferRelativeResize="0"/>
          <p:nvPr/>
        </p:nvPicPr>
        <p:blipFill rotWithShape="1">
          <a:blip r:embed="rId4">
            <a:alphaModFix/>
          </a:blip>
          <a:srcRect/>
          <a:stretch/>
        </p:blipFill>
        <p:spPr>
          <a:xfrm>
            <a:off x="9959500" y="2135012"/>
            <a:ext cx="1969200" cy="4585975"/>
          </a:xfrm>
          <a:prstGeom prst="rect">
            <a:avLst/>
          </a:prstGeom>
          <a:noFill/>
          <a:ln>
            <a:noFill/>
          </a:ln>
        </p:spPr>
      </p:pic>
      <p:pic>
        <p:nvPicPr>
          <p:cNvPr id="130" name="Google Shape;130;g1f36298e04e_0_1642"/>
          <p:cNvPicPr preferRelativeResize="0"/>
          <p:nvPr/>
        </p:nvPicPr>
        <p:blipFill rotWithShape="1">
          <a:blip r:embed="rId3">
            <a:alphaModFix/>
          </a:blip>
          <a:srcRect b="76096"/>
          <a:stretch/>
        </p:blipFill>
        <p:spPr>
          <a:xfrm>
            <a:off x="452575" y="673553"/>
            <a:ext cx="1782025" cy="8854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g1f36298e04e_0_2169"/>
          <p:cNvSpPr/>
          <p:nvPr/>
        </p:nvSpPr>
        <p:spPr>
          <a:xfrm>
            <a:off x="-7937" y="758825"/>
            <a:ext cx="384300" cy="5330700"/>
          </a:xfrm>
          <a:prstGeom prst="rect">
            <a:avLst/>
          </a:prstGeom>
          <a:solidFill>
            <a:srgbClr val="C8C8C8">
              <a:alpha val="4863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aphicFrame>
        <p:nvGraphicFramePr>
          <p:cNvPr id="389" name="Google Shape;389;g1f36298e04e_0_2169"/>
          <p:cNvGraphicFramePr/>
          <p:nvPr/>
        </p:nvGraphicFramePr>
        <p:xfrm>
          <a:off x="836023" y="1357279"/>
          <a:ext cx="10676750" cy="4508950"/>
        </p:xfrm>
        <a:graphic>
          <a:graphicData uri="http://schemas.openxmlformats.org/drawingml/2006/table">
            <a:tbl>
              <a:tblPr firstRow="1" bandRow="1">
                <a:noFill/>
                <a:tableStyleId>{D96BB58D-2E4E-42EB-B055-07D079F77B8C}</a:tableStyleId>
              </a:tblPr>
              <a:tblGrid>
                <a:gridCol w="2818000"/>
                <a:gridCol w="2983075"/>
                <a:gridCol w="4875675"/>
              </a:tblGrid>
              <a:tr h="2973425">
                <a:tc>
                  <a:txBody>
                    <a:bodyPr/>
                    <a:lstStyle/>
                    <a:p>
                      <a:pPr marL="0" marR="0" lvl="0" indent="0" algn="ctr" rtl="0">
                        <a:spcBef>
                          <a:spcPts val="0"/>
                        </a:spcBef>
                        <a:spcAft>
                          <a:spcPts val="0"/>
                        </a:spcAft>
                        <a:buNone/>
                      </a:pPr>
                      <a:endParaRPr sz="1800">
                        <a:solidFill>
                          <a:srgbClr val="EE7008"/>
                        </a:solidFill>
                      </a:endParaRPr>
                    </a:p>
                    <a:p>
                      <a:pPr marL="0" marR="0" lvl="0" indent="0" algn="ctr" rtl="0">
                        <a:spcBef>
                          <a:spcPts val="0"/>
                        </a:spcBef>
                        <a:spcAft>
                          <a:spcPts val="0"/>
                        </a:spcAft>
                        <a:buNone/>
                      </a:pPr>
                      <a:endParaRPr sz="1800">
                        <a:solidFill>
                          <a:srgbClr val="EE7008"/>
                        </a:solidFill>
                      </a:endParaRPr>
                    </a:p>
                    <a:p>
                      <a:pPr marL="0" marR="0" lvl="0" indent="0" algn="ctr" rtl="0">
                        <a:spcBef>
                          <a:spcPts val="0"/>
                        </a:spcBef>
                        <a:spcAft>
                          <a:spcPts val="0"/>
                        </a:spcAft>
                        <a:buNone/>
                      </a:pPr>
                      <a:r>
                        <a:rPr lang="en-US" sz="1800">
                          <a:solidFill>
                            <a:srgbClr val="EE7008"/>
                          </a:solidFill>
                        </a:rPr>
                        <a:t>Отбасындағы және құрдастарымен қарым-қатынас</a:t>
                      </a:r>
                      <a:endParaRPr sz="1800">
                        <a:solidFill>
                          <a:srgbClr val="EE7008"/>
                        </a:solidFill>
                      </a:endParaRPr>
                    </a:p>
                  </a:txBody>
                  <a:tcPr marL="68575" marR="68575" marT="45725" marB="45725">
                    <a:solidFill>
                      <a:srgbClr val="CFE2F3"/>
                    </a:solidFill>
                  </a:tcPr>
                </a:tc>
                <a:tc>
                  <a:txBody>
                    <a:bodyPr/>
                    <a:lstStyle/>
                    <a:p>
                      <a:pPr marL="0" marR="0" lvl="0" indent="0" algn="l" rtl="0">
                        <a:lnSpc>
                          <a:spcPct val="115000"/>
                        </a:lnSpc>
                        <a:spcBef>
                          <a:spcPts val="0"/>
                        </a:spcBef>
                        <a:spcAft>
                          <a:spcPts val="0"/>
                        </a:spcAft>
                        <a:buNone/>
                      </a:pPr>
                      <a:endParaRPr sz="1600">
                        <a:solidFill>
                          <a:schemeClr val="accent1"/>
                        </a:solidFill>
                      </a:endParaRPr>
                    </a:p>
                    <a:p>
                      <a:pPr marL="0" marR="0" lvl="0" indent="0" algn="l" rtl="0">
                        <a:lnSpc>
                          <a:spcPct val="115000"/>
                        </a:lnSpc>
                        <a:spcBef>
                          <a:spcPts val="0"/>
                        </a:spcBef>
                        <a:spcAft>
                          <a:spcPts val="0"/>
                        </a:spcAft>
                        <a:buNone/>
                      </a:pPr>
                      <a:endParaRPr sz="1600">
                        <a:solidFill>
                          <a:schemeClr val="accent1"/>
                        </a:solidFill>
                      </a:endParaRPr>
                    </a:p>
                    <a:p>
                      <a:pPr marL="0" marR="0" lvl="0" indent="0" algn="l" rtl="0">
                        <a:lnSpc>
                          <a:spcPct val="115000"/>
                        </a:lnSpc>
                        <a:spcBef>
                          <a:spcPts val="0"/>
                        </a:spcBef>
                        <a:spcAft>
                          <a:spcPts val="0"/>
                        </a:spcAft>
                        <a:buNone/>
                      </a:pPr>
                      <a:endParaRPr sz="1600">
                        <a:solidFill>
                          <a:schemeClr val="accent1"/>
                        </a:solidFill>
                      </a:endParaRPr>
                    </a:p>
                    <a:p>
                      <a:pPr marL="0" marR="0" lvl="0" indent="0" algn="l" rtl="0">
                        <a:lnSpc>
                          <a:spcPct val="115000"/>
                        </a:lnSpc>
                        <a:spcBef>
                          <a:spcPts val="0"/>
                        </a:spcBef>
                        <a:spcAft>
                          <a:spcPts val="0"/>
                        </a:spcAft>
                        <a:buNone/>
                      </a:pPr>
                      <a:endParaRPr sz="1600">
                        <a:solidFill>
                          <a:schemeClr val="accent1"/>
                        </a:solidFill>
                      </a:endParaRPr>
                    </a:p>
                    <a:p>
                      <a:pPr marL="0" marR="0" lvl="0" indent="0" algn="l" rtl="0">
                        <a:lnSpc>
                          <a:spcPct val="115000"/>
                        </a:lnSpc>
                        <a:spcBef>
                          <a:spcPts val="0"/>
                        </a:spcBef>
                        <a:spcAft>
                          <a:spcPts val="0"/>
                        </a:spcAft>
                        <a:buNone/>
                      </a:pPr>
                      <a:r>
                        <a:rPr lang="en-US" sz="1600">
                          <a:solidFill>
                            <a:schemeClr val="accent1"/>
                          </a:solidFill>
                        </a:rPr>
                        <a:t>Отбасы құрылымы</a:t>
                      </a:r>
                      <a:endParaRPr sz="1600">
                        <a:solidFill>
                          <a:schemeClr val="accent1"/>
                        </a:solidFill>
                      </a:endParaRPr>
                    </a:p>
                  </a:txBody>
                  <a:tcPr marL="51425" marR="51425" marT="0" marB="0">
                    <a:solidFill>
                      <a:srgbClr val="CFE2F3"/>
                    </a:solidFill>
                  </a:tcPr>
                </a:tc>
                <a:tc>
                  <a:txBody>
                    <a:bodyPr/>
                    <a:lstStyle/>
                    <a:p>
                      <a:pPr marL="457200" marR="0" lvl="0" indent="0" algn="l" rtl="0">
                        <a:lnSpc>
                          <a:spcPct val="115000"/>
                        </a:lnSpc>
                        <a:spcBef>
                          <a:spcPts val="0"/>
                        </a:spcBef>
                        <a:spcAft>
                          <a:spcPts val="0"/>
                        </a:spcAft>
                        <a:buNone/>
                      </a:pPr>
                      <a:endParaRPr sz="1600" b="0">
                        <a:solidFill>
                          <a:schemeClr val="accent1"/>
                        </a:solidFill>
                      </a:endParaRPr>
                    </a:p>
                    <a:p>
                      <a:pPr marL="285750" marR="0" lvl="0" indent="-285750" algn="l" rtl="0">
                        <a:lnSpc>
                          <a:spcPct val="115000"/>
                        </a:lnSpc>
                        <a:spcBef>
                          <a:spcPts val="0"/>
                        </a:spcBef>
                        <a:spcAft>
                          <a:spcPts val="0"/>
                        </a:spcAft>
                        <a:buClr>
                          <a:schemeClr val="accent1"/>
                        </a:buClr>
                        <a:buSzPts val="1600"/>
                        <a:buChar char="-"/>
                      </a:pPr>
                      <a:r>
                        <a:rPr lang="en-US" sz="1600" b="0">
                          <a:solidFill>
                            <a:schemeClr val="accent1"/>
                          </a:solidFill>
                        </a:rPr>
                        <a:t>өгей әкесімен, өгей шешесімен, ата-анасын алмастыратын адамдармен бірге тұратын балалардың %;</a:t>
                      </a:r>
                      <a:endParaRPr sz="1600" b="0">
                        <a:solidFill>
                          <a:schemeClr val="accent1"/>
                        </a:solidFill>
                      </a:endParaRPr>
                    </a:p>
                    <a:p>
                      <a:pPr marL="285750" marR="0" lvl="0" indent="-285750" algn="l" rtl="0">
                        <a:lnSpc>
                          <a:spcPct val="115000"/>
                        </a:lnSpc>
                        <a:spcBef>
                          <a:spcPts val="0"/>
                        </a:spcBef>
                        <a:spcAft>
                          <a:spcPts val="0"/>
                        </a:spcAft>
                        <a:buClr>
                          <a:schemeClr val="accent1"/>
                        </a:buClr>
                        <a:buSzPts val="1600"/>
                        <a:buChar char="-"/>
                      </a:pPr>
                      <a:r>
                        <a:rPr lang="en-US" sz="1600" b="0">
                          <a:solidFill>
                            <a:schemeClr val="accent1"/>
                          </a:solidFill>
                        </a:rPr>
                        <a:t>толық емес отбасында тұратын балалардың %;</a:t>
                      </a:r>
                      <a:endParaRPr sz="1600" b="0">
                        <a:solidFill>
                          <a:schemeClr val="accent1"/>
                        </a:solidFill>
                      </a:endParaRPr>
                    </a:p>
                    <a:p>
                      <a:pPr marL="285750" marR="0" lvl="0" indent="-285750" algn="l" rtl="0">
                        <a:lnSpc>
                          <a:spcPct val="115000"/>
                        </a:lnSpc>
                        <a:spcBef>
                          <a:spcPts val="0"/>
                        </a:spcBef>
                        <a:spcAft>
                          <a:spcPts val="0"/>
                        </a:spcAft>
                        <a:buClr>
                          <a:schemeClr val="accent1"/>
                        </a:buClr>
                        <a:buSzPts val="1600"/>
                        <a:buChar char="-"/>
                      </a:pPr>
                      <a:r>
                        <a:rPr lang="en-US" sz="1600" b="0">
                          <a:solidFill>
                            <a:schemeClr val="accent1"/>
                          </a:solidFill>
                        </a:rPr>
                        <a:t>бірлесіп демалып жатқанын хабарлаған балалардың %;</a:t>
                      </a:r>
                      <a:endParaRPr sz="1600" b="0">
                        <a:solidFill>
                          <a:schemeClr val="accent1"/>
                        </a:solidFill>
                      </a:endParaRPr>
                    </a:p>
                    <a:p>
                      <a:pPr marL="285750" marR="0" lvl="0" indent="-285750" algn="l" rtl="0">
                        <a:lnSpc>
                          <a:spcPct val="115000"/>
                        </a:lnSpc>
                        <a:spcBef>
                          <a:spcPts val="0"/>
                        </a:spcBef>
                        <a:spcAft>
                          <a:spcPts val="0"/>
                        </a:spcAft>
                        <a:buClr>
                          <a:schemeClr val="accent1"/>
                        </a:buClr>
                        <a:buSzPts val="1600"/>
                        <a:buChar char="-"/>
                      </a:pPr>
                      <a:r>
                        <a:rPr lang="en-US" sz="1600" b="0">
                          <a:solidFill>
                            <a:schemeClr val="accent1"/>
                          </a:solidFill>
                        </a:rPr>
                        <a:t>"күніне бірнеше рет әртүрлі тақырыптарда сөйлесетінін” хабарлаған балалардың %</a:t>
                      </a:r>
                      <a:endParaRPr sz="1600" b="0">
                        <a:solidFill>
                          <a:schemeClr val="accent1"/>
                        </a:solidFill>
                      </a:endParaRPr>
                    </a:p>
                  </a:txBody>
                  <a:tcPr marL="51425" marR="51425" marT="0" marB="0">
                    <a:solidFill>
                      <a:srgbClr val="CFE2F3"/>
                    </a:solidFill>
                  </a:tcPr>
                </a:tc>
              </a:tr>
              <a:tr h="1535525">
                <a:tc>
                  <a:txBody>
                    <a:bodyPr/>
                    <a:lstStyle/>
                    <a:p>
                      <a:pPr marL="0" marR="0" lvl="0" indent="0" algn="l" rtl="0">
                        <a:spcBef>
                          <a:spcPts val="0"/>
                        </a:spcBef>
                        <a:spcAft>
                          <a:spcPts val="0"/>
                        </a:spcAft>
                        <a:buNone/>
                      </a:pPr>
                      <a:endParaRPr/>
                    </a:p>
                  </a:txBody>
                  <a:tcPr marL="68575" marR="68575" marT="45725" marB="45725">
                    <a:solidFill>
                      <a:srgbClr val="9FC5E8"/>
                    </a:solidFill>
                  </a:tcPr>
                </a:tc>
                <a:tc>
                  <a:txBody>
                    <a:bodyPr/>
                    <a:lstStyle/>
                    <a:p>
                      <a:pPr marL="0" marR="0" lvl="0" indent="0" algn="l" rtl="0">
                        <a:lnSpc>
                          <a:spcPct val="115000"/>
                        </a:lnSpc>
                        <a:spcBef>
                          <a:spcPts val="0"/>
                        </a:spcBef>
                        <a:spcAft>
                          <a:spcPts val="0"/>
                        </a:spcAft>
                        <a:buNone/>
                      </a:pPr>
                      <a:endParaRPr sz="1600" b="1">
                        <a:solidFill>
                          <a:schemeClr val="accent1"/>
                        </a:solidFill>
                      </a:endParaRPr>
                    </a:p>
                    <a:p>
                      <a:pPr marL="0" marR="0" lvl="0" indent="0" algn="l" rtl="0">
                        <a:lnSpc>
                          <a:spcPct val="115000"/>
                        </a:lnSpc>
                        <a:spcBef>
                          <a:spcPts val="0"/>
                        </a:spcBef>
                        <a:spcAft>
                          <a:spcPts val="0"/>
                        </a:spcAft>
                        <a:buNone/>
                      </a:pPr>
                      <a:endParaRPr sz="1600" b="1">
                        <a:solidFill>
                          <a:schemeClr val="accent1"/>
                        </a:solidFill>
                      </a:endParaRPr>
                    </a:p>
                    <a:p>
                      <a:pPr marL="0" marR="0" lvl="0" indent="0" algn="l" rtl="0">
                        <a:lnSpc>
                          <a:spcPct val="115000"/>
                        </a:lnSpc>
                        <a:spcBef>
                          <a:spcPts val="0"/>
                        </a:spcBef>
                        <a:spcAft>
                          <a:spcPts val="0"/>
                        </a:spcAft>
                        <a:buNone/>
                      </a:pPr>
                      <a:r>
                        <a:rPr lang="en-US" sz="1600" b="1">
                          <a:solidFill>
                            <a:schemeClr val="accent1"/>
                          </a:solidFill>
                        </a:rPr>
                        <a:t>Құрдастарымен қарым-қатынас</a:t>
                      </a:r>
                      <a:endParaRPr sz="1600" b="1">
                        <a:solidFill>
                          <a:schemeClr val="accent1"/>
                        </a:solidFill>
                      </a:endParaRPr>
                    </a:p>
                  </a:txBody>
                  <a:tcPr marL="51425" marR="51425" marT="0" marB="0">
                    <a:solidFill>
                      <a:srgbClr val="9FC5E8"/>
                    </a:solidFill>
                  </a:tcPr>
                </a:tc>
                <a:tc>
                  <a:txBody>
                    <a:bodyPr/>
                    <a:lstStyle/>
                    <a:p>
                      <a:pPr marL="0" marR="0" lvl="0" indent="0" algn="l" rtl="0">
                        <a:lnSpc>
                          <a:spcPct val="115000"/>
                        </a:lnSpc>
                        <a:spcBef>
                          <a:spcPts val="0"/>
                        </a:spcBef>
                        <a:spcAft>
                          <a:spcPts val="0"/>
                        </a:spcAft>
                        <a:buNone/>
                      </a:pPr>
                      <a:endParaRPr sz="1600">
                        <a:solidFill>
                          <a:schemeClr val="accent1"/>
                        </a:solidFill>
                      </a:endParaRPr>
                    </a:p>
                    <a:p>
                      <a:pPr marL="285750" marR="0" lvl="0" indent="-285750" algn="l" rtl="0">
                        <a:lnSpc>
                          <a:spcPct val="115000"/>
                        </a:lnSpc>
                        <a:spcBef>
                          <a:spcPts val="0"/>
                        </a:spcBef>
                        <a:spcAft>
                          <a:spcPts val="0"/>
                        </a:spcAft>
                        <a:buClr>
                          <a:schemeClr val="accent1"/>
                        </a:buClr>
                        <a:buSzPts val="1600"/>
                        <a:buChar char="-"/>
                      </a:pPr>
                      <a:r>
                        <a:rPr lang="en-US" sz="1600">
                          <a:solidFill>
                            <a:schemeClr val="accent1"/>
                          </a:solidFill>
                        </a:rPr>
                        <a:t>құрдастары туралы оң пікір білдіретін балалардың % (13-15 жас);</a:t>
                      </a:r>
                      <a:endParaRPr sz="1600">
                        <a:solidFill>
                          <a:schemeClr val="accent1"/>
                        </a:solidFill>
                      </a:endParaRPr>
                    </a:p>
                    <a:p>
                      <a:pPr marL="285750" marR="0" lvl="0" indent="-285750" algn="l" rtl="0">
                        <a:lnSpc>
                          <a:spcPct val="115000"/>
                        </a:lnSpc>
                        <a:spcBef>
                          <a:spcPts val="0"/>
                        </a:spcBef>
                        <a:spcAft>
                          <a:spcPts val="0"/>
                        </a:spcAft>
                        <a:buClr>
                          <a:schemeClr val="accent1"/>
                        </a:buClr>
                        <a:buSzPts val="1600"/>
                        <a:buChar char="-"/>
                      </a:pPr>
                      <a:r>
                        <a:rPr lang="en-US" sz="1600">
                          <a:solidFill>
                            <a:schemeClr val="accent1"/>
                          </a:solidFill>
                        </a:rPr>
                        <a:t>мектептен тыс достары бар балалардың %;</a:t>
                      </a:r>
                      <a:endParaRPr sz="1600">
                        <a:solidFill>
                          <a:schemeClr val="accent1"/>
                        </a:solidFill>
                      </a:endParaRPr>
                    </a:p>
                    <a:p>
                      <a:pPr marL="285750" marR="0" lvl="0" indent="-285750" algn="l" rtl="0">
                        <a:lnSpc>
                          <a:spcPct val="115000"/>
                        </a:lnSpc>
                        <a:spcBef>
                          <a:spcPts val="0"/>
                        </a:spcBef>
                        <a:spcAft>
                          <a:spcPts val="0"/>
                        </a:spcAft>
                        <a:buClr>
                          <a:schemeClr val="accent1"/>
                        </a:buClr>
                        <a:buSzPts val="1600"/>
                        <a:buChar char="-"/>
                      </a:pPr>
                      <a:r>
                        <a:rPr lang="en-US" sz="1600">
                          <a:solidFill>
                            <a:schemeClr val="accent1"/>
                          </a:solidFill>
                        </a:rPr>
                        <a:t>құрдастарын теріс сипаттайтын балалардың % </a:t>
                      </a:r>
                      <a:endParaRPr sz="1600">
                        <a:solidFill>
                          <a:schemeClr val="accent1"/>
                        </a:solidFill>
                      </a:endParaRPr>
                    </a:p>
                  </a:txBody>
                  <a:tcPr marL="51425" marR="51425" marT="0" marB="0">
                    <a:solidFill>
                      <a:srgbClr val="9FC5E8"/>
                    </a:solidFill>
                  </a:tcPr>
                </a:tc>
              </a:tr>
            </a:tbl>
          </a:graphicData>
        </a:graphic>
      </p:graphicFrame>
      <p:pic>
        <p:nvPicPr>
          <p:cNvPr id="390" name="Google Shape;390;g1f36298e04e_0_2169"/>
          <p:cNvPicPr preferRelativeResize="0"/>
          <p:nvPr/>
        </p:nvPicPr>
        <p:blipFill rotWithShape="1">
          <a:blip r:embed="rId3">
            <a:alphaModFix/>
          </a:blip>
          <a:srcRect/>
          <a:stretch/>
        </p:blipFill>
        <p:spPr>
          <a:xfrm>
            <a:off x="113824" y="3158567"/>
            <a:ext cx="1227925" cy="3444183"/>
          </a:xfrm>
          <a:prstGeom prst="rect">
            <a:avLst/>
          </a:prstGeom>
          <a:noFill/>
          <a:ln>
            <a:noFill/>
          </a:ln>
        </p:spPr>
      </p:pic>
      <p:sp>
        <p:nvSpPr>
          <p:cNvPr id="391" name="Google Shape;391;g1f36298e04e_0_2169"/>
          <p:cNvSpPr txBox="1">
            <a:spLocks noGrp="1"/>
          </p:cNvSpPr>
          <p:nvPr>
            <p:ph type="subTitle" idx="2"/>
          </p:nvPr>
        </p:nvSpPr>
        <p:spPr>
          <a:xfrm>
            <a:off x="1341750" y="266575"/>
            <a:ext cx="9508500" cy="474600"/>
          </a:xfrm>
          <a:prstGeom prst="rect">
            <a:avLst/>
          </a:prstGeom>
          <a:noFill/>
          <a:ln>
            <a:noFill/>
          </a:ln>
        </p:spPr>
        <p:txBody>
          <a:bodyPr spcFirstLastPara="1" wrap="square" lIns="121900" tIns="121900" rIns="121900" bIns="121900" anchor="t" anchorCtr="0">
            <a:normAutofit fontScale="85000" lnSpcReduction="20000"/>
          </a:bodyPr>
          <a:lstStyle/>
          <a:p>
            <a:pPr marL="0" lvl="0" indent="0" algn="ctr" rtl="0">
              <a:lnSpc>
                <a:spcPct val="90000"/>
              </a:lnSpc>
              <a:spcBef>
                <a:spcPts val="0"/>
              </a:spcBef>
              <a:spcAft>
                <a:spcPts val="0"/>
              </a:spcAft>
              <a:buSzPct val="133333"/>
              <a:buNone/>
            </a:pPr>
            <a:r>
              <a:rPr lang="en-US" b="1">
                <a:solidFill>
                  <a:srgbClr val="002060"/>
                </a:solidFill>
                <a:latin typeface="Arial"/>
                <a:ea typeface="Arial"/>
                <a:cs typeface="Arial"/>
                <a:sym typeface="Arial"/>
              </a:rPr>
              <a:t>Білім алушының әл-ауқат деңгейін анықтау</a:t>
            </a:r>
            <a:endParaRPr sz="1800" b="1">
              <a:solidFill>
                <a:srgbClr val="073763"/>
              </a:solidFill>
              <a:latin typeface="Arial"/>
              <a:ea typeface="Arial"/>
              <a:cs typeface="Arial"/>
              <a:sym typeface="Arial"/>
            </a:endParaRPr>
          </a:p>
        </p:txBody>
      </p:sp>
      <p:cxnSp>
        <p:nvCxnSpPr>
          <p:cNvPr id="392" name="Google Shape;392;g1f36298e04e_0_2169"/>
          <p:cNvCxnSpPr/>
          <p:nvPr/>
        </p:nvCxnSpPr>
        <p:spPr>
          <a:xfrm>
            <a:off x="3255902" y="627141"/>
            <a:ext cx="5680200" cy="0"/>
          </a:xfrm>
          <a:prstGeom prst="straightConnector1">
            <a:avLst/>
          </a:prstGeom>
          <a:noFill/>
          <a:ln w="28575" cap="flat" cmpd="sng">
            <a:solidFill>
              <a:srgbClr val="EE7008"/>
            </a:solidFill>
            <a:prstDash val="solid"/>
            <a:miter lim="800000"/>
            <a:headEnd type="none" w="sm" len="sm"/>
            <a:tailEnd type="none" w="sm" len="sm"/>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1f36298e04e_0_2180"/>
          <p:cNvSpPr/>
          <p:nvPr/>
        </p:nvSpPr>
        <p:spPr>
          <a:xfrm>
            <a:off x="-7937" y="758825"/>
            <a:ext cx="384300" cy="5330700"/>
          </a:xfrm>
          <a:prstGeom prst="rect">
            <a:avLst/>
          </a:prstGeom>
          <a:solidFill>
            <a:srgbClr val="C8C8C8">
              <a:alpha val="4863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aphicFrame>
        <p:nvGraphicFramePr>
          <p:cNvPr id="398" name="Google Shape;398;g1f36298e04e_0_2180"/>
          <p:cNvGraphicFramePr/>
          <p:nvPr/>
        </p:nvGraphicFramePr>
        <p:xfrm>
          <a:off x="818604" y="1358824"/>
          <a:ext cx="10728975" cy="4286725"/>
        </p:xfrm>
        <a:graphic>
          <a:graphicData uri="http://schemas.openxmlformats.org/drawingml/2006/table">
            <a:tbl>
              <a:tblPr firstRow="1" bandRow="1">
                <a:noFill/>
                <a:tableStyleId>{D96BB58D-2E4E-42EB-B055-07D079F77B8C}</a:tableStyleId>
              </a:tblPr>
              <a:tblGrid>
                <a:gridCol w="3331875"/>
                <a:gridCol w="3820775"/>
                <a:gridCol w="3576325"/>
              </a:tblGrid>
              <a:tr h="1729225">
                <a:tc>
                  <a:txBody>
                    <a:bodyPr/>
                    <a:lstStyle/>
                    <a:p>
                      <a:pPr marL="0" marR="0" lvl="0" indent="0" algn="l" rtl="0">
                        <a:spcBef>
                          <a:spcPts val="0"/>
                        </a:spcBef>
                        <a:spcAft>
                          <a:spcPts val="0"/>
                        </a:spcAft>
                        <a:buNone/>
                      </a:pPr>
                      <a:endParaRPr sz="1800">
                        <a:solidFill>
                          <a:srgbClr val="EE7008"/>
                        </a:solidFill>
                      </a:endParaRPr>
                    </a:p>
                    <a:p>
                      <a:pPr marL="0" marR="0" lvl="0" indent="0" algn="ctr" rtl="0">
                        <a:spcBef>
                          <a:spcPts val="0"/>
                        </a:spcBef>
                        <a:spcAft>
                          <a:spcPts val="0"/>
                        </a:spcAft>
                        <a:buNone/>
                      </a:pPr>
                      <a:r>
                        <a:rPr lang="en-US" sz="1800">
                          <a:solidFill>
                            <a:srgbClr val="EE7008"/>
                          </a:solidFill>
                        </a:rPr>
                        <a:t>Балалар мен жасөспірімдердің әл-ауқатын субъективті түрде қабылдауы</a:t>
                      </a:r>
                      <a:endParaRPr sz="1800">
                        <a:solidFill>
                          <a:srgbClr val="EE7008"/>
                        </a:solidFill>
                      </a:endParaRPr>
                    </a:p>
                  </a:txBody>
                  <a:tcPr marL="68575" marR="68575" marT="45725" marB="45725">
                    <a:solidFill>
                      <a:srgbClr val="CFE2F3"/>
                    </a:solidFill>
                  </a:tcPr>
                </a:tc>
                <a:tc>
                  <a:txBody>
                    <a:bodyPr/>
                    <a:lstStyle/>
                    <a:p>
                      <a:pPr marL="0" marR="0" lvl="0" indent="0" algn="l" rtl="0">
                        <a:lnSpc>
                          <a:spcPct val="115000"/>
                        </a:lnSpc>
                        <a:spcBef>
                          <a:spcPts val="0"/>
                        </a:spcBef>
                        <a:spcAft>
                          <a:spcPts val="0"/>
                        </a:spcAft>
                        <a:buNone/>
                      </a:pPr>
                      <a:endParaRPr sz="1600">
                        <a:solidFill>
                          <a:schemeClr val="accent1"/>
                        </a:solidFill>
                        <a:latin typeface="Arial"/>
                        <a:ea typeface="Arial"/>
                        <a:cs typeface="Arial"/>
                        <a:sym typeface="Arial"/>
                      </a:endParaRPr>
                    </a:p>
                    <a:p>
                      <a:pPr marL="0" marR="0" lvl="0" indent="0" algn="l" rtl="0">
                        <a:lnSpc>
                          <a:spcPct val="115000"/>
                        </a:lnSpc>
                        <a:spcBef>
                          <a:spcPts val="0"/>
                        </a:spcBef>
                        <a:spcAft>
                          <a:spcPts val="0"/>
                        </a:spcAft>
                        <a:buNone/>
                      </a:pPr>
                      <a:endParaRPr sz="1600">
                        <a:solidFill>
                          <a:schemeClr val="accent1"/>
                        </a:solidFill>
                        <a:latin typeface="Arial"/>
                        <a:ea typeface="Arial"/>
                        <a:cs typeface="Arial"/>
                        <a:sym typeface="Arial"/>
                      </a:endParaRPr>
                    </a:p>
                    <a:p>
                      <a:pPr marL="0" marR="0" lvl="0" indent="0" algn="l" rtl="0">
                        <a:lnSpc>
                          <a:spcPct val="115000"/>
                        </a:lnSpc>
                        <a:spcBef>
                          <a:spcPts val="0"/>
                        </a:spcBef>
                        <a:spcAft>
                          <a:spcPts val="0"/>
                        </a:spcAft>
                        <a:buNone/>
                      </a:pPr>
                      <a:endParaRPr sz="1600">
                        <a:solidFill>
                          <a:schemeClr val="accent1"/>
                        </a:solidFill>
                        <a:latin typeface="Arial"/>
                        <a:ea typeface="Arial"/>
                        <a:cs typeface="Arial"/>
                        <a:sym typeface="Arial"/>
                      </a:endParaRPr>
                    </a:p>
                    <a:p>
                      <a:pPr marL="0" marR="0" lvl="0" indent="0" algn="l" rtl="0">
                        <a:lnSpc>
                          <a:spcPct val="115000"/>
                        </a:lnSpc>
                        <a:spcBef>
                          <a:spcPts val="0"/>
                        </a:spcBef>
                        <a:spcAft>
                          <a:spcPts val="0"/>
                        </a:spcAft>
                        <a:buNone/>
                      </a:pPr>
                      <a:r>
                        <a:rPr lang="en-US" sz="1600">
                          <a:solidFill>
                            <a:schemeClr val="accent1"/>
                          </a:solidFill>
                          <a:latin typeface="Arial"/>
                          <a:ea typeface="Arial"/>
                          <a:cs typeface="Arial"/>
                          <a:sym typeface="Arial"/>
                        </a:rPr>
                        <a:t>Мектеп өмірі</a:t>
                      </a:r>
                      <a:endParaRPr sz="1600">
                        <a:solidFill>
                          <a:schemeClr val="accent1"/>
                        </a:solidFill>
                        <a:latin typeface="Arial"/>
                        <a:ea typeface="Arial"/>
                        <a:cs typeface="Arial"/>
                        <a:sym typeface="Arial"/>
                      </a:endParaRPr>
                    </a:p>
                  </a:txBody>
                  <a:tcPr marL="51425" marR="51425" marT="0" marB="0">
                    <a:solidFill>
                      <a:srgbClr val="CFE2F3"/>
                    </a:solidFill>
                  </a:tcPr>
                </a:tc>
                <a:tc>
                  <a:txBody>
                    <a:bodyPr/>
                    <a:lstStyle/>
                    <a:p>
                      <a:pPr marL="285750" marR="0" lvl="0" indent="-285750" algn="l" rtl="0">
                        <a:lnSpc>
                          <a:spcPct val="115000"/>
                        </a:lnSpc>
                        <a:spcBef>
                          <a:spcPts val="0"/>
                        </a:spcBef>
                        <a:spcAft>
                          <a:spcPts val="0"/>
                        </a:spcAft>
                        <a:buClr>
                          <a:schemeClr val="accent1"/>
                        </a:buClr>
                        <a:buSzPts val="1600"/>
                        <a:buChar char="-"/>
                      </a:pPr>
                      <a:r>
                        <a:rPr lang="en-US" sz="1600" b="0">
                          <a:solidFill>
                            <a:schemeClr val="accent1"/>
                          </a:solidFill>
                        </a:rPr>
                        <a:t>өз мектебінде оқуға ынтасы жоғары балалардың %;</a:t>
                      </a:r>
                      <a:endParaRPr sz="1600" b="0">
                        <a:solidFill>
                          <a:schemeClr val="accent1"/>
                        </a:solidFill>
                      </a:endParaRPr>
                    </a:p>
                    <a:p>
                      <a:pPr marL="285750" marR="0" lvl="0" indent="-285750" algn="l" rtl="0">
                        <a:lnSpc>
                          <a:spcPct val="115000"/>
                        </a:lnSpc>
                        <a:spcBef>
                          <a:spcPts val="0"/>
                        </a:spcBef>
                        <a:spcAft>
                          <a:spcPts val="0"/>
                        </a:spcAft>
                        <a:buClr>
                          <a:schemeClr val="accent1"/>
                        </a:buClr>
                        <a:buSzPts val="1600"/>
                        <a:buChar char="-"/>
                      </a:pPr>
                      <a:r>
                        <a:rPr lang="en-US" sz="1600" b="0">
                          <a:solidFill>
                            <a:schemeClr val="accent1"/>
                          </a:solidFill>
                        </a:rPr>
                        <a:t>өз мектебінде оқуға ынтасы мен тілегі жоқ  балалардың%</a:t>
                      </a:r>
                      <a:endParaRPr sz="1600" b="0">
                        <a:solidFill>
                          <a:schemeClr val="accent1"/>
                        </a:solidFill>
                      </a:endParaRPr>
                    </a:p>
                  </a:txBody>
                  <a:tcPr marL="51425" marR="51425" marT="0" marB="0">
                    <a:solidFill>
                      <a:srgbClr val="CFE2F3"/>
                    </a:solidFill>
                  </a:tcPr>
                </a:tc>
              </a:tr>
              <a:tr h="2557500">
                <a:tc>
                  <a:txBody>
                    <a:bodyPr/>
                    <a:lstStyle/>
                    <a:p>
                      <a:pPr marL="0" marR="0" lvl="0" indent="0" algn="l" rtl="0">
                        <a:spcBef>
                          <a:spcPts val="0"/>
                        </a:spcBef>
                        <a:spcAft>
                          <a:spcPts val="0"/>
                        </a:spcAft>
                        <a:buNone/>
                      </a:pPr>
                      <a:endParaRPr sz="1350"/>
                    </a:p>
                  </a:txBody>
                  <a:tcPr marL="68575" marR="68575" marT="45725" marB="45725">
                    <a:solidFill>
                      <a:srgbClr val="9FC5E8"/>
                    </a:solidFill>
                  </a:tcPr>
                </a:tc>
                <a:tc>
                  <a:txBody>
                    <a:bodyPr/>
                    <a:lstStyle/>
                    <a:p>
                      <a:pPr marL="0" marR="0" lvl="0" indent="0" algn="l" rtl="0">
                        <a:lnSpc>
                          <a:spcPct val="115000"/>
                        </a:lnSpc>
                        <a:spcBef>
                          <a:spcPts val="0"/>
                        </a:spcBef>
                        <a:spcAft>
                          <a:spcPts val="0"/>
                        </a:spcAft>
                        <a:buNone/>
                      </a:pPr>
                      <a:endParaRPr sz="1600" b="1">
                        <a:solidFill>
                          <a:schemeClr val="accent1"/>
                        </a:solidFill>
                        <a:latin typeface="Arial"/>
                        <a:ea typeface="Arial"/>
                        <a:cs typeface="Arial"/>
                        <a:sym typeface="Arial"/>
                      </a:endParaRPr>
                    </a:p>
                    <a:p>
                      <a:pPr marL="0" marR="0" lvl="0" indent="0" algn="l" rtl="0">
                        <a:lnSpc>
                          <a:spcPct val="115000"/>
                        </a:lnSpc>
                        <a:spcBef>
                          <a:spcPts val="0"/>
                        </a:spcBef>
                        <a:spcAft>
                          <a:spcPts val="0"/>
                        </a:spcAft>
                        <a:buNone/>
                      </a:pPr>
                      <a:endParaRPr sz="1600" b="1">
                        <a:solidFill>
                          <a:schemeClr val="accent1"/>
                        </a:solidFill>
                        <a:latin typeface="Arial"/>
                        <a:ea typeface="Arial"/>
                        <a:cs typeface="Arial"/>
                        <a:sym typeface="Arial"/>
                      </a:endParaRPr>
                    </a:p>
                    <a:p>
                      <a:pPr marL="0" marR="0" lvl="0" indent="0" algn="l" rtl="0">
                        <a:lnSpc>
                          <a:spcPct val="115000"/>
                        </a:lnSpc>
                        <a:spcBef>
                          <a:spcPts val="0"/>
                        </a:spcBef>
                        <a:spcAft>
                          <a:spcPts val="0"/>
                        </a:spcAft>
                        <a:buNone/>
                      </a:pPr>
                      <a:endParaRPr sz="1600" b="1">
                        <a:solidFill>
                          <a:schemeClr val="accent1"/>
                        </a:solidFill>
                        <a:latin typeface="Arial"/>
                        <a:ea typeface="Arial"/>
                        <a:cs typeface="Arial"/>
                        <a:sym typeface="Arial"/>
                      </a:endParaRPr>
                    </a:p>
                    <a:p>
                      <a:pPr marL="0" marR="0" lvl="0" indent="0" algn="l" rtl="0">
                        <a:lnSpc>
                          <a:spcPct val="115000"/>
                        </a:lnSpc>
                        <a:spcBef>
                          <a:spcPts val="0"/>
                        </a:spcBef>
                        <a:spcAft>
                          <a:spcPts val="0"/>
                        </a:spcAft>
                        <a:buNone/>
                      </a:pPr>
                      <a:endParaRPr sz="1600" b="1">
                        <a:solidFill>
                          <a:schemeClr val="accent1"/>
                        </a:solidFill>
                        <a:latin typeface="Arial"/>
                        <a:ea typeface="Arial"/>
                        <a:cs typeface="Arial"/>
                        <a:sym typeface="Arial"/>
                      </a:endParaRPr>
                    </a:p>
                    <a:p>
                      <a:pPr marL="0" marR="0" lvl="0" indent="0" algn="l" rtl="0">
                        <a:lnSpc>
                          <a:spcPct val="115000"/>
                        </a:lnSpc>
                        <a:spcBef>
                          <a:spcPts val="0"/>
                        </a:spcBef>
                        <a:spcAft>
                          <a:spcPts val="0"/>
                        </a:spcAft>
                        <a:buNone/>
                      </a:pPr>
                      <a:r>
                        <a:rPr lang="en-US" sz="1600" b="1">
                          <a:solidFill>
                            <a:schemeClr val="accent1"/>
                          </a:solidFill>
                          <a:latin typeface="Arial"/>
                          <a:ea typeface="Arial"/>
                          <a:cs typeface="Arial"/>
                          <a:sym typeface="Arial"/>
                        </a:rPr>
                        <a:t>Жеке әл-ауқат </a:t>
                      </a:r>
                      <a:endParaRPr sz="1600" b="1">
                        <a:solidFill>
                          <a:schemeClr val="accent1"/>
                        </a:solidFill>
                        <a:latin typeface="Arial"/>
                        <a:ea typeface="Arial"/>
                        <a:cs typeface="Arial"/>
                        <a:sym typeface="Arial"/>
                      </a:endParaRPr>
                    </a:p>
                  </a:txBody>
                  <a:tcPr marL="51425" marR="51425" marT="0" marB="0">
                    <a:solidFill>
                      <a:srgbClr val="9FC5E8"/>
                    </a:solidFill>
                  </a:tcPr>
                </a:tc>
                <a:tc>
                  <a:txBody>
                    <a:bodyPr/>
                    <a:lstStyle/>
                    <a:p>
                      <a:pPr marL="457200" marR="0" lvl="0" indent="0" algn="l" rtl="0">
                        <a:lnSpc>
                          <a:spcPct val="115000"/>
                        </a:lnSpc>
                        <a:spcBef>
                          <a:spcPts val="0"/>
                        </a:spcBef>
                        <a:spcAft>
                          <a:spcPts val="0"/>
                        </a:spcAft>
                        <a:buNone/>
                      </a:pPr>
                      <a:endParaRPr sz="1600">
                        <a:solidFill>
                          <a:schemeClr val="accent1"/>
                        </a:solidFill>
                      </a:endParaRPr>
                    </a:p>
                    <a:p>
                      <a:pPr marL="285750" marR="0" lvl="0" indent="-285750" algn="l" rtl="0">
                        <a:lnSpc>
                          <a:spcPct val="115000"/>
                        </a:lnSpc>
                        <a:spcBef>
                          <a:spcPts val="0"/>
                        </a:spcBef>
                        <a:spcAft>
                          <a:spcPts val="0"/>
                        </a:spcAft>
                        <a:buClr>
                          <a:schemeClr val="accent1"/>
                        </a:buClr>
                        <a:buSzPts val="1600"/>
                        <a:buChar char="-"/>
                      </a:pPr>
                      <a:r>
                        <a:rPr lang="en-US" sz="1600">
                          <a:solidFill>
                            <a:schemeClr val="accent1"/>
                          </a:solidFill>
                        </a:rPr>
                        <a:t>өмірге қанағаттану шкаласы бойынша өзіне "орташадан жоғары" баға қойған балалардың %;</a:t>
                      </a:r>
                      <a:endParaRPr sz="1600">
                        <a:solidFill>
                          <a:schemeClr val="accent1"/>
                        </a:solidFill>
                      </a:endParaRPr>
                    </a:p>
                    <a:p>
                      <a:pPr marL="285750" marR="0" lvl="0" indent="-285750" algn="l" rtl="0">
                        <a:lnSpc>
                          <a:spcPct val="115000"/>
                        </a:lnSpc>
                        <a:spcBef>
                          <a:spcPts val="0"/>
                        </a:spcBef>
                        <a:spcAft>
                          <a:spcPts val="0"/>
                        </a:spcAft>
                        <a:buClr>
                          <a:schemeClr val="accent1"/>
                        </a:buClr>
                        <a:buSzPts val="1600"/>
                        <a:buChar char="-"/>
                      </a:pPr>
                      <a:r>
                        <a:rPr lang="en-US" sz="1600">
                          <a:solidFill>
                            <a:schemeClr val="accent1"/>
                          </a:solidFill>
                        </a:rPr>
                        <a:t>өз әл-ауқатын теріс бағалайтын балалардың %  </a:t>
                      </a:r>
                      <a:endParaRPr sz="1600">
                        <a:solidFill>
                          <a:schemeClr val="accent1"/>
                        </a:solidFill>
                      </a:endParaRPr>
                    </a:p>
                    <a:p>
                      <a:pPr marL="0" marR="0" lvl="0" indent="0" algn="l" rtl="0">
                        <a:lnSpc>
                          <a:spcPct val="115000"/>
                        </a:lnSpc>
                        <a:spcBef>
                          <a:spcPts val="0"/>
                        </a:spcBef>
                        <a:spcAft>
                          <a:spcPts val="0"/>
                        </a:spcAft>
                        <a:buClr>
                          <a:srgbClr val="2B3434"/>
                        </a:buClr>
                        <a:buSzPts val="1600"/>
                        <a:buFont typeface="Arial"/>
                        <a:buNone/>
                      </a:pPr>
                      <a:r>
                        <a:rPr lang="en-US" sz="1600">
                          <a:solidFill>
                            <a:schemeClr val="accent1"/>
                          </a:solidFill>
                        </a:rPr>
                        <a:t>   (өзін-өзі төмен  </a:t>
                      </a:r>
                      <a:endParaRPr sz="1600">
                        <a:solidFill>
                          <a:schemeClr val="accent1"/>
                        </a:solidFill>
                      </a:endParaRPr>
                    </a:p>
                    <a:p>
                      <a:pPr marL="0" marR="0" lvl="0" indent="0" algn="l" rtl="0">
                        <a:lnSpc>
                          <a:spcPct val="115000"/>
                        </a:lnSpc>
                        <a:spcBef>
                          <a:spcPts val="0"/>
                        </a:spcBef>
                        <a:spcAft>
                          <a:spcPts val="0"/>
                        </a:spcAft>
                        <a:buClr>
                          <a:srgbClr val="2B3434"/>
                        </a:buClr>
                        <a:buSzPts val="1600"/>
                        <a:buFont typeface="Arial"/>
                        <a:buNone/>
                      </a:pPr>
                      <a:r>
                        <a:rPr lang="en-US" sz="1600">
                          <a:solidFill>
                            <a:schemeClr val="accent1"/>
                          </a:solidFill>
                        </a:rPr>
                        <a:t>    бағалауы)</a:t>
                      </a:r>
                      <a:endParaRPr sz="1600">
                        <a:solidFill>
                          <a:schemeClr val="accent1"/>
                        </a:solidFill>
                      </a:endParaRPr>
                    </a:p>
                  </a:txBody>
                  <a:tcPr marL="51425" marR="51425" marT="0" marB="0">
                    <a:solidFill>
                      <a:srgbClr val="9FC5E8"/>
                    </a:solidFill>
                  </a:tcPr>
                </a:tc>
              </a:tr>
            </a:tbl>
          </a:graphicData>
        </a:graphic>
      </p:graphicFrame>
      <p:sp>
        <p:nvSpPr>
          <p:cNvPr id="399" name="Google Shape;399;g1f36298e04e_0_2180"/>
          <p:cNvSpPr txBox="1">
            <a:spLocks noGrp="1"/>
          </p:cNvSpPr>
          <p:nvPr>
            <p:ph type="subTitle" idx="2"/>
          </p:nvPr>
        </p:nvSpPr>
        <p:spPr>
          <a:xfrm>
            <a:off x="1341750" y="266575"/>
            <a:ext cx="9508500" cy="474600"/>
          </a:xfrm>
          <a:prstGeom prst="rect">
            <a:avLst/>
          </a:prstGeom>
          <a:noFill/>
          <a:ln>
            <a:noFill/>
          </a:ln>
        </p:spPr>
        <p:txBody>
          <a:bodyPr spcFirstLastPara="1" wrap="square" lIns="121900" tIns="121900" rIns="121900" bIns="121900" anchor="t" anchorCtr="0">
            <a:normAutofit fontScale="85000" lnSpcReduction="20000"/>
          </a:bodyPr>
          <a:lstStyle/>
          <a:p>
            <a:pPr marL="0" lvl="0" indent="0" algn="ctr" rtl="0">
              <a:lnSpc>
                <a:spcPct val="90000"/>
              </a:lnSpc>
              <a:spcBef>
                <a:spcPts val="0"/>
              </a:spcBef>
              <a:spcAft>
                <a:spcPts val="0"/>
              </a:spcAft>
              <a:buSzPct val="133333"/>
              <a:buNone/>
            </a:pPr>
            <a:r>
              <a:rPr lang="en-US" b="1">
                <a:solidFill>
                  <a:srgbClr val="002060"/>
                </a:solidFill>
                <a:latin typeface="Arial"/>
                <a:ea typeface="Arial"/>
                <a:cs typeface="Arial"/>
                <a:sym typeface="Arial"/>
              </a:rPr>
              <a:t>Білім алушының әл-ауқат деңгейін анықтау</a:t>
            </a:r>
            <a:endParaRPr sz="1800" b="1">
              <a:solidFill>
                <a:srgbClr val="073763"/>
              </a:solidFill>
              <a:latin typeface="Arial"/>
              <a:ea typeface="Arial"/>
              <a:cs typeface="Arial"/>
              <a:sym typeface="Arial"/>
            </a:endParaRPr>
          </a:p>
        </p:txBody>
      </p:sp>
      <p:cxnSp>
        <p:nvCxnSpPr>
          <p:cNvPr id="400" name="Google Shape;400;g1f36298e04e_0_2180"/>
          <p:cNvCxnSpPr/>
          <p:nvPr/>
        </p:nvCxnSpPr>
        <p:spPr>
          <a:xfrm>
            <a:off x="3255902" y="627141"/>
            <a:ext cx="5680200" cy="0"/>
          </a:xfrm>
          <a:prstGeom prst="straightConnector1">
            <a:avLst/>
          </a:prstGeom>
          <a:noFill/>
          <a:ln w="28575" cap="flat" cmpd="sng">
            <a:solidFill>
              <a:srgbClr val="EE7008"/>
            </a:solidFill>
            <a:prstDash val="solid"/>
            <a:miter lim="800000"/>
            <a:headEnd type="none" w="sm" len="sm"/>
            <a:tailEnd type="none" w="sm" len="sm"/>
          </a:ln>
        </p:spPr>
      </p:cxnSp>
      <p:pic>
        <p:nvPicPr>
          <p:cNvPr id="401" name="Google Shape;401;g1f36298e04e_0_2180"/>
          <p:cNvPicPr preferRelativeResize="0"/>
          <p:nvPr/>
        </p:nvPicPr>
        <p:blipFill rotWithShape="1">
          <a:blip r:embed="rId3">
            <a:alphaModFix/>
          </a:blip>
          <a:srcRect/>
          <a:stretch/>
        </p:blipFill>
        <p:spPr>
          <a:xfrm>
            <a:off x="113824" y="3158567"/>
            <a:ext cx="1227925" cy="344418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graphicFrame>
        <p:nvGraphicFramePr>
          <p:cNvPr id="653" name="Google Shape;653;g1dd5d9a058a_0_537"/>
          <p:cNvGraphicFramePr/>
          <p:nvPr>
            <p:extLst>
              <p:ext uri="{D42A27DB-BD31-4B8C-83A1-F6EECF244321}">
                <p14:modId xmlns:p14="http://schemas.microsoft.com/office/powerpoint/2010/main" val="4186924459"/>
              </p:ext>
            </p:extLst>
          </p:nvPr>
        </p:nvGraphicFramePr>
        <p:xfrm>
          <a:off x="838201" y="1358831"/>
          <a:ext cx="10925433" cy="4728700"/>
        </p:xfrm>
        <a:graphic>
          <a:graphicData uri="http://schemas.openxmlformats.org/drawingml/2006/table">
            <a:tbl>
              <a:tblPr firstRow="1" bandRow="1">
                <a:noFill/>
              </a:tblPr>
              <a:tblGrid>
                <a:gridCol w="3519800"/>
                <a:gridCol w="3613233"/>
                <a:gridCol w="3792400"/>
              </a:tblGrid>
              <a:tr h="3086433">
                <a:tc>
                  <a:txBody>
                    <a:bodyPr/>
                    <a:lstStyle/>
                    <a:p>
                      <a:pPr marL="0" marR="0" lvl="0" indent="0" algn="l" rtl="0">
                        <a:spcBef>
                          <a:spcPts val="0"/>
                        </a:spcBef>
                        <a:spcAft>
                          <a:spcPts val="0"/>
                        </a:spcAft>
                        <a:buNone/>
                      </a:pPr>
                      <a:endParaRPr sz="1600" dirty="0">
                        <a:solidFill>
                          <a:srgbClr val="C00000"/>
                        </a:solidFill>
                      </a:endParaRPr>
                    </a:p>
                    <a:p>
                      <a:pPr marL="0" marR="0" lvl="0" indent="0" algn="ctr" rtl="0">
                        <a:spcBef>
                          <a:spcPts val="0"/>
                        </a:spcBef>
                        <a:spcAft>
                          <a:spcPts val="0"/>
                        </a:spcAft>
                        <a:buNone/>
                      </a:pPr>
                      <a:endParaRPr sz="1600" dirty="0">
                        <a:solidFill>
                          <a:srgbClr val="C00000"/>
                        </a:solidFill>
                      </a:endParaRPr>
                    </a:p>
                    <a:p>
                      <a:pPr marL="0" marR="0" lvl="0" indent="0" algn="ctr" rtl="0">
                        <a:spcBef>
                          <a:spcPts val="0"/>
                        </a:spcBef>
                        <a:spcAft>
                          <a:spcPts val="0"/>
                        </a:spcAft>
                        <a:buNone/>
                      </a:pPr>
                      <a:endParaRPr sz="1600" dirty="0">
                        <a:solidFill>
                          <a:srgbClr val="C00000"/>
                        </a:solidFill>
                      </a:endParaRPr>
                    </a:p>
                    <a:p>
                      <a:pPr marL="0" marR="0" lvl="0" indent="0" algn="ctr" rtl="0">
                        <a:spcBef>
                          <a:spcPts val="0"/>
                        </a:spcBef>
                        <a:spcAft>
                          <a:spcPts val="0"/>
                        </a:spcAft>
                        <a:buNone/>
                      </a:pPr>
                      <a:r>
                        <a:rPr lang="kk-KZ" sz="1900" dirty="0" smtClean="0">
                          <a:solidFill>
                            <a:srgbClr val="EE7008"/>
                          </a:solidFill>
                        </a:rPr>
                        <a:t>Мінез-құлық тәуекелдері </a:t>
                      </a:r>
                    </a:p>
                    <a:p>
                      <a:pPr marL="0" marR="0" lvl="0" indent="0" algn="ctr" rtl="0">
                        <a:spcBef>
                          <a:spcPts val="0"/>
                        </a:spcBef>
                        <a:spcAft>
                          <a:spcPts val="0"/>
                        </a:spcAft>
                        <a:buNone/>
                      </a:pPr>
                      <a:r>
                        <a:rPr lang="kk-KZ" sz="1900" dirty="0" smtClean="0">
                          <a:solidFill>
                            <a:srgbClr val="EE7008"/>
                          </a:solidFill>
                        </a:rPr>
                        <a:t>(диагностикалық әдістерді таңдауда нәзік, дұрыс, жеке көзқарас қажет)</a:t>
                      </a:r>
                      <a:endParaRPr sz="1600" dirty="0"/>
                    </a:p>
                  </a:txBody>
                  <a:tcPr marL="121933" marR="121933" marT="60967" marB="60967">
                    <a:solidFill>
                      <a:srgbClr val="CFE2F3"/>
                    </a:solidFill>
                  </a:tcPr>
                </a:tc>
                <a:tc>
                  <a:txBody>
                    <a:bodyPr/>
                    <a:lstStyle/>
                    <a:p>
                      <a:pPr marL="0" marR="0" lvl="0" indent="0" algn="l" rtl="0">
                        <a:lnSpc>
                          <a:spcPct val="115000"/>
                        </a:lnSpc>
                        <a:spcBef>
                          <a:spcPts val="0"/>
                        </a:spcBef>
                        <a:spcAft>
                          <a:spcPts val="0"/>
                        </a:spcAft>
                        <a:buNone/>
                      </a:pPr>
                      <a:endParaRPr sz="1600" dirty="0">
                        <a:solidFill>
                          <a:srgbClr val="002060"/>
                        </a:solidFill>
                        <a:latin typeface="Arial"/>
                        <a:ea typeface="Arial"/>
                        <a:cs typeface="Arial"/>
                        <a:sym typeface="Arial"/>
                      </a:endParaRPr>
                    </a:p>
                    <a:p>
                      <a:pPr marL="0" marR="0" lvl="0" indent="0" algn="l" rtl="0">
                        <a:lnSpc>
                          <a:spcPct val="115000"/>
                        </a:lnSpc>
                        <a:spcBef>
                          <a:spcPts val="0"/>
                        </a:spcBef>
                        <a:spcAft>
                          <a:spcPts val="0"/>
                        </a:spcAft>
                        <a:buNone/>
                      </a:pPr>
                      <a:endParaRPr sz="1600" dirty="0">
                        <a:solidFill>
                          <a:srgbClr val="002060"/>
                        </a:solidFill>
                        <a:latin typeface="Arial"/>
                        <a:ea typeface="Arial"/>
                        <a:cs typeface="Arial"/>
                        <a:sym typeface="Arial"/>
                      </a:endParaRPr>
                    </a:p>
                    <a:p>
                      <a:pPr marL="0" marR="0" lvl="0" indent="0" algn="l" rtl="0">
                        <a:lnSpc>
                          <a:spcPct val="115000"/>
                        </a:lnSpc>
                        <a:spcBef>
                          <a:spcPts val="0"/>
                        </a:spcBef>
                        <a:spcAft>
                          <a:spcPts val="0"/>
                        </a:spcAft>
                        <a:buNone/>
                      </a:pPr>
                      <a:endParaRPr sz="1600" dirty="0">
                        <a:solidFill>
                          <a:srgbClr val="002060"/>
                        </a:solidFill>
                        <a:latin typeface="Arial"/>
                        <a:ea typeface="Arial"/>
                        <a:cs typeface="Arial"/>
                        <a:sym typeface="Arial"/>
                      </a:endParaRPr>
                    </a:p>
                    <a:p>
                      <a:pPr marL="0" marR="0" lvl="0" indent="0" algn="l" rtl="0">
                        <a:lnSpc>
                          <a:spcPct val="115000"/>
                        </a:lnSpc>
                        <a:spcBef>
                          <a:spcPts val="0"/>
                        </a:spcBef>
                        <a:spcAft>
                          <a:spcPts val="0"/>
                        </a:spcAft>
                        <a:buNone/>
                      </a:pPr>
                      <a:r>
                        <a:rPr lang="kk-KZ" sz="1600" b="1" i="0" u="none" strike="noStrike" cap="none" dirty="0" smtClean="0">
                          <a:solidFill>
                            <a:srgbClr val="002060"/>
                          </a:solidFill>
                          <a:latin typeface="+mn-lt"/>
                          <a:ea typeface="Arial"/>
                          <a:cs typeface="Arial"/>
                          <a:sym typeface="Arial"/>
                        </a:rPr>
                        <a:t>Тәуекел мінез-құлық</a:t>
                      </a:r>
                      <a:endParaRPr sz="1600" b="1" i="0" u="none" strike="noStrike" cap="none" dirty="0">
                        <a:solidFill>
                          <a:srgbClr val="002060"/>
                        </a:solidFill>
                        <a:latin typeface="Arial"/>
                        <a:ea typeface="Arial"/>
                        <a:cs typeface="Arial"/>
                        <a:sym typeface="Arial"/>
                      </a:endParaRPr>
                    </a:p>
                  </a:txBody>
                  <a:tcPr marL="91433" marR="91433" marT="0" marB="0">
                    <a:solidFill>
                      <a:srgbClr val="CFE2F3"/>
                    </a:solidFill>
                  </a:tcPr>
                </a:tc>
                <a:tc>
                  <a:txBody>
                    <a:bodyPr/>
                    <a:lstStyle/>
                    <a:p>
                      <a:pPr marL="0" marR="0" lvl="0" indent="0" algn="l" rtl="0">
                        <a:spcBef>
                          <a:spcPts val="0"/>
                        </a:spcBef>
                        <a:spcAft>
                          <a:spcPts val="0"/>
                        </a:spcAft>
                        <a:buNone/>
                      </a:pPr>
                      <a:endParaRPr sz="1600" b="0" dirty="0">
                        <a:solidFill>
                          <a:srgbClr val="002060"/>
                        </a:solidFill>
                      </a:endParaRPr>
                    </a:p>
                    <a:p>
                      <a:pPr marL="0" marR="0" lvl="0" indent="0" algn="l" rtl="0">
                        <a:spcBef>
                          <a:spcPts val="0"/>
                        </a:spcBef>
                        <a:spcAft>
                          <a:spcPts val="0"/>
                        </a:spcAft>
                        <a:buNone/>
                      </a:pPr>
                      <a:r>
                        <a:rPr lang="kk-KZ" sz="1600" b="0" dirty="0" smtClean="0">
                          <a:solidFill>
                            <a:srgbClr val="002060"/>
                          </a:solidFill>
                        </a:rPr>
                        <a:t> темекі шегетін балалардың % ;</a:t>
                      </a:r>
                    </a:p>
                    <a:p>
                      <a:pPr marL="0" marR="0" lvl="0" indent="0" algn="l" rtl="0">
                        <a:spcBef>
                          <a:spcPts val="0"/>
                        </a:spcBef>
                        <a:spcAft>
                          <a:spcPts val="0"/>
                        </a:spcAft>
                        <a:buNone/>
                      </a:pPr>
                      <a:r>
                        <a:rPr lang="kk-KZ" sz="1600" b="0" dirty="0" smtClean="0">
                          <a:solidFill>
                            <a:srgbClr val="002060"/>
                          </a:solidFill>
                        </a:rPr>
                        <a:t>- алкогольдік күйде 2 реттен артық болған балалардың % - ы; </a:t>
                      </a:r>
                    </a:p>
                    <a:p>
                      <a:pPr marL="0" marR="0" lvl="0" indent="0" algn="l" rtl="0">
                        <a:spcBef>
                          <a:spcPts val="0"/>
                        </a:spcBef>
                        <a:spcAft>
                          <a:spcPts val="0"/>
                        </a:spcAft>
                        <a:buNone/>
                      </a:pPr>
                      <a:r>
                        <a:rPr lang="kk-KZ" sz="1600" b="0" dirty="0" smtClean="0">
                          <a:solidFill>
                            <a:srgbClr val="002060"/>
                          </a:solidFill>
                        </a:rPr>
                        <a:t>- есірткі заттарын ( марихуана, синтетикалық есірткі, анаша және т. б.) пайдаланатын балалардың % - ы;</a:t>
                      </a:r>
                    </a:p>
                    <a:p>
                      <a:pPr marL="0" marR="0" lvl="0" indent="0" algn="l" rtl="0">
                        <a:spcBef>
                          <a:spcPts val="0"/>
                        </a:spcBef>
                        <a:spcAft>
                          <a:spcPts val="0"/>
                        </a:spcAft>
                        <a:buNone/>
                      </a:pPr>
                      <a:r>
                        <a:rPr lang="kk-KZ" sz="1600" b="0" dirty="0" smtClean="0">
                          <a:solidFill>
                            <a:srgbClr val="002060"/>
                          </a:solidFill>
                        </a:rPr>
                        <a:t>- жыныстық қатынасқа түскен балалардың % ;</a:t>
                      </a:r>
                    </a:p>
                    <a:p>
                      <a:pPr marL="0" marR="0" lvl="0" indent="0" algn="l" rtl="0">
                        <a:spcBef>
                          <a:spcPts val="0"/>
                        </a:spcBef>
                        <a:spcAft>
                          <a:spcPts val="0"/>
                        </a:spcAft>
                        <a:buNone/>
                      </a:pPr>
                      <a:r>
                        <a:rPr lang="kk-KZ" sz="1600" b="0" dirty="0" smtClean="0">
                          <a:solidFill>
                            <a:srgbClr val="002060"/>
                          </a:solidFill>
                        </a:rPr>
                        <a:t>- презервативті қолданатын балалардың % </a:t>
                      </a:r>
                      <a:endParaRPr sz="1600" b="0" dirty="0"/>
                    </a:p>
                  </a:txBody>
                  <a:tcPr marL="91433" marR="91433" marT="0" marB="0">
                    <a:solidFill>
                      <a:srgbClr val="CFE2F3"/>
                    </a:solidFill>
                  </a:tcPr>
                </a:tc>
              </a:tr>
              <a:tr h="1642267">
                <a:tc>
                  <a:txBody>
                    <a:bodyPr/>
                    <a:lstStyle/>
                    <a:p>
                      <a:pPr marL="0" marR="0" lvl="0" indent="0" algn="l" rtl="0">
                        <a:spcBef>
                          <a:spcPts val="0"/>
                        </a:spcBef>
                        <a:spcAft>
                          <a:spcPts val="0"/>
                        </a:spcAft>
                        <a:buNone/>
                      </a:pPr>
                      <a:endParaRPr sz="1600"/>
                    </a:p>
                  </a:txBody>
                  <a:tcPr marL="121933" marR="121933" marT="60967" marB="60967">
                    <a:solidFill>
                      <a:srgbClr val="CFE2F3"/>
                    </a:solidFill>
                  </a:tcPr>
                </a:tc>
                <a:tc>
                  <a:txBody>
                    <a:bodyPr/>
                    <a:lstStyle/>
                    <a:p>
                      <a:pPr marL="0" marR="0" lvl="0" indent="0" algn="l" rtl="0">
                        <a:lnSpc>
                          <a:spcPct val="115000"/>
                        </a:lnSpc>
                        <a:spcBef>
                          <a:spcPts val="0"/>
                        </a:spcBef>
                        <a:spcAft>
                          <a:spcPts val="0"/>
                        </a:spcAft>
                        <a:buNone/>
                      </a:pPr>
                      <a:endParaRPr sz="1600" b="1" dirty="0">
                        <a:solidFill>
                          <a:srgbClr val="002060"/>
                        </a:solidFill>
                        <a:latin typeface="Arial"/>
                        <a:ea typeface="Arial"/>
                        <a:cs typeface="Arial"/>
                        <a:sym typeface="Arial"/>
                      </a:endParaRPr>
                    </a:p>
                    <a:p>
                      <a:pPr marL="0" marR="0" lvl="0" indent="0" algn="l" rtl="0">
                        <a:lnSpc>
                          <a:spcPct val="115000"/>
                        </a:lnSpc>
                        <a:spcBef>
                          <a:spcPts val="0"/>
                        </a:spcBef>
                        <a:spcAft>
                          <a:spcPts val="0"/>
                        </a:spcAft>
                        <a:buNone/>
                      </a:pPr>
                      <a:endParaRPr sz="1600" b="1" dirty="0">
                        <a:solidFill>
                          <a:srgbClr val="002060"/>
                        </a:solidFill>
                        <a:latin typeface="Arial"/>
                        <a:ea typeface="Arial"/>
                        <a:cs typeface="Arial"/>
                        <a:sym typeface="Arial"/>
                      </a:endParaRPr>
                    </a:p>
                    <a:p>
                      <a:pPr marL="0" marR="0" lvl="0" indent="0" algn="l" rtl="0">
                        <a:lnSpc>
                          <a:spcPct val="115000"/>
                        </a:lnSpc>
                        <a:spcBef>
                          <a:spcPts val="0"/>
                        </a:spcBef>
                        <a:spcAft>
                          <a:spcPts val="0"/>
                        </a:spcAft>
                        <a:buNone/>
                      </a:pPr>
                      <a:r>
                        <a:rPr lang="kk-KZ" sz="1600" b="1" dirty="0" smtClean="0">
                          <a:solidFill>
                            <a:srgbClr val="002060"/>
                          </a:solidFill>
                          <a:latin typeface="+mn-lt"/>
                          <a:ea typeface="Arial"/>
                          <a:cs typeface="Arial"/>
                          <a:sym typeface="Arial"/>
                        </a:rPr>
                        <a:t>Зорлық-зомбылық тәжірибесі</a:t>
                      </a:r>
                      <a:endParaRPr sz="1600" dirty="0"/>
                    </a:p>
                  </a:txBody>
                  <a:tcPr marL="91433" marR="91433" marT="0" marB="0">
                    <a:solidFill>
                      <a:srgbClr val="9FC5E8"/>
                    </a:solidFill>
                  </a:tcPr>
                </a:tc>
                <a:tc>
                  <a:txBody>
                    <a:bodyPr/>
                    <a:lstStyle/>
                    <a:p>
                      <a:pPr marL="0" marR="0" lvl="0" indent="0" algn="l" rtl="0">
                        <a:spcBef>
                          <a:spcPts val="0"/>
                        </a:spcBef>
                        <a:spcAft>
                          <a:spcPts val="0"/>
                        </a:spcAft>
                        <a:buNone/>
                      </a:pPr>
                      <a:endParaRPr sz="1600" dirty="0">
                        <a:solidFill>
                          <a:srgbClr val="002060"/>
                        </a:solidFill>
                      </a:endParaRPr>
                    </a:p>
                    <a:p>
                      <a:pPr marL="0" marR="0" lvl="0" indent="0" algn="l" rtl="0">
                        <a:spcBef>
                          <a:spcPts val="0"/>
                        </a:spcBef>
                        <a:spcAft>
                          <a:spcPts val="0"/>
                        </a:spcAft>
                        <a:buNone/>
                      </a:pPr>
                      <a:r>
                        <a:rPr lang="kk-KZ" sz="1600" dirty="0" smtClean="0">
                          <a:solidFill>
                            <a:srgbClr val="002060"/>
                          </a:solidFill>
                        </a:rPr>
                        <a:t>- соңғы 2 жылдағы ерте жүктілігі бар қыздардың % ;</a:t>
                      </a:r>
                    </a:p>
                    <a:p>
                      <a:pPr marL="0" marR="0" lvl="0" indent="0" algn="l" rtl="0">
                        <a:spcBef>
                          <a:spcPts val="0"/>
                        </a:spcBef>
                        <a:spcAft>
                          <a:spcPts val="0"/>
                        </a:spcAft>
                        <a:buNone/>
                      </a:pPr>
                      <a:r>
                        <a:rPr lang="kk-KZ" sz="1600" dirty="0" smtClean="0">
                          <a:solidFill>
                            <a:srgbClr val="002060"/>
                          </a:solidFill>
                        </a:rPr>
                        <a:t>- соңғы 2 айда қорлау, қорқыту, кибербуллинг туралы хабарлаған балалардың % </a:t>
                      </a:r>
                      <a:endParaRPr sz="1600" dirty="0"/>
                    </a:p>
                  </a:txBody>
                  <a:tcPr marL="91433" marR="91433" marT="0" marB="0">
                    <a:solidFill>
                      <a:srgbClr val="9FC5E8"/>
                    </a:solidFill>
                  </a:tcPr>
                </a:tc>
              </a:tr>
            </a:tbl>
          </a:graphicData>
        </a:graphic>
      </p:graphicFrame>
      <p:sp>
        <p:nvSpPr>
          <p:cNvPr id="654" name="Google Shape;654;g1dd5d9a058a_0_537"/>
          <p:cNvSpPr/>
          <p:nvPr/>
        </p:nvSpPr>
        <p:spPr>
          <a:xfrm>
            <a:off x="-7937" y="758825"/>
            <a:ext cx="384400" cy="5330800"/>
          </a:xfrm>
          <a:prstGeom prst="rect">
            <a:avLst/>
          </a:prstGeom>
          <a:solidFill>
            <a:srgbClr val="C8C8C8">
              <a:alpha val="48630"/>
            </a:srgbClr>
          </a:solidFill>
          <a:ln>
            <a:noFill/>
          </a:ln>
        </p:spPr>
        <p:txBody>
          <a:bodyPr spcFirstLastPara="1" wrap="square" lIns="91433" tIns="45700" rIns="91433" bIns="45700" anchor="t" anchorCtr="0">
            <a:noAutofit/>
          </a:bodyPr>
          <a:lstStyle/>
          <a:p>
            <a:pPr>
              <a:buSzPts val="1400"/>
            </a:pPr>
            <a:endParaRPr sz="1867"/>
          </a:p>
        </p:txBody>
      </p:sp>
      <p:pic>
        <p:nvPicPr>
          <p:cNvPr id="655" name="Google Shape;655;g1dd5d9a058a_0_537"/>
          <p:cNvPicPr preferRelativeResize="0"/>
          <p:nvPr/>
        </p:nvPicPr>
        <p:blipFill rotWithShape="1">
          <a:blip r:embed="rId3">
            <a:alphaModFix/>
          </a:blip>
          <a:srcRect/>
          <a:stretch/>
        </p:blipFill>
        <p:spPr>
          <a:xfrm>
            <a:off x="113824" y="3158567"/>
            <a:ext cx="1227925" cy="3444183"/>
          </a:xfrm>
          <a:prstGeom prst="rect">
            <a:avLst/>
          </a:prstGeom>
          <a:noFill/>
          <a:ln>
            <a:noFill/>
          </a:ln>
        </p:spPr>
      </p:pic>
      <p:sp>
        <p:nvSpPr>
          <p:cNvPr id="656" name="Google Shape;656;g1dd5d9a058a_0_537"/>
          <p:cNvSpPr txBox="1">
            <a:spLocks noGrp="1"/>
          </p:cNvSpPr>
          <p:nvPr>
            <p:ph type="subTitle" idx="2"/>
          </p:nvPr>
        </p:nvSpPr>
        <p:spPr>
          <a:xfrm>
            <a:off x="1341751" y="266575"/>
            <a:ext cx="9508400" cy="474800"/>
          </a:xfrm>
          <a:prstGeom prst="rect">
            <a:avLst/>
          </a:prstGeom>
          <a:noFill/>
          <a:ln>
            <a:noFill/>
          </a:ln>
        </p:spPr>
        <p:txBody>
          <a:bodyPr spcFirstLastPara="1" wrap="square" lIns="121900" tIns="121900" rIns="121900" bIns="121900" anchor="t" anchorCtr="0">
            <a:noAutofit/>
          </a:bodyPr>
          <a:lstStyle/>
          <a:p>
            <a:pPr marL="0" indent="0" algn="ctr">
              <a:lnSpc>
                <a:spcPct val="95000"/>
              </a:lnSpc>
              <a:buSzPts val="1100"/>
            </a:pPr>
            <a:r>
              <a:rPr lang="kk-KZ" sz="2000" b="1" dirty="0">
                <a:solidFill>
                  <a:srgbClr val="073763"/>
                </a:solidFill>
                <a:latin typeface="Arial"/>
                <a:ea typeface="Arial"/>
                <a:cs typeface="Arial"/>
                <a:sym typeface="Arial"/>
              </a:rPr>
              <a:t>Білім алушының әл-ауқат деңгейін анықтау</a:t>
            </a:r>
            <a:endParaRPr sz="2000" b="1" dirty="0">
              <a:solidFill>
                <a:srgbClr val="073763"/>
              </a:solidFill>
              <a:latin typeface="Arial"/>
              <a:ea typeface="Arial"/>
              <a:cs typeface="Arial"/>
              <a:sym typeface="Arial"/>
            </a:endParaRPr>
          </a:p>
        </p:txBody>
      </p:sp>
      <p:cxnSp>
        <p:nvCxnSpPr>
          <p:cNvPr id="657" name="Google Shape;657;g1dd5d9a058a_0_537"/>
          <p:cNvCxnSpPr/>
          <p:nvPr/>
        </p:nvCxnSpPr>
        <p:spPr>
          <a:xfrm>
            <a:off x="3037185" y="627141"/>
            <a:ext cx="6117600" cy="0"/>
          </a:xfrm>
          <a:prstGeom prst="straightConnector1">
            <a:avLst/>
          </a:prstGeom>
          <a:noFill/>
          <a:ln w="28575" cap="flat" cmpd="sng">
            <a:solidFill>
              <a:srgbClr val="EE7008"/>
            </a:solidFill>
            <a:prstDash val="solid"/>
            <a:miter lim="800000"/>
            <a:headEnd type="none" w="sm" len="sm"/>
            <a:tailEnd type="none" w="sm" len="sm"/>
          </a:ln>
        </p:spPr>
      </p:cxnSp>
    </p:spTree>
    <p:extLst>
      <p:ext uri="{BB962C8B-B14F-4D97-AF65-F5344CB8AC3E}">
        <p14:creationId xmlns:p14="http://schemas.microsoft.com/office/powerpoint/2010/main" val="965421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1f36298e04e_0_2138"/>
          <p:cNvSpPr/>
          <p:nvPr/>
        </p:nvSpPr>
        <p:spPr>
          <a:xfrm>
            <a:off x="-7937" y="758825"/>
            <a:ext cx="384300" cy="5330700"/>
          </a:xfrm>
          <a:prstGeom prst="rect">
            <a:avLst/>
          </a:prstGeom>
          <a:solidFill>
            <a:srgbClr val="C8C8C8">
              <a:alpha val="4863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7" name="Google Shape;407;g1f36298e04e_0_2138"/>
          <p:cNvSpPr txBox="1">
            <a:spLocks noGrp="1"/>
          </p:cNvSpPr>
          <p:nvPr>
            <p:ph type="subTitle" idx="2"/>
          </p:nvPr>
        </p:nvSpPr>
        <p:spPr>
          <a:xfrm>
            <a:off x="1881150" y="266575"/>
            <a:ext cx="9508500" cy="474600"/>
          </a:xfrm>
          <a:prstGeom prst="rect">
            <a:avLst/>
          </a:prstGeom>
          <a:noFill/>
          <a:ln>
            <a:noFill/>
          </a:ln>
        </p:spPr>
        <p:txBody>
          <a:bodyPr spcFirstLastPara="1" wrap="square" lIns="121900" tIns="121900" rIns="121900" bIns="121900" anchor="t" anchorCtr="0">
            <a:normAutofit fontScale="92500"/>
          </a:bodyPr>
          <a:lstStyle/>
          <a:p>
            <a:pPr marL="0" lvl="0" indent="0" algn="ctr" rtl="0">
              <a:lnSpc>
                <a:spcPct val="95000"/>
              </a:lnSpc>
              <a:spcBef>
                <a:spcPts val="0"/>
              </a:spcBef>
              <a:spcAft>
                <a:spcPts val="0"/>
              </a:spcAft>
              <a:buSzPts val="1100"/>
              <a:buNone/>
            </a:pPr>
            <a:r>
              <a:rPr lang="en-US" sz="1800" b="1">
                <a:solidFill>
                  <a:srgbClr val="073763"/>
                </a:solidFill>
                <a:latin typeface="Arial"/>
                <a:ea typeface="Arial"/>
                <a:cs typeface="Arial"/>
                <a:sym typeface="Arial"/>
              </a:rPr>
              <a:t>Білім алушының әл-ауқат дәрежесін анықтаудың негізгі критерийлері</a:t>
            </a:r>
            <a:endParaRPr sz="1800" b="1">
              <a:solidFill>
                <a:srgbClr val="073763"/>
              </a:solidFill>
              <a:latin typeface="Arial"/>
              <a:ea typeface="Arial"/>
              <a:cs typeface="Arial"/>
              <a:sym typeface="Arial"/>
            </a:endParaRPr>
          </a:p>
        </p:txBody>
      </p:sp>
      <p:cxnSp>
        <p:nvCxnSpPr>
          <p:cNvPr id="408" name="Google Shape;408;g1f36298e04e_0_2138"/>
          <p:cNvCxnSpPr/>
          <p:nvPr/>
        </p:nvCxnSpPr>
        <p:spPr>
          <a:xfrm>
            <a:off x="2329952" y="627141"/>
            <a:ext cx="8610900" cy="0"/>
          </a:xfrm>
          <a:prstGeom prst="straightConnector1">
            <a:avLst/>
          </a:prstGeom>
          <a:noFill/>
          <a:ln w="28575" cap="flat" cmpd="sng">
            <a:solidFill>
              <a:srgbClr val="EE7008"/>
            </a:solidFill>
            <a:prstDash val="solid"/>
            <a:miter lim="800000"/>
            <a:headEnd type="none" w="sm" len="sm"/>
            <a:tailEnd type="none" w="sm" len="sm"/>
          </a:ln>
        </p:spPr>
      </p:cxnSp>
      <p:graphicFrame>
        <p:nvGraphicFramePr>
          <p:cNvPr id="409" name="Google Shape;409;g1f36298e04e_0_2138"/>
          <p:cNvGraphicFramePr/>
          <p:nvPr/>
        </p:nvGraphicFramePr>
        <p:xfrm>
          <a:off x="378099" y="893572"/>
          <a:ext cx="11623025" cy="5431875"/>
        </p:xfrm>
        <a:graphic>
          <a:graphicData uri="http://schemas.openxmlformats.org/drawingml/2006/table">
            <a:tbl>
              <a:tblPr firstRow="1" bandRow="1">
                <a:noFill/>
                <a:tableStyleId>{D96BB58D-2E4E-42EB-B055-07D079F77B8C}</a:tableStyleId>
              </a:tblPr>
              <a:tblGrid>
                <a:gridCol w="2890700"/>
                <a:gridCol w="2890700"/>
                <a:gridCol w="5841625"/>
              </a:tblGrid>
              <a:tr h="806975">
                <a:tc>
                  <a:txBody>
                    <a:bodyPr/>
                    <a:lstStyle/>
                    <a:p>
                      <a:pPr marL="0" marR="0" lvl="0" indent="0" algn="ctr" rtl="0">
                        <a:lnSpc>
                          <a:spcPct val="115000"/>
                        </a:lnSpc>
                        <a:spcBef>
                          <a:spcPts val="0"/>
                        </a:spcBef>
                        <a:spcAft>
                          <a:spcPts val="0"/>
                        </a:spcAft>
                        <a:buNone/>
                      </a:pPr>
                      <a:r>
                        <a:rPr lang="en-US" sz="1600"/>
                        <a:t>Тұтас педагогикалық процестің субъектілері </a:t>
                      </a:r>
                      <a:endParaRPr sz="1600"/>
                    </a:p>
                  </a:txBody>
                  <a:tcPr marL="51425" marR="51425" marT="0" marB="0">
                    <a:solidFill>
                      <a:srgbClr val="3D85C6"/>
                    </a:solidFill>
                  </a:tcPr>
                </a:tc>
                <a:tc>
                  <a:txBody>
                    <a:bodyPr/>
                    <a:lstStyle/>
                    <a:p>
                      <a:pPr marL="0" marR="0" lvl="0" indent="0" algn="ctr" rtl="0">
                        <a:lnSpc>
                          <a:spcPct val="115000"/>
                        </a:lnSpc>
                        <a:spcBef>
                          <a:spcPts val="0"/>
                        </a:spcBef>
                        <a:spcAft>
                          <a:spcPts val="0"/>
                        </a:spcAft>
                        <a:buNone/>
                      </a:pPr>
                      <a:r>
                        <a:rPr lang="en-US" sz="1600"/>
                        <a:t>Қолайлы ортаның құрамдас бөліктері</a:t>
                      </a:r>
                      <a:endParaRPr sz="1600"/>
                    </a:p>
                  </a:txBody>
                  <a:tcPr marL="68575" marR="68575" marT="45725" marB="45725">
                    <a:solidFill>
                      <a:srgbClr val="3D85C6"/>
                    </a:solidFill>
                  </a:tcPr>
                </a:tc>
                <a:tc>
                  <a:txBody>
                    <a:bodyPr/>
                    <a:lstStyle/>
                    <a:p>
                      <a:pPr marL="0" marR="0" lvl="0" indent="0" algn="ctr" rtl="0">
                        <a:spcBef>
                          <a:spcPts val="0"/>
                        </a:spcBef>
                        <a:spcAft>
                          <a:spcPts val="0"/>
                        </a:spcAft>
                        <a:buNone/>
                      </a:pPr>
                      <a:r>
                        <a:rPr lang="en-US" sz="1600"/>
                        <a:t>Білім алушылардың қолайлы ортасының құрамдас бөліктерін өлшеудің болжамды критерийлері</a:t>
                      </a:r>
                      <a:endParaRPr sz="1600"/>
                    </a:p>
                  </a:txBody>
                  <a:tcPr marL="68575" marR="68575" marT="45725" marB="45725">
                    <a:solidFill>
                      <a:srgbClr val="3D85C6"/>
                    </a:solidFill>
                  </a:tcPr>
                </a:tc>
              </a:tr>
              <a:tr h="1269975">
                <a:tc rowSpan="6">
                  <a:txBody>
                    <a:bodyPr/>
                    <a:lstStyle/>
                    <a:p>
                      <a:pPr marL="0" marR="0" lvl="0" indent="0" algn="l" rtl="0">
                        <a:lnSpc>
                          <a:spcPct val="115000"/>
                        </a:lnSpc>
                        <a:spcBef>
                          <a:spcPts val="0"/>
                        </a:spcBef>
                        <a:spcAft>
                          <a:spcPts val="0"/>
                        </a:spcAft>
                        <a:buNone/>
                      </a:pPr>
                      <a:endParaRPr sz="1100"/>
                    </a:p>
                    <a:p>
                      <a:pPr marL="0" marR="0" lvl="0" indent="0" algn="l" rtl="0">
                        <a:lnSpc>
                          <a:spcPct val="115000"/>
                        </a:lnSpc>
                        <a:spcBef>
                          <a:spcPts val="0"/>
                        </a:spcBef>
                        <a:spcAft>
                          <a:spcPts val="0"/>
                        </a:spcAft>
                        <a:buNone/>
                      </a:pPr>
                      <a:endParaRPr sz="1200" b="1"/>
                    </a:p>
                    <a:p>
                      <a:pPr marL="0" marR="0" lvl="0" indent="0" algn="l" rtl="0">
                        <a:lnSpc>
                          <a:spcPct val="115000"/>
                        </a:lnSpc>
                        <a:spcBef>
                          <a:spcPts val="0"/>
                        </a:spcBef>
                        <a:spcAft>
                          <a:spcPts val="0"/>
                        </a:spcAft>
                        <a:buNone/>
                      </a:pPr>
                      <a:endParaRPr sz="1200" b="1"/>
                    </a:p>
                    <a:p>
                      <a:pPr marL="0" marR="0" lvl="0" indent="0" algn="l" rtl="0">
                        <a:lnSpc>
                          <a:spcPct val="115000"/>
                        </a:lnSpc>
                        <a:spcBef>
                          <a:spcPts val="0"/>
                        </a:spcBef>
                        <a:spcAft>
                          <a:spcPts val="0"/>
                        </a:spcAft>
                        <a:buNone/>
                      </a:pPr>
                      <a:endParaRPr sz="1200" b="1"/>
                    </a:p>
                    <a:p>
                      <a:pPr marL="0" marR="0" lvl="0" indent="0" algn="l" rtl="0">
                        <a:lnSpc>
                          <a:spcPct val="115000"/>
                        </a:lnSpc>
                        <a:spcBef>
                          <a:spcPts val="0"/>
                        </a:spcBef>
                        <a:spcAft>
                          <a:spcPts val="0"/>
                        </a:spcAft>
                        <a:buNone/>
                      </a:pPr>
                      <a:endParaRPr sz="1200" b="1"/>
                    </a:p>
                    <a:p>
                      <a:pPr marL="0" marR="0" lvl="0" indent="0" algn="l" rtl="0">
                        <a:lnSpc>
                          <a:spcPct val="115000"/>
                        </a:lnSpc>
                        <a:spcBef>
                          <a:spcPts val="0"/>
                        </a:spcBef>
                        <a:spcAft>
                          <a:spcPts val="0"/>
                        </a:spcAft>
                        <a:buNone/>
                      </a:pPr>
                      <a:endParaRPr sz="1200" b="1"/>
                    </a:p>
                    <a:p>
                      <a:pPr marL="0" marR="0" lvl="0" indent="0" algn="l" rtl="0">
                        <a:lnSpc>
                          <a:spcPct val="115000"/>
                        </a:lnSpc>
                        <a:spcBef>
                          <a:spcPts val="0"/>
                        </a:spcBef>
                        <a:spcAft>
                          <a:spcPts val="0"/>
                        </a:spcAft>
                        <a:buNone/>
                      </a:pPr>
                      <a:endParaRPr sz="1200" b="1"/>
                    </a:p>
                    <a:p>
                      <a:pPr marL="0" marR="0" lvl="0" indent="0" algn="l" rtl="0">
                        <a:lnSpc>
                          <a:spcPct val="115000"/>
                        </a:lnSpc>
                        <a:spcBef>
                          <a:spcPts val="0"/>
                        </a:spcBef>
                        <a:spcAft>
                          <a:spcPts val="0"/>
                        </a:spcAft>
                        <a:buNone/>
                      </a:pPr>
                      <a:endParaRPr sz="1200" b="1">
                        <a:solidFill>
                          <a:srgbClr val="EE7008"/>
                        </a:solidFill>
                      </a:endParaRPr>
                    </a:p>
                    <a:p>
                      <a:pPr marL="0" marR="0" lvl="0" indent="0" algn="l" rtl="0">
                        <a:lnSpc>
                          <a:spcPct val="115000"/>
                        </a:lnSpc>
                        <a:spcBef>
                          <a:spcPts val="0"/>
                        </a:spcBef>
                        <a:spcAft>
                          <a:spcPts val="0"/>
                        </a:spcAft>
                        <a:buNone/>
                      </a:pPr>
                      <a:endParaRPr sz="1200" b="1">
                        <a:solidFill>
                          <a:srgbClr val="EE7008"/>
                        </a:solidFill>
                      </a:endParaRPr>
                    </a:p>
                    <a:p>
                      <a:pPr marL="0" marR="0" lvl="0" indent="0" algn="ctr" rtl="0">
                        <a:lnSpc>
                          <a:spcPct val="115000"/>
                        </a:lnSpc>
                        <a:spcBef>
                          <a:spcPts val="0"/>
                        </a:spcBef>
                        <a:spcAft>
                          <a:spcPts val="0"/>
                        </a:spcAft>
                        <a:buNone/>
                      </a:pPr>
                      <a:r>
                        <a:rPr lang="en-US" sz="1800" b="1">
                          <a:solidFill>
                            <a:srgbClr val="EE7008"/>
                          </a:solidFill>
                        </a:rPr>
                        <a:t>Білім алушының қажеттіліктері </a:t>
                      </a:r>
                      <a:endParaRPr sz="1800">
                        <a:solidFill>
                          <a:srgbClr val="EE7008"/>
                        </a:solidFill>
                      </a:endParaRPr>
                    </a:p>
                  </a:txBody>
                  <a:tcPr marL="51425" marR="51425" marT="0" marB="0">
                    <a:solidFill>
                      <a:srgbClr val="CFE2F3"/>
                    </a:solidFill>
                  </a:tcPr>
                </a:tc>
                <a:tc>
                  <a:txBody>
                    <a:bodyPr/>
                    <a:lstStyle/>
                    <a:p>
                      <a:pPr marL="0" marR="0" lvl="0" indent="0" algn="l" rtl="0">
                        <a:lnSpc>
                          <a:spcPct val="115000"/>
                        </a:lnSpc>
                        <a:spcBef>
                          <a:spcPts val="0"/>
                        </a:spcBef>
                        <a:spcAft>
                          <a:spcPts val="0"/>
                        </a:spcAft>
                        <a:buNone/>
                      </a:pPr>
                      <a:r>
                        <a:rPr lang="en-US" sz="1400" b="1"/>
                        <a:t>Денсаулық</a:t>
                      </a:r>
                      <a:endParaRPr sz="1400"/>
                    </a:p>
                  </a:txBody>
                  <a:tcPr marL="51425" marR="51425" marT="0" marB="0">
                    <a:solidFill>
                      <a:srgbClr val="CFE2F3"/>
                    </a:solidFill>
                  </a:tcPr>
                </a:tc>
                <a:tc>
                  <a:txBody>
                    <a:bodyPr/>
                    <a:lstStyle/>
                    <a:p>
                      <a:pPr marL="0" marR="0" lvl="0" indent="0" algn="l" rtl="0">
                        <a:spcBef>
                          <a:spcPts val="0"/>
                        </a:spcBef>
                        <a:spcAft>
                          <a:spcPts val="0"/>
                        </a:spcAft>
                        <a:buNone/>
                      </a:pPr>
                      <a:r>
                        <a:rPr lang="en-US" sz="1400">
                          <a:solidFill>
                            <a:schemeClr val="dk1"/>
                          </a:solidFill>
                        </a:rPr>
                        <a:t>Аурулардың өсуі мен құлдырауы және диспансерлік есепке алу, медициналық қызметтерге жағдай жасау, жұқпалы аурулар кезеңінде карантиндік шараларды сақтау, аурулардың алдын алу, Санитарлық Ережелер және нормалар талаптарын орындау</a:t>
                      </a:r>
                      <a:endParaRPr sz="1400"/>
                    </a:p>
                  </a:txBody>
                  <a:tcPr marL="68575" marR="68575" marT="45725" marB="45725">
                    <a:solidFill>
                      <a:srgbClr val="CFE2F3"/>
                    </a:solidFill>
                  </a:tcPr>
                </a:tc>
              </a:tr>
              <a:tr h="935475">
                <a:tc vMerge="1">
                  <a:txBody>
                    <a:bodyPr/>
                    <a:lstStyle/>
                    <a:p>
                      <a:endParaRPr lang="ru-RU"/>
                    </a:p>
                  </a:txBody>
                  <a:tcPr/>
                </a:tc>
                <a:tc>
                  <a:txBody>
                    <a:bodyPr/>
                    <a:lstStyle/>
                    <a:p>
                      <a:pPr marL="0" marR="0" lvl="0" indent="0" algn="l" rtl="0">
                        <a:lnSpc>
                          <a:spcPct val="115000"/>
                        </a:lnSpc>
                        <a:spcBef>
                          <a:spcPts val="0"/>
                        </a:spcBef>
                        <a:spcAft>
                          <a:spcPts val="0"/>
                        </a:spcAft>
                        <a:buNone/>
                      </a:pPr>
                      <a:r>
                        <a:rPr lang="en-US" sz="1400" b="1"/>
                        <a:t>Оқыту, таным</a:t>
                      </a:r>
                      <a:endParaRPr sz="1400"/>
                    </a:p>
                  </a:txBody>
                  <a:tcPr marL="51425" marR="51425" marT="0" marB="0">
                    <a:solidFill>
                      <a:srgbClr val="9FC5E8"/>
                    </a:solidFill>
                  </a:tcPr>
                </a:tc>
                <a:tc>
                  <a:txBody>
                    <a:bodyPr/>
                    <a:lstStyle/>
                    <a:p>
                      <a:pPr marL="0" marR="0" lvl="0" indent="0" algn="l" rtl="0">
                        <a:spcBef>
                          <a:spcPts val="0"/>
                        </a:spcBef>
                        <a:spcAft>
                          <a:spcPts val="0"/>
                        </a:spcAft>
                        <a:buNone/>
                      </a:pPr>
                      <a:r>
                        <a:rPr lang="en-US" sz="1400">
                          <a:solidFill>
                            <a:schemeClr val="dk1"/>
                          </a:solidFill>
                        </a:rPr>
                        <a:t>Сапалы оқыту, жалпыадамзаттық құндылықтарды басқа пәндерді оқытуға интеграциялау және қосымша білім беру, педагогтерді оқыту деңгейі мен сапасы</a:t>
                      </a:r>
                      <a:endParaRPr sz="1400"/>
                    </a:p>
                  </a:txBody>
                  <a:tcPr marL="68575" marR="68575" marT="45725" marB="45725">
                    <a:solidFill>
                      <a:srgbClr val="9FC5E8"/>
                    </a:solidFill>
                  </a:tcPr>
                </a:tc>
              </a:tr>
              <a:tr h="681575">
                <a:tc vMerge="1">
                  <a:txBody>
                    <a:bodyPr/>
                    <a:lstStyle/>
                    <a:p>
                      <a:endParaRPr lang="ru-RU"/>
                    </a:p>
                  </a:txBody>
                  <a:tcPr/>
                </a:tc>
                <a:tc>
                  <a:txBody>
                    <a:bodyPr/>
                    <a:lstStyle/>
                    <a:p>
                      <a:pPr marL="0" marR="0" lvl="0" indent="0" algn="l" rtl="0">
                        <a:lnSpc>
                          <a:spcPct val="115000"/>
                        </a:lnSpc>
                        <a:spcBef>
                          <a:spcPts val="0"/>
                        </a:spcBef>
                        <a:spcAft>
                          <a:spcPts val="0"/>
                        </a:spcAft>
                        <a:buNone/>
                      </a:pPr>
                      <a:r>
                        <a:rPr lang="en-US" sz="1400" b="1"/>
                        <a:t>Әлеуметтік-материалдық жағдайлар</a:t>
                      </a:r>
                      <a:endParaRPr sz="1400"/>
                    </a:p>
                  </a:txBody>
                  <a:tcPr marL="51425" marR="51425" marT="0" marB="0">
                    <a:solidFill>
                      <a:srgbClr val="CFE2F3"/>
                    </a:solidFill>
                  </a:tcPr>
                </a:tc>
                <a:tc>
                  <a:txBody>
                    <a:bodyPr/>
                    <a:lstStyle/>
                    <a:p>
                      <a:pPr marL="0" marR="0" lvl="0" indent="0" algn="l" rtl="0">
                        <a:spcBef>
                          <a:spcPts val="0"/>
                        </a:spcBef>
                        <a:spcAft>
                          <a:spcPts val="0"/>
                        </a:spcAft>
                        <a:buNone/>
                      </a:pPr>
                      <a:r>
                        <a:rPr lang="en-US" sz="1400">
                          <a:solidFill>
                            <a:schemeClr val="dk1"/>
                          </a:solidFill>
                        </a:rPr>
                        <a:t>Әлеуметтік-тұрмыстық жағдайлар деңгейі, отбасының қаржылық жағдайы</a:t>
                      </a:r>
                      <a:endParaRPr sz="1400"/>
                    </a:p>
                  </a:txBody>
                  <a:tcPr marL="68575" marR="68575" marT="45725" marB="45725">
                    <a:solidFill>
                      <a:srgbClr val="CFE2F3"/>
                    </a:solidFill>
                  </a:tcPr>
                </a:tc>
              </a:tr>
              <a:tr h="383225">
                <a:tc vMerge="1">
                  <a:txBody>
                    <a:bodyPr/>
                    <a:lstStyle/>
                    <a:p>
                      <a:endParaRPr lang="ru-RU"/>
                    </a:p>
                  </a:txBody>
                  <a:tcPr/>
                </a:tc>
                <a:tc>
                  <a:txBody>
                    <a:bodyPr/>
                    <a:lstStyle/>
                    <a:p>
                      <a:pPr marL="0" marR="0" lvl="0" indent="0" algn="l" rtl="0">
                        <a:lnSpc>
                          <a:spcPct val="115000"/>
                        </a:lnSpc>
                        <a:spcBef>
                          <a:spcPts val="0"/>
                        </a:spcBef>
                        <a:spcAft>
                          <a:spcPts val="0"/>
                        </a:spcAft>
                        <a:buNone/>
                      </a:pPr>
                      <a:r>
                        <a:rPr lang="en-US" sz="1400" b="1"/>
                        <a:t>Отбасы, достар</a:t>
                      </a:r>
                      <a:endParaRPr sz="1400"/>
                    </a:p>
                  </a:txBody>
                  <a:tcPr marL="51425" marR="51425" marT="0" marB="0">
                    <a:solidFill>
                      <a:srgbClr val="9FC5E8"/>
                    </a:solidFill>
                  </a:tcPr>
                </a:tc>
                <a:tc>
                  <a:txBody>
                    <a:bodyPr/>
                    <a:lstStyle/>
                    <a:p>
                      <a:pPr marL="0" marR="0" lvl="0" indent="0" algn="l" rtl="0">
                        <a:lnSpc>
                          <a:spcPct val="97000"/>
                        </a:lnSpc>
                        <a:spcBef>
                          <a:spcPts val="0"/>
                        </a:spcBef>
                        <a:spcAft>
                          <a:spcPts val="0"/>
                        </a:spcAft>
                        <a:buNone/>
                      </a:pPr>
                      <a:r>
                        <a:rPr lang="en-US" sz="1400">
                          <a:solidFill>
                            <a:srgbClr val="000000"/>
                          </a:solidFill>
                        </a:rPr>
                        <a:t>Отбасының портреті, құрдастарымен тұлғааралық қарым-қатынас</a:t>
                      </a:r>
                      <a:endParaRPr sz="1400"/>
                    </a:p>
                  </a:txBody>
                  <a:tcPr marL="51425" marR="51425" marT="0" marB="0">
                    <a:solidFill>
                      <a:srgbClr val="9FC5E8"/>
                    </a:solidFill>
                  </a:tcPr>
                </a:tc>
              </a:tr>
              <a:tr h="677325">
                <a:tc vMerge="1">
                  <a:txBody>
                    <a:bodyPr/>
                    <a:lstStyle/>
                    <a:p>
                      <a:endParaRPr lang="ru-RU"/>
                    </a:p>
                  </a:txBody>
                  <a:tcPr/>
                </a:tc>
                <a:tc>
                  <a:txBody>
                    <a:bodyPr/>
                    <a:lstStyle/>
                    <a:p>
                      <a:pPr marL="0" marR="0" lvl="0" indent="0" algn="l" rtl="0">
                        <a:lnSpc>
                          <a:spcPct val="115000"/>
                        </a:lnSpc>
                        <a:spcBef>
                          <a:spcPts val="0"/>
                        </a:spcBef>
                        <a:spcAft>
                          <a:spcPts val="0"/>
                        </a:spcAft>
                        <a:buNone/>
                      </a:pPr>
                      <a:r>
                        <a:rPr lang="en-US" sz="1400" b="1"/>
                        <a:t>Қоғамдағы мінез-құлық</a:t>
                      </a:r>
                      <a:endParaRPr sz="1400"/>
                    </a:p>
                  </a:txBody>
                  <a:tcPr marL="51425" marR="51425" marT="0" marB="0">
                    <a:solidFill>
                      <a:srgbClr val="CFE2F3"/>
                    </a:solidFill>
                  </a:tcPr>
                </a:tc>
                <a:tc>
                  <a:txBody>
                    <a:bodyPr/>
                    <a:lstStyle/>
                    <a:p>
                      <a:pPr marL="0" marR="0" lvl="0" indent="0" algn="l" rtl="0">
                        <a:spcBef>
                          <a:spcPts val="0"/>
                        </a:spcBef>
                        <a:spcAft>
                          <a:spcPts val="0"/>
                        </a:spcAft>
                        <a:buNone/>
                      </a:pPr>
                      <a:r>
                        <a:rPr lang="en-US" sz="1400">
                          <a:solidFill>
                            <a:schemeClr val="dk1"/>
                          </a:solidFill>
                        </a:rPr>
                        <a:t>Ювеналды полицияда "тәуекел" тобында есепті тіркеу (иә, жоқ), қоғамдық өмірге қатысу</a:t>
                      </a:r>
                      <a:endParaRPr sz="1400"/>
                    </a:p>
                  </a:txBody>
                  <a:tcPr marL="68575" marR="68575" marT="45725" marB="45725">
                    <a:solidFill>
                      <a:srgbClr val="CFE2F3"/>
                    </a:solidFill>
                  </a:tcPr>
                </a:tc>
              </a:tr>
              <a:tr h="677325">
                <a:tc vMerge="1">
                  <a:txBody>
                    <a:bodyPr/>
                    <a:lstStyle/>
                    <a:p>
                      <a:endParaRPr lang="ru-RU"/>
                    </a:p>
                  </a:txBody>
                  <a:tcPr/>
                </a:tc>
                <a:tc>
                  <a:txBody>
                    <a:bodyPr/>
                    <a:lstStyle/>
                    <a:p>
                      <a:pPr marL="0" marR="0" lvl="0" indent="0" algn="l" rtl="0">
                        <a:lnSpc>
                          <a:spcPct val="115000"/>
                        </a:lnSpc>
                        <a:spcBef>
                          <a:spcPts val="0"/>
                        </a:spcBef>
                        <a:spcAft>
                          <a:spcPts val="0"/>
                        </a:spcAft>
                        <a:buNone/>
                      </a:pPr>
                      <a:r>
                        <a:rPr lang="en-US" sz="1400" b="1"/>
                        <a:t>Өзін-өзі бағалау, </a:t>
                      </a:r>
                      <a:r>
                        <a:rPr lang="en-US" sz="1400" b="1">
                          <a:solidFill>
                            <a:schemeClr val="accent1"/>
                          </a:solidFill>
                        </a:rPr>
                        <a:t>Тәуелсіздік</a:t>
                      </a:r>
                      <a:endParaRPr sz="1400">
                        <a:solidFill>
                          <a:schemeClr val="accent1"/>
                        </a:solidFill>
                      </a:endParaRPr>
                    </a:p>
                  </a:txBody>
                  <a:tcPr marL="51425" marR="51425" marT="0" marB="0">
                    <a:solidFill>
                      <a:srgbClr val="9FC5E8"/>
                    </a:solidFill>
                  </a:tcPr>
                </a:tc>
                <a:tc>
                  <a:txBody>
                    <a:bodyPr/>
                    <a:lstStyle/>
                    <a:p>
                      <a:pPr marL="0" marR="0" lvl="0" indent="0" algn="l" rtl="0">
                        <a:spcBef>
                          <a:spcPts val="0"/>
                        </a:spcBef>
                        <a:spcAft>
                          <a:spcPts val="0"/>
                        </a:spcAft>
                        <a:buNone/>
                      </a:pPr>
                      <a:r>
                        <a:rPr lang="en-US" sz="1400">
                          <a:solidFill>
                            <a:schemeClr val="dk1"/>
                          </a:solidFill>
                        </a:rPr>
                        <a:t>Жағдайды бағалай алуы, өз бетінше қорытынды жасай алуы, шешім қабылдау немесе ұсына алуы  </a:t>
                      </a:r>
                      <a:endParaRPr sz="1400"/>
                    </a:p>
                  </a:txBody>
                  <a:tcPr marL="68575" marR="68575" marT="45725" marB="45725">
                    <a:solidFill>
                      <a:srgbClr val="9FC5E8"/>
                    </a:solidFill>
                  </a:tcPr>
                </a:tc>
              </a:tr>
            </a:tbl>
          </a:graphicData>
        </a:graphic>
      </p:graphicFrame>
      <p:pic>
        <p:nvPicPr>
          <p:cNvPr id="410" name="Google Shape;410;g1f36298e04e_0_2138"/>
          <p:cNvPicPr preferRelativeResize="0"/>
          <p:nvPr/>
        </p:nvPicPr>
        <p:blipFill rotWithShape="1">
          <a:blip r:embed="rId3">
            <a:alphaModFix/>
          </a:blip>
          <a:srcRect/>
          <a:stretch/>
        </p:blipFill>
        <p:spPr>
          <a:xfrm flipH="1">
            <a:off x="115809" y="4481521"/>
            <a:ext cx="1083375" cy="20755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1f36298e04e_0_2122"/>
          <p:cNvSpPr/>
          <p:nvPr/>
        </p:nvSpPr>
        <p:spPr>
          <a:xfrm>
            <a:off x="-7937" y="758825"/>
            <a:ext cx="384300" cy="5330700"/>
          </a:xfrm>
          <a:prstGeom prst="rect">
            <a:avLst/>
          </a:prstGeom>
          <a:solidFill>
            <a:srgbClr val="C8C8C8">
              <a:alpha val="4863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aphicFrame>
        <p:nvGraphicFramePr>
          <p:cNvPr id="416" name="Google Shape;416;g1f36298e04e_0_2122"/>
          <p:cNvGraphicFramePr/>
          <p:nvPr/>
        </p:nvGraphicFramePr>
        <p:xfrm>
          <a:off x="261257" y="886208"/>
          <a:ext cx="11617225" cy="5085600"/>
        </p:xfrm>
        <a:graphic>
          <a:graphicData uri="http://schemas.openxmlformats.org/drawingml/2006/table">
            <a:tbl>
              <a:tblPr firstRow="1" bandRow="1">
                <a:noFill/>
                <a:tableStyleId>{D96BB58D-2E4E-42EB-B055-07D079F77B8C}</a:tableStyleId>
              </a:tblPr>
              <a:tblGrid>
                <a:gridCol w="2905975"/>
                <a:gridCol w="2928775"/>
                <a:gridCol w="5782475"/>
              </a:tblGrid>
              <a:tr h="910175">
                <a:tc>
                  <a:txBody>
                    <a:bodyPr/>
                    <a:lstStyle/>
                    <a:p>
                      <a:pPr marL="0" marR="0" lvl="0" indent="0" algn="ctr" rtl="0">
                        <a:lnSpc>
                          <a:spcPct val="115000"/>
                        </a:lnSpc>
                        <a:spcBef>
                          <a:spcPts val="0"/>
                        </a:spcBef>
                        <a:spcAft>
                          <a:spcPts val="0"/>
                        </a:spcAft>
                        <a:buNone/>
                      </a:pPr>
                      <a:r>
                        <a:rPr lang="en-US" sz="1800"/>
                        <a:t>Тұтас педагогикалық процестің субъектілері</a:t>
                      </a:r>
                      <a:endParaRPr sz="1800"/>
                    </a:p>
                  </a:txBody>
                  <a:tcPr marL="51425" marR="51425" marT="0" marB="0">
                    <a:solidFill>
                      <a:srgbClr val="3D85C6"/>
                    </a:solidFill>
                  </a:tcPr>
                </a:tc>
                <a:tc>
                  <a:txBody>
                    <a:bodyPr/>
                    <a:lstStyle/>
                    <a:p>
                      <a:pPr marL="0" marR="0" lvl="0" indent="0" algn="ctr" rtl="0">
                        <a:lnSpc>
                          <a:spcPct val="115000"/>
                        </a:lnSpc>
                        <a:spcBef>
                          <a:spcPts val="0"/>
                        </a:spcBef>
                        <a:spcAft>
                          <a:spcPts val="0"/>
                        </a:spcAft>
                        <a:buNone/>
                      </a:pPr>
                      <a:r>
                        <a:rPr lang="en-US" sz="1800"/>
                        <a:t>Қолайлы ортаның құрамдас бөліктері</a:t>
                      </a:r>
                      <a:endParaRPr sz="1800"/>
                    </a:p>
                  </a:txBody>
                  <a:tcPr marL="51425" marR="51425" marT="0" marB="0">
                    <a:solidFill>
                      <a:srgbClr val="3D85C6"/>
                    </a:solidFill>
                  </a:tcPr>
                </a:tc>
                <a:tc>
                  <a:txBody>
                    <a:bodyPr/>
                    <a:lstStyle/>
                    <a:p>
                      <a:pPr marL="457200" marR="0" lvl="0" indent="0" algn="ctr" rtl="0">
                        <a:lnSpc>
                          <a:spcPct val="97000"/>
                        </a:lnSpc>
                        <a:spcBef>
                          <a:spcPts val="0"/>
                        </a:spcBef>
                        <a:spcAft>
                          <a:spcPts val="0"/>
                        </a:spcAft>
                        <a:buNone/>
                      </a:pPr>
                      <a:r>
                        <a:rPr lang="en-US" sz="1800"/>
                        <a:t>Білім алушылардың қолайлы ортасының құрамдас бөліктерін өлшеудің болжамды критерийлері</a:t>
                      </a:r>
                      <a:endParaRPr sz="1800"/>
                    </a:p>
                  </a:txBody>
                  <a:tcPr marL="51425" marR="51425" marT="0" marB="0">
                    <a:solidFill>
                      <a:srgbClr val="3D85C6"/>
                    </a:solidFill>
                  </a:tcPr>
                </a:tc>
              </a:tr>
              <a:tr h="1000950">
                <a:tc>
                  <a:txBody>
                    <a:bodyPr/>
                    <a:lstStyle/>
                    <a:p>
                      <a:pPr marL="0" marR="0" lvl="0" indent="0" algn="l" rtl="0">
                        <a:spcBef>
                          <a:spcPts val="0"/>
                        </a:spcBef>
                        <a:spcAft>
                          <a:spcPts val="0"/>
                        </a:spcAft>
                        <a:buNone/>
                      </a:pPr>
                      <a:endParaRPr/>
                    </a:p>
                  </a:txBody>
                  <a:tcPr marL="68575" marR="68575" marT="45725" marB="45725">
                    <a:solidFill>
                      <a:srgbClr val="CFE2F3"/>
                    </a:solidFill>
                  </a:tcPr>
                </a:tc>
                <a:tc>
                  <a:txBody>
                    <a:bodyPr/>
                    <a:lstStyle/>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r>
                        <a:rPr lang="en-US" b="1"/>
                        <a:t>Сапалы білім беру</a:t>
                      </a:r>
                      <a:endParaRPr/>
                    </a:p>
                  </a:txBody>
                  <a:tcPr marL="51425" marR="51425" marT="0" marB="0">
                    <a:solidFill>
                      <a:srgbClr val="CFE2F3"/>
                    </a:solidFill>
                  </a:tcPr>
                </a:tc>
                <a:tc>
                  <a:txBody>
                    <a:bodyPr/>
                    <a:lstStyle/>
                    <a:p>
                      <a:pPr marL="0" marR="0" lvl="0" indent="0" algn="just" rtl="0">
                        <a:lnSpc>
                          <a:spcPct val="97000"/>
                        </a:lnSpc>
                        <a:spcBef>
                          <a:spcPts val="0"/>
                        </a:spcBef>
                        <a:spcAft>
                          <a:spcPts val="0"/>
                        </a:spcAft>
                        <a:buNone/>
                      </a:pPr>
                      <a:r>
                        <a:rPr lang="en-US">
                          <a:solidFill>
                            <a:srgbClr val="000000"/>
                          </a:solidFill>
                        </a:rPr>
                        <a:t>Білікті кадрлармен қамтамасыз етілуі, оқыту деңгейі, білім алушылардың оқудағы жетістіктері</a:t>
                      </a:r>
                      <a:endParaRPr/>
                    </a:p>
                  </a:txBody>
                  <a:tcPr marL="51425" marR="51425" marT="0" marB="0">
                    <a:solidFill>
                      <a:srgbClr val="CFE2F3"/>
                    </a:solidFill>
                  </a:tcPr>
                </a:tc>
              </a:tr>
              <a:tr h="1091000">
                <a:tc rowSpan="2">
                  <a:txBody>
                    <a:bodyPr/>
                    <a:lstStyle/>
                    <a:p>
                      <a:pPr marL="0" marR="0" lvl="0" indent="0" algn="l" rtl="0">
                        <a:spcBef>
                          <a:spcPts val="0"/>
                        </a:spcBef>
                        <a:spcAft>
                          <a:spcPts val="0"/>
                        </a:spcAft>
                        <a:buNone/>
                      </a:pPr>
                      <a:endParaRPr sz="1800" b="1">
                        <a:solidFill>
                          <a:srgbClr val="EE7008"/>
                        </a:solidFill>
                      </a:endParaRPr>
                    </a:p>
                    <a:p>
                      <a:pPr marL="0" marR="0" lvl="0" indent="0" algn="ctr" rtl="0">
                        <a:spcBef>
                          <a:spcPts val="0"/>
                        </a:spcBef>
                        <a:spcAft>
                          <a:spcPts val="0"/>
                        </a:spcAft>
                        <a:buNone/>
                      </a:pPr>
                      <a:r>
                        <a:rPr lang="en-US" sz="1800" b="1">
                          <a:solidFill>
                            <a:srgbClr val="EE7008"/>
                          </a:solidFill>
                        </a:rPr>
                        <a:t>Әкімшілік және педагогтердің жауапкершілігі</a:t>
                      </a:r>
                      <a:endParaRPr sz="1800">
                        <a:solidFill>
                          <a:srgbClr val="EE7008"/>
                        </a:solidFill>
                      </a:endParaRPr>
                    </a:p>
                  </a:txBody>
                  <a:tcPr marL="68575" marR="68575" marT="45725" marB="45725">
                    <a:solidFill>
                      <a:srgbClr val="CFE2F3"/>
                    </a:solidFill>
                  </a:tcPr>
                </a:tc>
                <a:tc>
                  <a:txBody>
                    <a:bodyPr/>
                    <a:lstStyle/>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r>
                        <a:rPr lang="en-US" b="1"/>
                        <a:t>Оқу үшін қолайлы орта</a:t>
                      </a:r>
                      <a:endParaRPr/>
                    </a:p>
                  </a:txBody>
                  <a:tcPr marL="51425" marR="51425" marT="0" marB="0">
                    <a:solidFill>
                      <a:srgbClr val="9FC5E8"/>
                    </a:solidFill>
                  </a:tcPr>
                </a:tc>
                <a:tc>
                  <a:txBody>
                    <a:bodyPr/>
                    <a:lstStyle/>
                    <a:p>
                      <a:pPr marL="0" marR="0" lvl="0" indent="0" algn="just" rtl="0">
                        <a:lnSpc>
                          <a:spcPct val="97000"/>
                        </a:lnSpc>
                        <a:spcBef>
                          <a:spcPts val="0"/>
                        </a:spcBef>
                        <a:spcAft>
                          <a:spcPts val="0"/>
                        </a:spcAft>
                        <a:buNone/>
                      </a:pPr>
                      <a:r>
                        <a:rPr lang="en-US">
                          <a:solidFill>
                            <a:srgbClr val="000000"/>
                          </a:solidFill>
                        </a:rPr>
                        <a:t>Қолайлы психологиялық-педагогикалық жағдай жасау, материалдық-шаруашылық базаның жай-күйі, дәстүрдің болуы, сабақтан тыс жұмыстың жай-күйі, өзін-өзі басқару қызметі</a:t>
                      </a:r>
                      <a:endParaRPr/>
                    </a:p>
                  </a:txBody>
                  <a:tcPr marL="51425" marR="51425" marT="0" marB="0">
                    <a:solidFill>
                      <a:srgbClr val="9FC5E8"/>
                    </a:solidFill>
                  </a:tcPr>
                </a:tc>
              </a:tr>
              <a:tr h="1332775">
                <a:tc vMerge="1">
                  <a:txBody>
                    <a:bodyPr/>
                    <a:lstStyle/>
                    <a:p>
                      <a:endParaRPr lang="ru-RU"/>
                    </a:p>
                  </a:txBody>
                  <a:tcPr/>
                </a:tc>
                <a:tc>
                  <a:txBody>
                    <a:bodyPr/>
                    <a:lstStyle/>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r>
                        <a:rPr lang="en-US" b="1"/>
                        <a:t>Зорлық-зомбылыққа, қорқытуға, депрессиялық жай-күйге байланысты жағдайларға  араласу</a:t>
                      </a:r>
                      <a:endParaRPr/>
                    </a:p>
                  </a:txBody>
                  <a:tcPr marL="51425" marR="51425" marT="0" marB="0">
                    <a:solidFill>
                      <a:srgbClr val="CFE2F3"/>
                    </a:solidFill>
                  </a:tcPr>
                </a:tc>
                <a:tc>
                  <a:txBody>
                    <a:bodyPr/>
                    <a:lstStyle/>
                    <a:p>
                      <a:pPr marL="0" marR="0" lvl="0" indent="0" algn="just" rtl="0">
                        <a:lnSpc>
                          <a:spcPct val="97000"/>
                        </a:lnSpc>
                        <a:spcBef>
                          <a:spcPts val="0"/>
                        </a:spcBef>
                        <a:spcAft>
                          <a:spcPts val="0"/>
                        </a:spcAft>
                        <a:buNone/>
                      </a:pPr>
                      <a:r>
                        <a:rPr lang="en-US">
                          <a:solidFill>
                            <a:srgbClr val="000000"/>
                          </a:solidFill>
                        </a:rPr>
                        <a:t>Суицидтің, нашақорлықтың, темекі шегудің, құқық бұзушылықтардың және т. б. профилактикасының мониторингі, психикалық жай-күй диагностикасының болуы, сынып жетекшілерінің, кураторлардың, тәрбиешілердің қызмет деңгейі</a:t>
                      </a:r>
                      <a:endParaRPr/>
                    </a:p>
                  </a:txBody>
                  <a:tcPr marL="51425" marR="51425" marT="0" marB="0">
                    <a:solidFill>
                      <a:srgbClr val="CFE2F3"/>
                    </a:solidFill>
                  </a:tcPr>
                </a:tc>
              </a:tr>
              <a:tr h="750700">
                <a:tc>
                  <a:txBody>
                    <a:bodyPr/>
                    <a:lstStyle/>
                    <a:p>
                      <a:pPr marL="0" marR="0" lvl="0" indent="0" algn="l" rtl="0">
                        <a:spcBef>
                          <a:spcPts val="0"/>
                        </a:spcBef>
                        <a:spcAft>
                          <a:spcPts val="0"/>
                        </a:spcAft>
                        <a:buNone/>
                      </a:pPr>
                      <a:endParaRPr/>
                    </a:p>
                  </a:txBody>
                  <a:tcPr marL="68575" marR="68575" marT="45725" marB="45725">
                    <a:solidFill>
                      <a:srgbClr val="CFE2F3"/>
                    </a:solidFill>
                  </a:tcPr>
                </a:tc>
                <a:tc>
                  <a:txBody>
                    <a:bodyPr/>
                    <a:lstStyle/>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r>
                        <a:rPr lang="en-US" b="1"/>
                        <a:t>Отбасымен өзара әрекеттесу</a:t>
                      </a:r>
                      <a:endParaRPr/>
                    </a:p>
                  </a:txBody>
                  <a:tcPr marL="51425" marR="51425" marT="0" marB="0">
                    <a:solidFill>
                      <a:srgbClr val="9FC5E8"/>
                    </a:solidFill>
                  </a:tcPr>
                </a:tc>
                <a:tc>
                  <a:txBody>
                    <a:bodyPr/>
                    <a:lstStyle/>
                    <a:p>
                      <a:pPr marL="0" marR="0" lvl="0" indent="0" algn="just" rtl="0">
                        <a:lnSpc>
                          <a:spcPct val="97000"/>
                        </a:lnSpc>
                        <a:spcBef>
                          <a:spcPts val="0"/>
                        </a:spcBef>
                        <a:spcAft>
                          <a:spcPts val="0"/>
                        </a:spcAft>
                        <a:buNone/>
                      </a:pPr>
                      <a:r>
                        <a:rPr lang="en-US">
                          <a:solidFill>
                            <a:srgbClr val="000000"/>
                          </a:solidFill>
                        </a:rPr>
                        <a:t>Отбасымен тұрақты байланыстың болуы, ынтымақтастық және отбасы мен білім алушының проблемаларына қатысу</a:t>
                      </a:r>
                      <a:endParaRPr/>
                    </a:p>
                  </a:txBody>
                  <a:tcPr marL="51425" marR="51425" marT="0" marB="0">
                    <a:solidFill>
                      <a:srgbClr val="9FC5E8"/>
                    </a:solidFill>
                  </a:tcPr>
                </a:tc>
              </a:tr>
            </a:tbl>
          </a:graphicData>
        </a:graphic>
      </p:graphicFrame>
      <p:pic>
        <p:nvPicPr>
          <p:cNvPr id="417" name="Google Shape;417;g1f36298e04e_0_2122"/>
          <p:cNvPicPr preferRelativeResize="0"/>
          <p:nvPr/>
        </p:nvPicPr>
        <p:blipFill rotWithShape="1">
          <a:blip r:embed="rId3">
            <a:alphaModFix/>
          </a:blip>
          <a:srcRect/>
          <a:stretch/>
        </p:blipFill>
        <p:spPr>
          <a:xfrm flipH="1">
            <a:off x="115809" y="4481521"/>
            <a:ext cx="1083375" cy="20755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1f36298e04e_0_2130"/>
          <p:cNvSpPr/>
          <p:nvPr/>
        </p:nvSpPr>
        <p:spPr>
          <a:xfrm>
            <a:off x="-7937" y="758825"/>
            <a:ext cx="384300" cy="5330700"/>
          </a:xfrm>
          <a:prstGeom prst="rect">
            <a:avLst/>
          </a:prstGeom>
          <a:solidFill>
            <a:srgbClr val="C8C8C8">
              <a:alpha val="4863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aphicFrame>
        <p:nvGraphicFramePr>
          <p:cNvPr id="423" name="Google Shape;423;g1f36298e04e_0_2130"/>
          <p:cNvGraphicFramePr/>
          <p:nvPr/>
        </p:nvGraphicFramePr>
        <p:xfrm>
          <a:off x="348344" y="843700"/>
          <a:ext cx="11564975" cy="5402225"/>
        </p:xfrm>
        <a:graphic>
          <a:graphicData uri="http://schemas.openxmlformats.org/drawingml/2006/table">
            <a:tbl>
              <a:tblPr firstRow="1" bandRow="1">
                <a:noFill/>
                <a:tableStyleId>{D96BB58D-2E4E-42EB-B055-07D079F77B8C}</a:tableStyleId>
              </a:tblPr>
              <a:tblGrid>
                <a:gridCol w="2844800"/>
                <a:gridCol w="2655875"/>
                <a:gridCol w="6064300"/>
              </a:tblGrid>
              <a:tr h="815525">
                <a:tc>
                  <a:txBody>
                    <a:bodyPr/>
                    <a:lstStyle/>
                    <a:p>
                      <a:pPr marL="0" marR="0" lvl="0" indent="0" algn="ctr" rtl="0">
                        <a:lnSpc>
                          <a:spcPct val="115000"/>
                        </a:lnSpc>
                        <a:spcBef>
                          <a:spcPts val="0"/>
                        </a:spcBef>
                        <a:spcAft>
                          <a:spcPts val="0"/>
                        </a:spcAft>
                        <a:buNone/>
                      </a:pPr>
                      <a:r>
                        <a:rPr lang="en-US" sz="1600" b="1">
                          <a:latin typeface="Arial"/>
                          <a:ea typeface="Arial"/>
                          <a:cs typeface="Arial"/>
                          <a:sym typeface="Arial"/>
                        </a:rPr>
                        <a:t>Тұтас педагогикалық процестің субъектілері</a:t>
                      </a:r>
                      <a:endParaRPr sz="1600">
                        <a:latin typeface="Arial"/>
                        <a:ea typeface="Arial"/>
                        <a:cs typeface="Arial"/>
                        <a:sym typeface="Arial"/>
                      </a:endParaRPr>
                    </a:p>
                  </a:txBody>
                  <a:tcPr marL="51425" marR="51425" marT="0" marB="0">
                    <a:solidFill>
                      <a:srgbClr val="3D85C6"/>
                    </a:solidFill>
                  </a:tcPr>
                </a:tc>
                <a:tc>
                  <a:txBody>
                    <a:bodyPr/>
                    <a:lstStyle/>
                    <a:p>
                      <a:pPr marL="0" marR="0" lvl="0" indent="0" algn="ctr" rtl="0">
                        <a:lnSpc>
                          <a:spcPct val="115000"/>
                        </a:lnSpc>
                        <a:spcBef>
                          <a:spcPts val="0"/>
                        </a:spcBef>
                        <a:spcAft>
                          <a:spcPts val="0"/>
                        </a:spcAft>
                        <a:buNone/>
                      </a:pPr>
                      <a:r>
                        <a:rPr lang="en-US" sz="1600" b="1">
                          <a:latin typeface="Arial"/>
                          <a:ea typeface="Arial"/>
                          <a:cs typeface="Arial"/>
                          <a:sym typeface="Arial"/>
                        </a:rPr>
                        <a:t>Қолайлы ортаның құрамдас бөліктері</a:t>
                      </a:r>
                      <a:endParaRPr sz="1600">
                        <a:latin typeface="Arial"/>
                        <a:ea typeface="Arial"/>
                        <a:cs typeface="Arial"/>
                        <a:sym typeface="Arial"/>
                      </a:endParaRPr>
                    </a:p>
                  </a:txBody>
                  <a:tcPr marL="51425" marR="51425" marT="0" marB="0">
                    <a:solidFill>
                      <a:srgbClr val="3D85C6"/>
                    </a:solidFill>
                  </a:tcPr>
                </a:tc>
                <a:tc>
                  <a:txBody>
                    <a:bodyPr/>
                    <a:lstStyle/>
                    <a:p>
                      <a:pPr marL="457200" marR="0" lvl="0" indent="0" algn="ctr" rtl="0">
                        <a:lnSpc>
                          <a:spcPct val="97000"/>
                        </a:lnSpc>
                        <a:spcBef>
                          <a:spcPts val="0"/>
                        </a:spcBef>
                        <a:spcAft>
                          <a:spcPts val="0"/>
                        </a:spcAft>
                        <a:buNone/>
                      </a:pPr>
                      <a:r>
                        <a:rPr lang="en-US" sz="1600" b="1">
                          <a:latin typeface="Arial"/>
                          <a:ea typeface="Arial"/>
                          <a:cs typeface="Arial"/>
                          <a:sym typeface="Arial"/>
                        </a:rPr>
                        <a:t>Білім алушылардың қолайлы ортасының құрамдас бөліктерін өлшеудің болжамды критерийлері</a:t>
                      </a:r>
                      <a:endParaRPr sz="1600">
                        <a:latin typeface="Arial"/>
                        <a:ea typeface="Arial"/>
                        <a:cs typeface="Arial"/>
                        <a:sym typeface="Arial"/>
                      </a:endParaRPr>
                    </a:p>
                  </a:txBody>
                  <a:tcPr marL="51425" marR="51425" marT="0" marB="0">
                    <a:solidFill>
                      <a:srgbClr val="3D85C6"/>
                    </a:solidFill>
                  </a:tcPr>
                </a:tc>
              </a:tr>
              <a:tr h="699950">
                <a:tc>
                  <a:txBody>
                    <a:bodyPr/>
                    <a:lstStyle/>
                    <a:p>
                      <a:pPr marL="0" marR="0" lvl="0" indent="0" algn="l" rtl="0">
                        <a:spcBef>
                          <a:spcPts val="0"/>
                        </a:spcBef>
                        <a:spcAft>
                          <a:spcPts val="0"/>
                        </a:spcAft>
                        <a:buNone/>
                      </a:pPr>
                      <a:endParaRPr sz="1350"/>
                    </a:p>
                  </a:txBody>
                  <a:tcPr marL="68575" marR="68575" marT="45725" marB="45725">
                    <a:solidFill>
                      <a:srgbClr val="CFE2F3"/>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Қарым-қатынас этикасы, жайлы орта, өзара түсіністік</a:t>
                      </a:r>
                      <a:endParaRPr sz="1400" b="0" i="0" u="none" strike="noStrike" cap="none">
                        <a:solidFill>
                          <a:srgbClr val="000000"/>
                        </a:solidFill>
                        <a:latin typeface="Arial"/>
                        <a:ea typeface="Arial"/>
                        <a:cs typeface="Arial"/>
                        <a:sym typeface="Arial"/>
                      </a:endParaRPr>
                    </a:p>
                  </a:txBody>
                  <a:tcPr marL="68575" marR="68575" marT="45725" marB="45725">
                    <a:solidFill>
                      <a:srgbClr val="CFE2F3"/>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Білім алушының отбасы мәртебесі, отбасының моральдық ахуалын зерттеу</a:t>
                      </a:r>
                      <a:endParaRPr sz="1400" b="0" i="0" u="none" strike="noStrike" cap="none">
                        <a:solidFill>
                          <a:srgbClr val="000000"/>
                        </a:solidFill>
                        <a:latin typeface="Arial"/>
                        <a:ea typeface="Arial"/>
                        <a:cs typeface="Arial"/>
                        <a:sym typeface="Arial"/>
                      </a:endParaRPr>
                    </a:p>
                  </a:txBody>
                  <a:tcPr marL="68575" marR="68575" marT="45725" marB="45725">
                    <a:solidFill>
                      <a:srgbClr val="CFE2F3"/>
                    </a:solidFill>
                  </a:tcPr>
                </a:tc>
              </a:tr>
              <a:tr h="1108250">
                <a:tc>
                  <a:txBody>
                    <a:bodyPr/>
                    <a:lstStyle/>
                    <a:p>
                      <a:pPr marL="0" marR="0" lvl="0" indent="0" algn="l" rtl="0">
                        <a:spcBef>
                          <a:spcPts val="0"/>
                        </a:spcBef>
                        <a:spcAft>
                          <a:spcPts val="0"/>
                        </a:spcAft>
                        <a:buNone/>
                      </a:pPr>
                      <a:endParaRPr sz="1350"/>
                    </a:p>
                  </a:txBody>
                  <a:tcPr marL="68575" marR="68575" marT="45725" marB="45725">
                    <a:solidFill>
                      <a:srgbClr val="9FC5E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Физиологиялық жағдайларды сақтау, денсаулық жағдайын бақылау</a:t>
                      </a:r>
                      <a:endParaRPr sz="1400" b="0" i="0" u="none" strike="noStrike" cap="none">
                        <a:solidFill>
                          <a:srgbClr val="000000"/>
                        </a:solidFill>
                        <a:latin typeface="Arial"/>
                        <a:ea typeface="Arial"/>
                        <a:cs typeface="Arial"/>
                        <a:sym typeface="Arial"/>
                      </a:endParaRPr>
                    </a:p>
                  </a:txBody>
                  <a:tcPr marL="68575" marR="68575" marT="45725" marB="45725">
                    <a:solidFill>
                      <a:srgbClr val="9FC5E8"/>
                    </a:solidFill>
                  </a:tcPr>
                </a:tc>
                <a:tc>
                  <a:txBody>
                    <a:bodyPr/>
                    <a:lstStyle/>
                    <a:p>
                      <a:pPr marL="0" marR="0" lvl="0" indent="0" algn="l" rtl="0">
                        <a:spcBef>
                          <a:spcPts val="0"/>
                        </a:spcBef>
                        <a:spcAft>
                          <a:spcPts val="0"/>
                        </a:spcAft>
                        <a:buNone/>
                      </a:pPr>
                      <a:r>
                        <a:rPr lang="en-US" sz="1400"/>
                        <a:t>Ұйқының, тамақтанудың, демалудың, қажеттілік бойынша спорттық жаттығулардың, жеке гигиенаның сақталуы, аурулардың алдын алу (егулердің уақтылы жүргізілуі, тістерді санациялау, сколиоздың, миопияның және т. б. алдын алу)</a:t>
                      </a:r>
                      <a:endParaRPr sz="1400"/>
                    </a:p>
                  </a:txBody>
                  <a:tcPr marL="68575" marR="68575" marT="45725" marB="45725">
                    <a:solidFill>
                      <a:srgbClr val="9FC5E8"/>
                    </a:solidFill>
                  </a:tcPr>
                </a:tc>
              </a:tr>
              <a:tr h="1312425">
                <a:tc>
                  <a:txBody>
                    <a:bodyPr/>
                    <a:lstStyle/>
                    <a:p>
                      <a:pPr marL="0" marR="0" lvl="0" indent="0" algn="l" rtl="0">
                        <a:spcBef>
                          <a:spcPts val="0"/>
                        </a:spcBef>
                        <a:spcAft>
                          <a:spcPts val="0"/>
                        </a:spcAft>
                        <a:buNone/>
                      </a:pPr>
                      <a:r>
                        <a:rPr lang="en-US" sz="1600" b="1">
                          <a:solidFill>
                            <a:srgbClr val="EE7008"/>
                          </a:solidFill>
                          <a:latin typeface="Arial"/>
                          <a:ea typeface="Arial"/>
                          <a:cs typeface="Arial"/>
                          <a:sym typeface="Arial"/>
                        </a:rPr>
                        <a:t>Ата-аналардың (қамқоршылардың)</a:t>
                      </a:r>
                      <a:endParaRPr sz="1600" b="1">
                        <a:solidFill>
                          <a:srgbClr val="EE7008"/>
                        </a:solidFill>
                        <a:latin typeface="Arial"/>
                        <a:ea typeface="Arial"/>
                        <a:cs typeface="Arial"/>
                        <a:sym typeface="Arial"/>
                      </a:endParaRPr>
                    </a:p>
                    <a:p>
                      <a:pPr marL="0" marR="0" lvl="0" indent="0" algn="l" rtl="0">
                        <a:spcBef>
                          <a:spcPts val="0"/>
                        </a:spcBef>
                        <a:spcAft>
                          <a:spcPts val="0"/>
                        </a:spcAft>
                        <a:buNone/>
                      </a:pPr>
                      <a:r>
                        <a:rPr lang="en-US" sz="1600" b="1">
                          <a:solidFill>
                            <a:srgbClr val="EE7008"/>
                          </a:solidFill>
                          <a:latin typeface="Arial"/>
                          <a:ea typeface="Arial"/>
                          <a:cs typeface="Arial"/>
                          <a:sym typeface="Arial"/>
                        </a:rPr>
                        <a:t>жауапкершілігі</a:t>
                      </a:r>
                      <a:endParaRPr sz="1600">
                        <a:solidFill>
                          <a:srgbClr val="EE7008"/>
                        </a:solidFill>
                      </a:endParaRPr>
                    </a:p>
                  </a:txBody>
                  <a:tcPr marL="68575" marR="68575" marT="45725" marB="45725">
                    <a:solidFill>
                      <a:srgbClr val="CFE2F3"/>
                    </a:solidFill>
                  </a:tcPr>
                </a:tc>
                <a:tc>
                  <a:txBody>
                    <a:bodyPr/>
                    <a:lstStyle/>
                    <a:p>
                      <a:pPr marL="0" marR="0" lvl="0" indent="0" algn="l" rtl="0">
                        <a:spcBef>
                          <a:spcPts val="0"/>
                        </a:spcBef>
                        <a:spcAft>
                          <a:spcPts val="0"/>
                        </a:spcAft>
                        <a:buNone/>
                      </a:pPr>
                      <a:r>
                        <a:rPr lang="en-US" sz="1400" b="1">
                          <a:solidFill>
                            <a:schemeClr val="dk1"/>
                          </a:solidFill>
                          <a:latin typeface="Arial"/>
                          <a:ea typeface="Arial"/>
                          <a:cs typeface="Arial"/>
                          <a:sym typeface="Arial"/>
                        </a:rPr>
                        <a:t>Қауіпсіздік</a:t>
                      </a:r>
                      <a:endParaRPr sz="1400"/>
                    </a:p>
                  </a:txBody>
                  <a:tcPr marL="68575" marR="68575" marT="45725" marB="45725">
                    <a:solidFill>
                      <a:srgbClr val="CFE2F3"/>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Қауіпсіздік техникасы (өртке қарсы, ЖҚЕ), стандартты емес жағдайларда өзін ұстай білу, тұрмыстық жарақаттану, қауіпті заттармен</a:t>
                      </a:r>
                      <a:r>
                        <a:rPr lang="en-US" sz="1400">
                          <a:solidFill>
                            <a:srgbClr val="FF0000"/>
                          </a:solidFill>
                          <a:latin typeface="Arial"/>
                          <a:ea typeface="Arial"/>
                          <a:cs typeface="Arial"/>
                          <a:sym typeface="Arial"/>
                        </a:rPr>
                        <a:t> </a:t>
                      </a:r>
                      <a:r>
                        <a:rPr lang="en-US" sz="1400">
                          <a:solidFill>
                            <a:schemeClr val="accent1"/>
                          </a:solidFill>
                          <a:latin typeface="Arial"/>
                          <a:ea typeface="Arial"/>
                          <a:cs typeface="Arial"/>
                          <a:sym typeface="Arial"/>
                        </a:rPr>
                        <a:t>ойнау,</a:t>
                      </a:r>
                      <a:r>
                        <a:rPr lang="en-US" sz="1400">
                          <a:solidFill>
                            <a:schemeClr val="dk1"/>
                          </a:solidFill>
                          <a:latin typeface="Arial"/>
                          <a:ea typeface="Arial"/>
                          <a:cs typeface="Arial"/>
                          <a:sym typeface="Arial"/>
                        </a:rPr>
                        <a:t> бейтаныс адамдармен қарым-қатынас және т. б</a:t>
                      </a:r>
                      <a:endParaRPr sz="1400"/>
                    </a:p>
                  </a:txBody>
                  <a:tcPr marL="68575" marR="68575" marT="45725" marB="45725">
                    <a:solidFill>
                      <a:srgbClr val="CFE2F3"/>
                    </a:solidFill>
                  </a:tcPr>
                </a:tc>
              </a:tr>
              <a:tr h="766125">
                <a:tc>
                  <a:txBody>
                    <a:bodyPr/>
                    <a:lstStyle/>
                    <a:p>
                      <a:pPr marL="0" marR="0" lvl="0" indent="0" algn="l" rtl="0">
                        <a:spcBef>
                          <a:spcPts val="0"/>
                        </a:spcBef>
                        <a:spcAft>
                          <a:spcPts val="0"/>
                        </a:spcAft>
                        <a:buNone/>
                      </a:pPr>
                      <a:endParaRPr sz="1350"/>
                    </a:p>
                  </a:txBody>
                  <a:tcPr marL="68575" marR="68575" marT="45725" marB="45725">
                    <a:solidFill>
                      <a:srgbClr val="9FC5E8"/>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en-US" sz="1400" b="1">
                          <a:solidFill>
                            <a:schemeClr val="dk1"/>
                          </a:solidFill>
                          <a:latin typeface="Arial"/>
                          <a:ea typeface="Arial"/>
                          <a:cs typeface="Arial"/>
                          <a:sym typeface="Arial"/>
                        </a:rPr>
                        <a:t>Материалдық байлық</a:t>
                      </a:r>
                      <a:endParaRPr sz="1400"/>
                    </a:p>
                  </a:txBody>
                  <a:tcPr marL="68575" marR="68575" marT="45725" marB="45725">
                    <a:solidFill>
                      <a:srgbClr val="9FC5E8"/>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Өмір сүру үшін қажетті жағдайларды қамтамасыз ету: тамақтану, киім, аяқ киім, мектеп керек-жарақтары</a:t>
                      </a:r>
                      <a:endParaRPr sz="1400"/>
                    </a:p>
                  </a:txBody>
                  <a:tcPr marL="68575" marR="68575" marT="45725" marB="45725">
                    <a:solidFill>
                      <a:srgbClr val="9FC5E8"/>
                    </a:solidFill>
                  </a:tcPr>
                </a:tc>
              </a:tr>
              <a:tr h="699950">
                <a:tc>
                  <a:txBody>
                    <a:bodyPr/>
                    <a:lstStyle/>
                    <a:p>
                      <a:pPr marL="0" marR="0" lvl="0" indent="0" algn="l" rtl="0">
                        <a:spcBef>
                          <a:spcPts val="0"/>
                        </a:spcBef>
                        <a:spcAft>
                          <a:spcPts val="0"/>
                        </a:spcAft>
                        <a:buNone/>
                      </a:pPr>
                      <a:endParaRPr sz="1350"/>
                    </a:p>
                  </a:txBody>
                  <a:tcPr marL="68575" marR="68575" marT="45725" marB="45725">
                    <a:solidFill>
                      <a:srgbClr val="CFE2F3"/>
                    </a:solidFill>
                  </a:tcPr>
                </a:tc>
                <a:tc>
                  <a:txBody>
                    <a:bodyPr/>
                    <a:lstStyle/>
                    <a:p>
                      <a:pPr marL="0" marR="0" lvl="0" indent="0" algn="l" rtl="0">
                        <a:spcBef>
                          <a:spcPts val="0"/>
                        </a:spcBef>
                        <a:spcAft>
                          <a:spcPts val="0"/>
                        </a:spcAft>
                        <a:buNone/>
                      </a:pPr>
                      <a:r>
                        <a:rPr lang="en-US" sz="1400" b="1"/>
                        <a:t>Бос уақытты ұйымдастыру</a:t>
                      </a:r>
                      <a:endParaRPr sz="1400" b="1"/>
                    </a:p>
                  </a:txBody>
                  <a:tcPr marL="68575" marR="68575" marT="45725" marB="45725">
                    <a:solidFill>
                      <a:srgbClr val="CFE2F3"/>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Үйірмелерге, спорт секцияларына бару, бірлескен демалыс</a:t>
                      </a:r>
                      <a:endParaRPr sz="1400"/>
                    </a:p>
                  </a:txBody>
                  <a:tcPr marL="68575" marR="68575" marT="45725" marB="45725">
                    <a:solidFill>
                      <a:srgbClr val="CFE2F3"/>
                    </a:solidFill>
                  </a:tcPr>
                </a:tc>
              </a:tr>
            </a:tbl>
          </a:graphicData>
        </a:graphic>
      </p:graphicFrame>
      <p:pic>
        <p:nvPicPr>
          <p:cNvPr id="424" name="Google Shape;424;g1f36298e04e_0_2130"/>
          <p:cNvPicPr preferRelativeResize="0"/>
          <p:nvPr/>
        </p:nvPicPr>
        <p:blipFill rotWithShape="1">
          <a:blip r:embed="rId3">
            <a:alphaModFix/>
          </a:blip>
          <a:srcRect/>
          <a:stretch/>
        </p:blipFill>
        <p:spPr>
          <a:xfrm flipH="1">
            <a:off x="115809" y="4481521"/>
            <a:ext cx="1083375" cy="20755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Google Shape;429;g1f36298e04e_0_2104"/>
          <p:cNvPicPr preferRelativeResize="0"/>
          <p:nvPr/>
        </p:nvPicPr>
        <p:blipFill rotWithShape="1">
          <a:blip r:embed="rId3">
            <a:alphaModFix/>
          </a:blip>
          <a:srcRect t="23968" b="52127"/>
          <a:stretch/>
        </p:blipFill>
        <p:spPr>
          <a:xfrm>
            <a:off x="5769650" y="963265"/>
            <a:ext cx="1782025" cy="885425"/>
          </a:xfrm>
          <a:prstGeom prst="rect">
            <a:avLst/>
          </a:prstGeom>
          <a:noFill/>
          <a:ln>
            <a:noFill/>
          </a:ln>
        </p:spPr>
      </p:pic>
      <p:sp>
        <p:nvSpPr>
          <p:cNvPr id="430" name="Google Shape;430;g1f36298e04e_0_2104"/>
          <p:cNvSpPr txBox="1">
            <a:spLocks noGrp="1"/>
          </p:cNvSpPr>
          <p:nvPr>
            <p:ph type="subTitle" idx="2"/>
          </p:nvPr>
        </p:nvSpPr>
        <p:spPr>
          <a:xfrm>
            <a:off x="1881150" y="266575"/>
            <a:ext cx="9508500" cy="474600"/>
          </a:xfrm>
          <a:prstGeom prst="rect">
            <a:avLst/>
          </a:prstGeom>
          <a:noFill/>
          <a:ln>
            <a:noFill/>
          </a:ln>
        </p:spPr>
        <p:txBody>
          <a:bodyPr spcFirstLastPara="1" wrap="square" lIns="121900" tIns="121900" rIns="121900" bIns="121900" anchor="t" anchorCtr="0">
            <a:normAutofit fontScale="92500"/>
          </a:bodyPr>
          <a:lstStyle/>
          <a:p>
            <a:pPr marL="0" lvl="0" indent="0" algn="ctr" rtl="0">
              <a:lnSpc>
                <a:spcPct val="95000"/>
              </a:lnSpc>
              <a:spcBef>
                <a:spcPts val="0"/>
              </a:spcBef>
              <a:spcAft>
                <a:spcPts val="0"/>
              </a:spcAft>
              <a:buSzPts val="1100"/>
              <a:buNone/>
            </a:pPr>
            <a:r>
              <a:rPr lang="en-US" sz="1800" b="1">
                <a:solidFill>
                  <a:srgbClr val="073763"/>
                </a:solidFill>
                <a:latin typeface="Arial"/>
                <a:ea typeface="Arial"/>
                <a:cs typeface="Arial"/>
                <a:sym typeface="Arial"/>
              </a:rPr>
              <a:t>БАЛАЛАРДЫҢ ӘЛ-АУҚАТЫН ЗЕРТТЕУ САЛАСЫНДАҒЫ ӘЛЕМДІК ТӘЖІРИБЕ</a:t>
            </a:r>
            <a:endParaRPr sz="1800" b="1">
              <a:solidFill>
                <a:srgbClr val="073763"/>
              </a:solidFill>
              <a:latin typeface="Arial"/>
              <a:ea typeface="Arial"/>
              <a:cs typeface="Arial"/>
              <a:sym typeface="Arial"/>
            </a:endParaRPr>
          </a:p>
        </p:txBody>
      </p:sp>
      <p:cxnSp>
        <p:nvCxnSpPr>
          <p:cNvPr id="431" name="Google Shape;431;g1f36298e04e_0_2104"/>
          <p:cNvCxnSpPr/>
          <p:nvPr/>
        </p:nvCxnSpPr>
        <p:spPr>
          <a:xfrm>
            <a:off x="2329952" y="627141"/>
            <a:ext cx="8610900" cy="0"/>
          </a:xfrm>
          <a:prstGeom prst="straightConnector1">
            <a:avLst/>
          </a:prstGeom>
          <a:noFill/>
          <a:ln w="28575" cap="flat" cmpd="sng">
            <a:solidFill>
              <a:srgbClr val="EE7008"/>
            </a:solidFill>
            <a:prstDash val="solid"/>
            <a:miter lim="800000"/>
            <a:headEnd type="none" w="sm" len="sm"/>
            <a:tailEnd type="none" w="sm" len="sm"/>
          </a:ln>
        </p:spPr>
      </p:cxnSp>
      <p:sp>
        <p:nvSpPr>
          <p:cNvPr id="432" name="Google Shape;432;g1f36298e04e_0_2104"/>
          <p:cNvSpPr/>
          <p:nvPr/>
        </p:nvSpPr>
        <p:spPr>
          <a:xfrm>
            <a:off x="300200" y="3111050"/>
            <a:ext cx="5299200" cy="2193000"/>
          </a:xfrm>
          <a:prstGeom prst="round2DiagRect">
            <a:avLst>
              <a:gd name="adj1" fmla="val 16667"/>
              <a:gd name="adj2" fmla="val 0"/>
            </a:avLst>
          </a:prstGeom>
          <a:solidFill>
            <a:srgbClr val="C4E2FC">
              <a:alpha val="34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g1f36298e04e_0_2104"/>
          <p:cNvSpPr/>
          <p:nvPr/>
        </p:nvSpPr>
        <p:spPr>
          <a:xfrm>
            <a:off x="299750" y="5468850"/>
            <a:ext cx="4864800" cy="79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US" sz="1500" b="1">
                <a:solidFill>
                  <a:srgbClr val="2F5496"/>
                </a:solidFill>
              </a:rPr>
              <a:t>Селигман М. "Өркендеу жолы. Бақыт пен әл-ауқат туралы жаңа түсінік". </a:t>
            </a:r>
            <a:endParaRPr sz="1500" b="1">
              <a:solidFill>
                <a:srgbClr val="2F5496"/>
              </a:solidFill>
            </a:endParaRPr>
          </a:p>
          <a:p>
            <a:pPr marL="0" marR="0" lvl="0" indent="0" algn="l" rtl="0">
              <a:lnSpc>
                <a:spcPct val="100000"/>
              </a:lnSpc>
              <a:spcBef>
                <a:spcPts val="0"/>
              </a:spcBef>
              <a:spcAft>
                <a:spcPts val="0"/>
              </a:spcAft>
              <a:buSzPts val="1100"/>
              <a:buNone/>
            </a:pPr>
            <a:r>
              <a:rPr lang="en-US" sz="1500">
                <a:solidFill>
                  <a:srgbClr val="2F5496"/>
                </a:solidFill>
              </a:rPr>
              <a:t>М.: Манн, Иванов және Фербер, 2013. 440 б., 37 б.</a:t>
            </a:r>
            <a:endParaRPr sz="1500">
              <a:solidFill>
                <a:srgbClr val="2F5496"/>
              </a:solidFill>
            </a:endParaRPr>
          </a:p>
          <a:p>
            <a:pPr marL="0" marR="0" lvl="0" indent="0" algn="l" rtl="0">
              <a:lnSpc>
                <a:spcPct val="100000"/>
              </a:lnSpc>
              <a:spcBef>
                <a:spcPts val="0"/>
              </a:spcBef>
              <a:spcAft>
                <a:spcPts val="0"/>
              </a:spcAft>
              <a:buSzPts val="1100"/>
              <a:buNone/>
            </a:pPr>
            <a:endParaRPr sz="1500" b="1">
              <a:solidFill>
                <a:srgbClr val="2F5496"/>
              </a:solidFill>
            </a:endParaRPr>
          </a:p>
          <a:p>
            <a:pPr marL="0" marR="0" lvl="0" indent="0" algn="l" rtl="0">
              <a:lnSpc>
                <a:spcPct val="100000"/>
              </a:lnSpc>
              <a:spcBef>
                <a:spcPts val="0"/>
              </a:spcBef>
              <a:spcAft>
                <a:spcPts val="0"/>
              </a:spcAft>
              <a:buSzPts val="1100"/>
              <a:buNone/>
            </a:pPr>
            <a:endParaRPr sz="1500" b="1">
              <a:solidFill>
                <a:srgbClr val="2F5496"/>
              </a:solidFill>
            </a:endParaRPr>
          </a:p>
        </p:txBody>
      </p:sp>
      <p:sp>
        <p:nvSpPr>
          <p:cNvPr id="434" name="Google Shape;434;g1f36298e04e_0_2104"/>
          <p:cNvSpPr/>
          <p:nvPr/>
        </p:nvSpPr>
        <p:spPr>
          <a:xfrm>
            <a:off x="5948800" y="2376150"/>
            <a:ext cx="5299200" cy="3164100"/>
          </a:xfrm>
          <a:prstGeom prst="round2DiagRect">
            <a:avLst>
              <a:gd name="adj1" fmla="val 16667"/>
              <a:gd name="adj2" fmla="val 0"/>
            </a:avLst>
          </a:prstGeom>
          <a:solidFill>
            <a:srgbClr val="C4E2FC">
              <a:alpha val="35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g1f36298e04e_0_2104"/>
          <p:cNvSpPr txBox="1"/>
          <p:nvPr/>
        </p:nvSpPr>
        <p:spPr>
          <a:xfrm>
            <a:off x="6047900" y="1497550"/>
            <a:ext cx="5200200" cy="39159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None/>
            </a:pPr>
            <a:r>
              <a:rPr lang="en-US" b="1">
                <a:solidFill>
                  <a:srgbClr val="002060"/>
                </a:solidFill>
              </a:rPr>
              <a:t>Tom Rath  және Jim Harter «Әл-ауқаттың бес элементі: өмір сапасын жақсарту құралдары"</a:t>
            </a:r>
            <a:r>
              <a:rPr lang="en-US">
                <a:solidFill>
                  <a:srgbClr val="002060"/>
                </a:solidFill>
              </a:rPr>
              <a:t> кітабында өмірдің келесі салаларын әл-ауқат элементтері ретінде ажыратады:</a:t>
            </a:r>
            <a:endParaRPr>
              <a:solidFill>
                <a:srgbClr val="002060"/>
              </a:solidFill>
            </a:endParaRPr>
          </a:p>
          <a:p>
            <a:pPr marL="0" marR="0" lvl="0" indent="0" algn="just" rtl="0">
              <a:lnSpc>
                <a:spcPct val="115000"/>
              </a:lnSpc>
              <a:spcBef>
                <a:spcPts val="0"/>
              </a:spcBef>
              <a:spcAft>
                <a:spcPts val="0"/>
              </a:spcAft>
              <a:buNone/>
            </a:pPr>
            <a:endParaRPr>
              <a:solidFill>
                <a:srgbClr val="002060"/>
              </a:solidFill>
            </a:endParaRPr>
          </a:p>
          <a:p>
            <a:pPr marL="342900" lvl="0" indent="-330200" algn="l" rtl="0">
              <a:spcBef>
                <a:spcPts val="0"/>
              </a:spcBef>
              <a:spcAft>
                <a:spcPts val="0"/>
              </a:spcAft>
              <a:buClr>
                <a:srgbClr val="EE7008"/>
              </a:buClr>
              <a:buSzPts val="1600"/>
              <a:buAutoNum type="arabicParenR"/>
            </a:pPr>
            <a:r>
              <a:rPr lang="en-US">
                <a:solidFill>
                  <a:schemeClr val="accent1"/>
                </a:solidFill>
              </a:rPr>
              <a:t>кәсіби әл-ауқат (мансап, миссия/өмір жолы, кәсіп немесе жұмыс);</a:t>
            </a:r>
            <a:endParaRPr>
              <a:solidFill>
                <a:schemeClr val="accent1"/>
              </a:solidFill>
            </a:endParaRPr>
          </a:p>
          <a:p>
            <a:pPr marL="342900" lvl="0" indent="-330200" algn="l" rtl="0">
              <a:spcBef>
                <a:spcPts val="0"/>
              </a:spcBef>
              <a:spcAft>
                <a:spcPts val="0"/>
              </a:spcAft>
              <a:buClr>
                <a:srgbClr val="EE7008"/>
              </a:buClr>
              <a:buSzPts val="1600"/>
              <a:buAutoNum type="arabicParenR"/>
            </a:pPr>
            <a:r>
              <a:rPr lang="en-US">
                <a:solidFill>
                  <a:schemeClr val="accent1"/>
                </a:solidFill>
              </a:rPr>
              <a:t>физикалық әл-ауқат (мықты денсаулық);</a:t>
            </a:r>
            <a:endParaRPr>
              <a:solidFill>
                <a:schemeClr val="accent1"/>
              </a:solidFill>
            </a:endParaRPr>
          </a:p>
          <a:p>
            <a:pPr marL="342900" lvl="0" indent="-330200" algn="l" rtl="0">
              <a:spcBef>
                <a:spcPts val="0"/>
              </a:spcBef>
              <a:spcAft>
                <a:spcPts val="0"/>
              </a:spcAft>
              <a:buClr>
                <a:srgbClr val="EE7008"/>
              </a:buClr>
              <a:buSzPts val="1600"/>
              <a:buAutoNum type="arabicParenR"/>
            </a:pPr>
            <a:r>
              <a:rPr lang="en-US">
                <a:solidFill>
                  <a:schemeClr val="accent1"/>
                </a:solidFill>
              </a:rPr>
              <a:t>әлеуметтік әл-ауқат (жақын ортаның және әлеуметтік қатынастардың маңыздылығы);</a:t>
            </a:r>
            <a:endParaRPr>
              <a:solidFill>
                <a:schemeClr val="accent1"/>
              </a:solidFill>
            </a:endParaRPr>
          </a:p>
          <a:p>
            <a:pPr marL="342900" lvl="0" indent="-330200" algn="l" rtl="0">
              <a:spcBef>
                <a:spcPts val="0"/>
              </a:spcBef>
              <a:spcAft>
                <a:spcPts val="0"/>
              </a:spcAft>
              <a:buClr>
                <a:srgbClr val="EE7008"/>
              </a:buClr>
              <a:buSzPts val="1600"/>
              <a:buAutoNum type="arabicParenR"/>
            </a:pPr>
            <a:r>
              <a:rPr lang="en-US">
                <a:solidFill>
                  <a:schemeClr val="accent1"/>
                </a:solidFill>
              </a:rPr>
              <a:t>қаржылық әл-ауқат (қаржылық қауіпсіздік, өзінің өмір сүру деңгейіне қанағаттану);</a:t>
            </a:r>
            <a:endParaRPr>
              <a:solidFill>
                <a:schemeClr val="accent1"/>
              </a:solidFill>
            </a:endParaRPr>
          </a:p>
          <a:p>
            <a:pPr marL="342900" lvl="0" indent="-330200" algn="l" rtl="0">
              <a:spcBef>
                <a:spcPts val="0"/>
              </a:spcBef>
              <a:spcAft>
                <a:spcPts val="0"/>
              </a:spcAft>
              <a:buClr>
                <a:srgbClr val="EE7008"/>
              </a:buClr>
              <a:buSzPts val="1600"/>
              <a:buAutoNum type="arabicParenR"/>
            </a:pPr>
            <a:r>
              <a:rPr lang="en-US">
                <a:solidFill>
                  <a:schemeClr val="accent1"/>
                </a:solidFill>
              </a:rPr>
              <a:t>тұрғылықты ортадағы әл-ауқат (қауіпсіздік, қоғамның дамуына өз үлесі). Сонымен қатар, авторлардың айтуынша, сәттілік барлық бес элементте болуы керек, өйткені бір саладағы жетістіктер екіншісіндегі сәтсіздіктің орнын толтыра алмайды</a:t>
            </a:r>
            <a:endParaRPr>
              <a:solidFill>
                <a:schemeClr val="accent1"/>
              </a:solidFill>
            </a:endParaRPr>
          </a:p>
        </p:txBody>
      </p:sp>
      <p:sp>
        <p:nvSpPr>
          <p:cNvPr id="436" name="Google Shape;436;g1f36298e04e_0_2104"/>
          <p:cNvSpPr/>
          <p:nvPr/>
        </p:nvSpPr>
        <p:spPr>
          <a:xfrm>
            <a:off x="5948800" y="5617513"/>
            <a:ext cx="4864800" cy="79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US" sz="1500" b="1">
                <a:solidFill>
                  <a:srgbClr val="2F5496"/>
                </a:solidFill>
              </a:rPr>
              <a:t>[Рот Т., Хардер Дж. Әл-ауқат: бес негізгі элемент. Нью-Йорк: GALLUP PRESS, 2010. 232 б.]..</a:t>
            </a:r>
            <a:endParaRPr sz="1500" b="1">
              <a:solidFill>
                <a:srgbClr val="2F5496"/>
              </a:solidFill>
            </a:endParaRPr>
          </a:p>
        </p:txBody>
      </p:sp>
      <p:sp>
        <p:nvSpPr>
          <p:cNvPr id="437" name="Google Shape;437;g1f36298e04e_0_2104"/>
          <p:cNvSpPr txBox="1"/>
          <p:nvPr/>
        </p:nvSpPr>
        <p:spPr>
          <a:xfrm>
            <a:off x="408775" y="3221175"/>
            <a:ext cx="5200200" cy="1954800"/>
          </a:xfrm>
          <a:prstGeom prst="rect">
            <a:avLst/>
          </a:prstGeom>
          <a:noFill/>
          <a:ln>
            <a:noFill/>
          </a:ln>
        </p:spPr>
        <p:txBody>
          <a:bodyPr spcFirstLastPara="1" wrap="square" lIns="91425" tIns="91425" rIns="91425" bIns="91425" anchor="t" anchorCtr="0">
            <a:spAutoFit/>
          </a:bodyPr>
          <a:lstStyle/>
          <a:p>
            <a:pPr marL="457200" marR="0" lvl="0" indent="-330200" algn="just" rtl="0">
              <a:lnSpc>
                <a:spcPct val="150000"/>
              </a:lnSpc>
              <a:spcBef>
                <a:spcPts val="0"/>
              </a:spcBef>
              <a:spcAft>
                <a:spcPts val="0"/>
              </a:spcAft>
              <a:buClr>
                <a:srgbClr val="EE7008"/>
              </a:buClr>
              <a:buSzPts val="1600"/>
              <a:buChar char="●"/>
            </a:pPr>
            <a:r>
              <a:rPr lang="en-US" sz="1600" b="1">
                <a:solidFill>
                  <a:srgbClr val="002060"/>
                </a:solidFill>
              </a:rPr>
              <a:t>қатысу; </a:t>
            </a:r>
            <a:endParaRPr sz="1600" b="1">
              <a:solidFill>
                <a:srgbClr val="002060"/>
              </a:solidFill>
            </a:endParaRPr>
          </a:p>
          <a:p>
            <a:pPr marL="457200" marR="0" lvl="0" indent="-330200" algn="just" rtl="0">
              <a:lnSpc>
                <a:spcPct val="150000"/>
              </a:lnSpc>
              <a:spcBef>
                <a:spcPts val="0"/>
              </a:spcBef>
              <a:spcAft>
                <a:spcPts val="0"/>
              </a:spcAft>
              <a:buClr>
                <a:srgbClr val="EE7008"/>
              </a:buClr>
              <a:buSzPts val="1600"/>
              <a:buChar char="●"/>
            </a:pPr>
            <a:r>
              <a:rPr lang="en-US" sz="1600" b="1">
                <a:solidFill>
                  <a:srgbClr val="002060"/>
                </a:solidFill>
              </a:rPr>
              <a:t>мағынасы; </a:t>
            </a:r>
            <a:endParaRPr sz="1600" b="1">
              <a:solidFill>
                <a:srgbClr val="002060"/>
              </a:solidFill>
            </a:endParaRPr>
          </a:p>
          <a:p>
            <a:pPr marL="457200" marR="0" lvl="0" indent="-330200" algn="just" rtl="0">
              <a:lnSpc>
                <a:spcPct val="150000"/>
              </a:lnSpc>
              <a:spcBef>
                <a:spcPts val="0"/>
              </a:spcBef>
              <a:spcAft>
                <a:spcPts val="0"/>
              </a:spcAft>
              <a:buClr>
                <a:srgbClr val="EE7008"/>
              </a:buClr>
              <a:buSzPts val="1600"/>
              <a:buChar char="●"/>
            </a:pPr>
            <a:r>
              <a:rPr lang="en-US" sz="1600" b="1">
                <a:solidFill>
                  <a:srgbClr val="002060"/>
                </a:solidFill>
              </a:rPr>
              <a:t>жағымды эмоциялар; </a:t>
            </a:r>
            <a:endParaRPr sz="1600" b="1">
              <a:solidFill>
                <a:srgbClr val="002060"/>
              </a:solidFill>
            </a:endParaRPr>
          </a:p>
          <a:p>
            <a:pPr marL="457200" marR="0" lvl="0" indent="-342900" algn="l" rtl="0">
              <a:lnSpc>
                <a:spcPct val="150000"/>
              </a:lnSpc>
              <a:spcBef>
                <a:spcPts val="0"/>
              </a:spcBef>
              <a:spcAft>
                <a:spcPts val="0"/>
              </a:spcAft>
              <a:buClr>
                <a:srgbClr val="EE7008"/>
              </a:buClr>
              <a:buSzPts val="1800"/>
              <a:buChar char="●"/>
            </a:pPr>
            <a:r>
              <a:rPr lang="en-US" sz="1600" b="1">
                <a:solidFill>
                  <a:srgbClr val="002060"/>
                </a:solidFill>
              </a:rPr>
              <a:t>жетістіктер </a:t>
            </a:r>
            <a:r>
              <a:rPr lang="en-US" sz="1500" b="1" i="1">
                <a:solidFill>
                  <a:srgbClr val="002060"/>
                </a:solidFill>
              </a:rPr>
              <a:t>(жетістіктер, жеңістер, табыс);</a:t>
            </a:r>
            <a:r>
              <a:rPr lang="en-US" sz="1600" b="1">
                <a:solidFill>
                  <a:srgbClr val="002060"/>
                </a:solidFill>
              </a:rPr>
              <a:t> </a:t>
            </a:r>
            <a:endParaRPr sz="1600" b="1">
              <a:solidFill>
                <a:srgbClr val="002060"/>
              </a:solidFill>
            </a:endParaRPr>
          </a:p>
          <a:p>
            <a:pPr marL="457200" marR="0" lvl="0" indent="-330200" algn="just" rtl="0">
              <a:lnSpc>
                <a:spcPct val="150000"/>
              </a:lnSpc>
              <a:spcBef>
                <a:spcPts val="0"/>
              </a:spcBef>
              <a:spcAft>
                <a:spcPts val="0"/>
              </a:spcAft>
              <a:buClr>
                <a:srgbClr val="EE7008"/>
              </a:buClr>
              <a:buSzPts val="1600"/>
              <a:buChar char="●"/>
            </a:pPr>
            <a:r>
              <a:rPr lang="en-US" sz="1600" b="1">
                <a:solidFill>
                  <a:srgbClr val="002060"/>
                </a:solidFill>
              </a:rPr>
              <a:t>басқа адамдармен қарым-қатынас</a:t>
            </a:r>
            <a:endParaRPr sz="1600" b="1">
              <a:solidFill>
                <a:srgbClr val="002060"/>
              </a:solidFill>
            </a:endParaRPr>
          </a:p>
        </p:txBody>
      </p:sp>
      <p:sp>
        <p:nvSpPr>
          <p:cNvPr id="438" name="Google Shape;438;g1f36298e04e_0_2104"/>
          <p:cNvSpPr txBox="1"/>
          <p:nvPr/>
        </p:nvSpPr>
        <p:spPr>
          <a:xfrm>
            <a:off x="210147" y="2530538"/>
            <a:ext cx="4863900" cy="431100"/>
          </a:xfrm>
          <a:prstGeom prst="rect">
            <a:avLst/>
          </a:prstGeom>
          <a:noFill/>
          <a:ln>
            <a:noFill/>
          </a:ln>
        </p:spPr>
        <p:txBody>
          <a:bodyPr spcFirstLastPara="1" wrap="square" lIns="91425" tIns="91425" rIns="91425" bIns="91425" anchor="t" anchorCtr="0">
            <a:spAutoFit/>
          </a:bodyPr>
          <a:lstStyle/>
          <a:p>
            <a:pPr marL="457200" marR="0" lvl="0" indent="-349250" algn="ctr" rtl="0">
              <a:lnSpc>
                <a:spcPct val="115000"/>
              </a:lnSpc>
              <a:spcBef>
                <a:spcPts val="0"/>
              </a:spcBef>
              <a:spcAft>
                <a:spcPts val="0"/>
              </a:spcAft>
              <a:buClr>
                <a:srgbClr val="000000"/>
              </a:buClr>
              <a:buSzPts val="1900"/>
              <a:buFont typeface="Arial"/>
              <a:buNone/>
            </a:pPr>
            <a:r>
              <a:rPr lang="en-US" sz="1600" b="1">
                <a:solidFill>
                  <a:srgbClr val="002060"/>
                </a:solidFill>
              </a:rPr>
              <a:t>Әл-ауқаттың құрамдас бөліктері:</a:t>
            </a:r>
            <a:endParaRPr sz="1600">
              <a:solidFill>
                <a:srgbClr val="002060"/>
              </a:solidFill>
            </a:endParaRPr>
          </a:p>
        </p:txBody>
      </p:sp>
      <p:pic>
        <p:nvPicPr>
          <p:cNvPr id="439" name="Google Shape;439;g1f36298e04e_0_2104"/>
          <p:cNvPicPr preferRelativeResize="0"/>
          <p:nvPr/>
        </p:nvPicPr>
        <p:blipFill rotWithShape="1">
          <a:blip r:embed="rId4">
            <a:alphaModFix/>
          </a:blip>
          <a:srcRect/>
          <a:stretch/>
        </p:blipFill>
        <p:spPr>
          <a:xfrm>
            <a:off x="10955162" y="3662499"/>
            <a:ext cx="1049225" cy="3050118"/>
          </a:xfrm>
          <a:prstGeom prst="rect">
            <a:avLst/>
          </a:prstGeom>
          <a:noFill/>
          <a:ln>
            <a:noFill/>
          </a:ln>
        </p:spPr>
      </p:pic>
      <p:pic>
        <p:nvPicPr>
          <p:cNvPr id="440" name="Google Shape;440;g1f36298e04e_0_2104"/>
          <p:cNvPicPr preferRelativeResize="0"/>
          <p:nvPr/>
        </p:nvPicPr>
        <p:blipFill>
          <a:blip r:embed="rId5">
            <a:alphaModFix/>
          </a:blip>
          <a:stretch>
            <a:fillRect/>
          </a:stretch>
        </p:blipFill>
        <p:spPr>
          <a:xfrm rot="5400000">
            <a:off x="2099834" y="-713194"/>
            <a:ext cx="1481770" cy="51435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g1f36298e04e_0_1978"/>
          <p:cNvSpPr txBox="1">
            <a:spLocks noGrp="1"/>
          </p:cNvSpPr>
          <p:nvPr>
            <p:ph type="subTitle" idx="2"/>
          </p:nvPr>
        </p:nvSpPr>
        <p:spPr>
          <a:xfrm>
            <a:off x="1881150" y="266575"/>
            <a:ext cx="9508500" cy="474600"/>
          </a:xfrm>
          <a:prstGeom prst="rect">
            <a:avLst/>
          </a:prstGeom>
          <a:noFill/>
          <a:ln>
            <a:noFill/>
          </a:ln>
        </p:spPr>
        <p:txBody>
          <a:bodyPr spcFirstLastPara="1" wrap="square" lIns="121900" tIns="121900" rIns="121900" bIns="121900" anchor="t" anchorCtr="0">
            <a:normAutofit fontScale="92500"/>
          </a:bodyPr>
          <a:lstStyle/>
          <a:p>
            <a:pPr marL="0" lvl="0" indent="0" algn="ctr" rtl="0">
              <a:lnSpc>
                <a:spcPct val="95000"/>
              </a:lnSpc>
              <a:spcBef>
                <a:spcPts val="0"/>
              </a:spcBef>
              <a:spcAft>
                <a:spcPts val="0"/>
              </a:spcAft>
              <a:buSzPts val="1100"/>
              <a:buNone/>
            </a:pPr>
            <a:r>
              <a:rPr lang="en-US" sz="1800" b="1">
                <a:solidFill>
                  <a:srgbClr val="073763"/>
                </a:solidFill>
                <a:latin typeface="Arial"/>
                <a:ea typeface="Arial"/>
                <a:cs typeface="Arial"/>
                <a:sym typeface="Arial"/>
              </a:rPr>
              <a:t>БАЛАЛАРДЫҢ ӘЛ-АУҚАТЫН ЗЕРТТЕУ САЛАСЫНДАҒЫ ӘЛЕМДІК ТӘЖІРИБЕ</a:t>
            </a:r>
            <a:endParaRPr sz="1800" b="1">
              <a:solidFill>
                <a:srgbClr val="073763"/>
              </a:solidFill>
              <a:latin typeface="Arial"/>
              <a:ea typeface="Arial"/>
              <a:cs typeface="Arial"/>
              <a:sym typeface="Arial"/>
            </a:endParaRPr>
          </a:p>
        </p:txBody>
      </p:sp>
      <p:cxnSp>
        <p:nvCxnSpPr>
          <p:cNvPr id="446" name="Google Shape;446;g1f36298e04e_0_1978"/>
          <p:cNvCxnSpPr/>
          <p:nvPr/>
        </p:nvCxnSpPr>
        <p:spPr>
          <a:xfrm>
            <a:off x="2329952" y="627141"/>
            <a:ext cx="8610900" cy="0"/>
          </a:xfrm>
          <a:prstGeom prst="straightConnector1">
            <a:avLst/>
          </a:prstGeom>
          <a:noFill/>
          <a:ln w="28575" cap="flat" cmpd="sng">
            <a:solidFill>
              <a:srgbClr val="EE7008"/>
            </a:solidFill>
            <a:prstDash val="solid"/>
            <a:miter lim="800000"/>
            <a:headEnd type="none" w="sm" len="sm"/>
            <a:tailEnd type="none" w="sm" len="sm"/>
          </a:ln>
        </p:spPr>
      </p:cxnSp>
      <p:sp>
        <p:nvSpPr>
          <p:cNvPr id="447" name="Google Shape;447;g1f36298e04e_0_1978"/>
          <p:cNvSpPr/>
          <p:nvPr/>
        </p:nvSpPr>
        <p:spPr>
          <a:xfrm>
            <a:off x="557850" y="818350"/>
            <a:ext cx="11076300" cy="1363800"/>
          </a:xfrm>
          <a:prstGeom prst="round2DiagRect">
            <a:avLst>
              <a:gd name="adj1" fmla="val 16667"/>
              <a:gd name="adj2" fmla="val 0"/>
            </a:avLst>
          </a:prstGeom>
          <a:solidFill>
            <a:srgbClr val="549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g1f36298e04e_0_1978"/>
          <p:cNvSpPr txBox="1"/>
          <p:nvPr/>
        </p:nvSpPr>
        <p:spPr>
          <a:xfrm>
            <a:off x="501825" y="894275"/>
            <a:ext cx="11076300" cy="1280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600">
                <a:solidFill>
                  <a:schemeClr val="lt1"/>
                </a:solidFill>
              </a:rPr>
              <a:t>	 Экономика саласындағы Нобель сыйлығының лауреаттары </a:t>
            </a:r>
            <a:r>
              <a:rPr lang="en-US" sz="1600" b="1">
                <a:solidFill>
                  <a:schemeClr val="lt1"/>
                </a:solidFill>
              </a:rPr>
              <a:t>Джозеф Стиглиц пен Амартия Сен </a:t>
            </a:r>
            <a:r>
              <a:rPr lang="en-US" sz="1600">
                <a:solidFill>
                  <a:schemeClr val="lt1"/>
                </a:solidFill>
              </a:rPr>
              <a:t>(2001) өмір сапасының стандартты экономикалық көрсеткішін (жалпы ішкі өнім) адамдардың әл-ауқатының көрсеткішіне ауыстыруды ұсынды. Дүниежүзілік денсаулық сақтау ұйымы ХХ ғасырдың ортасынан бастап Денсаулықты адамның физикалық, психологиялық және әлеуметтік әл-ауқатының жағдайы ретінде сипаттайды. </a:t>
            </a:r>
            <a:endParaRPr sz="1600">
              <a:solidFill>
                <a:schemeClr val="lt1"/>
              </a:solidFill>
            </a:endParaRPr>
          </a:p>
        </p:txBody>
      </p:sp>
      <p:sp>
        <p:nvSpPr>
          <p:cNvPr id="449" name="Google Shape;449;g1f36298e04e_0_1978"/>
          <p:cNvSpPr/>
          <p:nvPr/>
        </p:nvSpPr>
        <p:spPr>
          <a:xfrm>
            <a:off x="738025" y="2642325"/>
            <a:ext cx="9673800" cy="1468800"/>
          </a:xfrm>
          <a:prstGeom prst="round2DiagRect">
            <a:avLst>
              <a:gd name="adj1" fmla="val 16667"/>
              <a:gd name="adj2" fmla="val 0"/>
            </a:avLst>
          </a:prstGeom>
          <a:solidFill>
            <a:srgbClr val="C4E2FC">
              <a:alpha val="35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g1f36298e04e_0_1978"/>
          <p:cNvSpPr/>
          <p:nvPr/>
        </p:nvSpPr>
        <p:spPr>
          <a:xfrm>
            <a:off x="1255925" y="2869425"/>
            <a:ext cx="8733000" cy="1014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US" sz="1700" b="1">
                <a:solidFill>
                  <a:srgbClr val="2F5496"/>
                </a:solidFill>
              </a:rPr>
              <a:t>Балалардың әл-ауқаты- бұл адамның әл-ауқатын, әлеуметтік мәртебесін, сондай-ақ субъективті жайлылық деңгейін - бақыт пен өмірге қанағаттануды жиынтық бағалауды қамтитын күрделі, көп өлшемді ұғым.</a:t>
            </a:r>
            <a:endParaRPr sz="1700" b="1">
              <a:solidFill>
                <a:srgbClr val="2F5496"/>
              </a:solidFill>
            </a:endParaRPr>
          </a:p>
        </p:txBody>
      </p:sp>
      <p:pic>
        <p:nvPicPr>
          <p:cNvPr id="451" name="Google Shape;451;g1f36298e04e_0_1978"/>
          <p:cNvPicPr preferRelativeResize="0"/>
          <p:nvPr/>
        </p:nvPicPr>
        <p:blipFill rotWithShape="1">
          <a:blip r:embed="rId3">
            <a:alphaModFix/>
          </a:blip>
          <a:srcRect b="76096"/>
          <a:stretch/>
        </p:blipFill>
        <p:spPr>
          <a:xfrm>
            <a:off x="501825" y="2182153"/>
            <a:ext cx="1782025" cy="885425"/>
          </a:xfrm>
          <a:prstGeom prst="rect">
            <a:avLst/>
          </a:prstGeom>
          <a:noFill/>
          <a:ln>
            <a:noFill/>
          </a:ln>
        </p:spPr>
      </p:pic>
      <p:sp>
        <p:nvSpPr>
          <p:cNvPr id="452" name="Google Shape;452;g1f36298e04e_0_1978"/>
          <p:cNvSpPr/>
          <p:nvPr/>
        </p:nvSpPr>
        <p:spPr>
          <a:xfrm>
            <a:off x="390625" y="4431825"/>
            <a:ext cx="10021200" cy="1700400"/>
          </a:xfrm>
          <a:prstGeom prst="round2DiagRect">
            <a:avLst>
              <a:gd name="adj1" fmla="val 16667"/>
              <a:gd name="adj2" fmla="val 0"/>
            </a:avLst>
          </a:prstGeom>
          <a:solidFill>
            <a:srgbClr val="C4E2FC">
              <a:alpha val="35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g1f36298e04e_0_1978"/>
          <p:cNvSpPr/>
          <p:nvPr/>
        </p:nvSpPr>
        <p:spPr>
          <a:xfrm>
            <a:off x="557850" y="4547625"/>
            <a:ext cx="9830400" cy="1468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1700">
                <a:solidFill>
                  <a:schemeClr val="dk1"/>
                </a:solidFill>
              </a:rPr>
              <a:t>PISA-2018 соңғы толқынының қорытындысы бойынша өзінің қысқаша дайджестінде </a:t>
            </a:r>
            <a:r>
              <a:rPr lang="en-US" sz="1700" b="1">
                <a:solidFill>
                  <a:schemeClr val="dk1"/>
                </a:solidFill>
              </a:rPr>
              <a:t>А.Шлейхер</a:t>
            </a:r>
            <a:r>
              <a:rPr lang="en-US" sz="1700">
                <a:solidFill>
                  <a:schemeClr val="dk1"/>
                </a:solidFill>
              </a:rPr>
              <a:t> - Білім беру және дағдылар департаментінің басшысы, ЭЫДҰ-дан білім беру саясаты мәселелері жөніндегі жоба хатшысы, атап айтқанда, PISA білім беру жүйелерінің жоғары жетістіктерді қамтамасыз ету ғана емес, сонымен қатар оқушылардың әл-ауқатын қолдайтын жағдайлар жасау мүмкіндіктерін көрсетеді деп мәлімдейді. </a:t>
            </a:r>
            <a:endParaRPr sz="1700" b="1">
              <a:solidFill>
                <a:srgbClr val="2F5496"/>
              </a:solidFill>
            </a:endParaRPr>
          </a:p>
        </p:txBody>
      </p:sp>
      <p:pic>
        <p:nvPicPr>
          <p:cNvPr id="454" name="Google Shape;454;g1f36298e04e_0_1978" descr="F:\Преза ЕН\27 августа\048.png"/>
          <p:cNvPicPr preferRelativeResize="0"/>
          <p:nvPr/>
        </p:nvPicPr>
        <p:blipFill rotWithShape="1">
          <a:blip r:embed="rId4">
            <a:alphaModFix/>
          </a:blip>
          <a:srcRect/>
          <a:stretch/>
        </p:blipFill>
        <p:spPr>
          <a:xfrm flipH="1">
            <a:off x="293099" y="4547613"/>
            <a:ext cx="419184" cy="542925"/>
          </a:xfrm>
          <a:prstGeom prst="rect">
            <a:avLst/>
          </a:prstGeom>
          <a:noFill/>
          <a:ln>
            <a:noFill/>
          </a:ln>
        </p:spPr>
      </p:pic>
      <p:pic>
        <p:nvPicPr>
          <p:cNvPr id="455" name="Google Shape;455;g1f36298e04e_0_1978"/>
          <p:cNvPicPr preferRelativeResize="0"/>
          <p:nvPr/>
        </p:nvPicPr>
        <p:blipFill rotWithShape="1">
          <a:blip r:embed="rId5">
            <a:alphaModFix/>
          </a:blip>
          <a:srcRect l="66418" b="50680"/>
          <a:stretch/>
        </p:blipFill>
        <p:spPr>
          <a:xfrm flipH="1">
            <a:off x="9371553" y="2430600"/>
            <a:ext cx="2712924" cy="442740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g1f36298e04e_0_1811"/>
          <p:cNvSpPr/>
          <p:nvPr/>
        </p:nvSpPr>
        <p:spPr>
          <a:xfrm>
            <a:off x="-7937" y="758825"/>
            <a:ext cx="384300" cy="5330700"/>
          </a:xfrm>
          <a:prstGeom prst="rect">
            <a:avLst/>
          </a:prstGeom>
          <a:solidFill>
            <a:srgbClr val="C8C8C8">
              <a:alpha val="4863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aphicFrame>
        <p:nvGraphicFramePr>
          <p:cNvPr id="461" name="Google Shape;461;g1f36298e04e_0_1811"/>
          <p:cNvGraphicFramePr/>
          <p:nvPr/>
        </p:nvGraphicFramePr>
        <p:xfrm>
          <a:off x="207033" y="871955"/>
          <a:ext cx="11223475" cy="5478925"/>
        </p:xfrm>
        <a:graphic>
          <a:graphicData uri="http://schemas.openxmlformats.org/drawingml/2006/table">
            <a:tbl>
              <a:tblPr firstRow="1" bandRow="1">
                <a:noFill/>
                <a:tableStyleId>{69EB0EF4-7824-4C91-A543-AB3D28391B75}</a:tableStyleId>
              </a:tblPr>
              <a:tblGrid>
                <a:gridCol w="2297125"/>
                <a:gridCol w="8926350"/>
              </a:tblGrid>
              <a:tr h="610250">
                <a:tc>
                  <a:txBody>
                    <a:bodyPr/>
                    <a:lstStyle/>
                    <a:p>
                      <a:pPr marL="457200" marR="0" lvl="0" indent="0" algn="l" rtl="0">
                        <a:lnSpc>
                          <a:spcPct val="107000"/>
                        </a:lnSpc>
                        <a:spcBef>
                          <a:spcPts val="0"/>
                        </a:spcBef>
                        <a:spcAft>
                          <a:spcPts val="0"/>
                        </a:spcAft>
                        <a:buNone/>
                      </a:pPr>
                      <a:r>
                        <a:rPr lang="en-US" sz="1800" u="none" strike="noStrike" cap="none">
                          <a:latin typeface="Arial"/>
                          <a:ea typeface="Arial"/>
                          <a:cs typeface="Arial"/>
                          <a:sym typeface="Arial"/>
                        </a:rPr>
                        <a:t>Қауіпсіздік</a:t>
                      </a:r>
                      <a:endParaRPr sz="1800" u="none" strike="noStrike" cap="none">
                        <a:latin typeface="Arial"/>
                        <a:ea typeface="Arial"/>
                        <a:cs typeface="Arial"/>
                        <a:sym typeface="Arial"/>
                      </a:endParaRPr>
                    </a:p>
                  </a:txBody>
                  <a:tcPr marL="68575" marR="68575" marT="0" marB="0">
                    <a:solidFill>
                      <a:schemeClr val="accent2"/>
                    </a:solidFill>
                  </a:tcPr>
                </a:tc>
                <a:tc>
                  <a:txBody>
                    <a:bodyPr/>
                    <a:lstStyle/>
                    <a:p>
                      <a:pPr marL="0" marR="0" lvl="0" indent="0" algn="l" rtl="0">
                        <a:lnSpc>
                          <a:spcPct val="107000"/>
                        </a:lnSpc>
                        <a:spcBef>
                          <a:spcPts val="0"/>
                        </a:spcBef>
                        <a:spcAft>
                          <a:spcPts val="0"/>
                        </a:spcAft>
                        <a:buNone/>
                      </a:pPr>
                      <a:r>
                        <a:rPr lang="en-US" sz="1600" b="0" u="none" strike="noStrike" cap="none">
                          <a:latin typeface="Arial"/>
                          <a:ea typeface="Arial"/>
                          <a:cs typeface="Arial"/>
                          <a:sym typeface="Arial"/>
                        </a:rPr>
                        <a:t>Зорлық-зомбылықтан, қажеттіліктерді елемеуден қорғау </a:t>
                      </a:r>
                      <a:endParaRPr sz="1600" b="0" u="none" strike="noStrike" cap="none">
                        <a:latin typeface="Arial"/>
                        <a:ea typeface="Arial"/>
                        <a:cs typeface="Arial"/>
                        <a:sym typeface="Arial"/>
                      </a:endParaRPr>
                    </a:p>
                  </a:txBody>
                  <a:tcPr marL="68575" marR="68575" marT="0" marB="0">
                    <a:solidFill>
                      <a:schemeClr val="accent2"/>
                    </a:solidFill>
                  </a:tcPr>
                </a:tc>
              </a:tr>
              <a:tr h="708175">
                <a:tc>
                  <a:txBody>
                    <a:bodyPr/>
                    <a:lstStyle/>
                    <a:p>
                      <a:pPr marL="457200" marR="0" lvl="0" indent="0" algn="l" rtl="0">
                        <a:lnSpc>
                          <a:spcPct val="107000"/>
                        </a:lnSpc>
                        <a:spcBef>
                          <a:spcPts val="0"/>
                        </a:spcBef>
                        <a:spcAft>
                          <a:spcPts val="0"/>
                        </a:spcAft>
                        <a:buNone/>
                      </a:pPr>
                      <a:r>
                        <a:rPr lang="en-US" sz="1700" b="1" u="none" strike="noStrike" cap="none">
                          <a:solidFill>
                            <a:schemeClr val="accent1"/>
                          </a:solidFill>
                          <a:latin typeface="Arial"/>
                          <a:ea typeface="Arial"/>
                          <a:cs typeface="Arial"/>
                          <a:sym typeface="Arial"/>
                        </a:rPr>
                        <a:t>Денсаулық</a:t>
                      </a:r>
                      <a:endParaRPr sz="1700" u="none" strike="noStrike" cap="none">
                        <a:solidFill>
                          <a:schemeClr val="accent1"/>
                        </a:solidFill>
                        <a:latin typeface="Arial"/>
                        <a:ea typeface="Arial"/>
                        <a:cs typeface="Arial"/>
                        <a:sym typeface="Arial"/>
                      </a:endParaRPr>
                    </a:p>
                  </a:txBody>
                  <a:tcPr marL="68575" marR="68575" marT="0" marB="0">
                    <a:solidFill>
                      <a:srgbClr val="9FC5E8"/>
                    </a:solidFill>
                  </a:tcPr>
                </a:tc>
                <a:tc>
                  <a:txBody>
                    <a:bodyPr/>
                    <a:lstStyle/>
                    <a:p>
                      <a:pPr marL="0" marR="0" lvl="0" indent="0" algn="l" rtl="0">
                        <a:lnSpc>
                          <a:spcPct val="107000"/>
                        </a:lnSpc>
                        <a:spcBef>
                          <a:spcPts val="0"/>
                        </a:spcBef>
                        <a:spcAft>
                          <a:spcPts val="0"/>
                        </a:spcAft>
                        <a:buNone/>
                      </a:pPr>
                      <a:r>
                        <a:rPr lang="en-US" sz="1400" u="none" strike="noStrike" cap="none">
                          <a:solidFill>
                            <a:schemeClr val="accent1"/>
                          </a:solidFill>
                          <a:latin typeface="Arial"/>
                          <a:ea typeface="Arial"/>
                          <a:cs typeface="Arial"/>
                          <a:sym typeface="Arial"/>
                        </a:rPr>
                        <a:t>Физикалық және психикалық денсаулықтың ең жоғары қол жеткізуге болатын стандарттарына ие болу, тиісті медициналық көмекке қол жеткізу, салауатты өмір салты дағдыларын оқыту процесінде қолдау</a:t>
                      </a:r>
                      <a:endParaRPr sz="1100" u="none" strike="noStrike" cap="none">
                        <a:solidFill>
                          <a:schemeClr val="accent1"/>
                        </a:solidFill>
                        <a:latin typeface="Arial"/>
                        <a:ea typeface="Arial"/>
                        <a:cs typeface="Arial"/>
                        <a:sym typeface="Arial"/>
                      </a:endParaRPr>
                    </a:p>
                  </a:txBody>
                  <a:tcPr marL="68575" marR="68575" marT="0" marB="0">
                    <a:solidFill>
                      <a:srgbClr val="9FC5E8"/>
                    </a:solidFill>
                  </a:tcPr>
                </a:tc>
              </a:tr>
              <a:tr h="611425">
                <a:tc>
                  <a:txBody>
                    <a:bodyPr/>
                    <a:lstStyle/>
                    <a:p>
                      <a:pPr marL="457200" marR="0" lvl="0" indent="0" algn="l" rtl="0">
                        <a:lnSpc>
                          <a:spcPct val="107000"/>
                        </a:lnSpc>
                        <a:spcBef>
                          <a:spcPts val="0"/>
                        </a:spcBef>
                        <a:spcAft>
                          <a:spcPts val="0"/>
                        </a:spcAft>
                        <a:buNone/>
                      </a:pPr>
                      <a:r>
                        <a:rPr lang="en-US" sz="1700" b="1" u="none" strike="noStrike" cap="none">
                          <a:solidFill>
                            <a:schemeClr val="accent1"/>
                          </a:solidFill>
                          <a:latin typeface="Arial"/>
                          <a:ea typeface="Arial"/>
                          <a:cs typeface="Arial"/>
                          <a:sym typeface="Arial"/>
                        </a:rPr>
                        <a:t>Жетістік</a:t>
                      </a:r>
                      <a:endParaRPr sz="1700" u="none" strike="noStrike" cap="none">
                        <a:solidFill>
                          <a:schemeClr val="accent1"/>
                        </a:solidFill>
                        <a:latin typeface="Arial"/>
                        <a:ea typeface="Arial"/>
                        <a:cs typeface="Arial"/>
                        <a:sym typeface="Arial"/>
                      </a:endParaRPr>
                    </a:p>
                  </a:txBody>
                  <a:tcPr marL="68575" marR="68575" marT="0" marB="0">
                    <a:solidFill>
                      <a:srgbClr val="CFE2F3"/>
                    </a:solidFill>
                  </a:tcPr>
                </a:tc>
                <a:tc>
                  <a:txBody>
                    <a:bodyPr/>
                    <a:lstStyle/>
                    <a:p>
                      <a:pPr marL="0" marR="0" lvl="0" indent="0" algn="l" rtl="0">
                        <a:lnSpc>
                          <a:spcPct val="107000"/>
                        </a:lnSpc>
                        <a:spcBef>
                          <a:spcPts val="0"/>
                        </a:spcBef>
                        <a:spcAft>
                          <a:spcPts val="0"/>
                        </a:spcAft>
                        <a:buNone/>
                      </a:pPr>
                      <a:r>
                        <a:rPr lang="en-US" sz="1400" u="none" strike="noStrike" cap="none">
                          <a:solidFill>
                            <a:schemeClr val="accent1"/>
                          </a:solidFill>
                          <a:latin typeface="Arial"/>
                          <a:ea typeface="Arial"/>
                          <a:cs typeface="Arial"/>
                          <a:sym typeface="Arial"/>
                        </a:rPr>
                        <a:t>Үйде, мектепте және қоғамда дағдыларды, сенімділік пен өзін-өзі бағалауды оқыту мен дамытуда қолдау және басшылыққа алу</a:t>
                      </a:r>
                      <a:endParaRPr sz="1100" u="none" strike="noStrike" cap="none">
                        <a:solidFill>
                          <a:schemeClr val="accent1"/>
                        </a:solidFill>
                        <a:latin typeface="Arial"/>
                        <a:ea typeface="Arial"/>
                        <a:cs typeface="Arial"/>
                        <a:sym typeface="Arial"/>
                      </a:endParaRPr>
                    </a:p>
                  </a:txBody>
                  <a:tcPr marL="68575" marR="68575" marT="0" marB="0">
                    <a:solidFill>
                      <a:srgbClr val="CFE2F3"/>
                    </a:solidFill>
                  </a:tcPr>
                </a:tc>
              </a:tr>
              <a:tr h="701550">
                <a:tc>
                  <a:txBody>
                    <a:bodyPr/>
                    <a:lstStyle/>
                    <a:p>
                      <a:pPr marL="457200" marR="0" lvl="0" indent="0" algn="l" rtl="0">
                        <a:lnSpc>
                          <a:spcPct val="107000"/>
                        </a:lnSpc>
                        <a:spcBef>
                          <a:spcPts val="0"/>
                        </a:spcBef>
                        <a:spcAft>
                          <a:spcPts val="0"/>
                        </a:spcAft>
                        <a:buNone/>
                      </a:pPr>
                      <a:r>
                        <a:rPr lang="en-US" sz="1700" b="1" u="none" strike="noStrike" cap="none">
                          <a:solidFill>
                            <a:schemeClr val="accent1"/>
                          </a:solidFill>
                          <a:latin typeface="Arial"/>
                          <a:ea typeface="Arial"/>
                          <a:cs typeface="Arial"/>
                          <a:sym typeface="Arial"/>
                        </a:rPr>
                        <a:t>Тәрбие</a:t>
                      </a:r>
                      <a:endParaRPr sz="1700" u="none" strike="noStrike" cap="none">
                        <a:solidFill>
                          <a:schemeClr val="accent1"/>
                        </a:solidFill>
                        <a:latin typeface="Arial"/>
                        <a:ea typeface="Arial"/>
                        <a:cs typeface="Arial"/>
                        <a:sym typeface="Arial"/>
                      </a:endParaRPr>
                    </a:p>
                  </a:txBody>
                  <a:tcPr marL="68575" marR="68575" marT="0" marB="0">
                    <a:solidFill>
                      <a:srgbClr val="9FC5E8"/>
                    </a:solidFill>
                  </a:tcPr>
                </a:tc>
                <a:tc>
                  <a:txBody>
                    <a:bodyPr/>
                    <a:lstStyle/>
                    <a:p>
                      <a:pPr marL="0" marR="0" lvl="0" indent="0" algn="l" rtl="0">
                        <a:lnSpc>
                          <a:spcPct val="107000"/>
                        </a:lnSpc>
                        <a:spcBef>
                          <a:spcPts val="0"/>
                        </a:spcBef>
                        <a:spcAft>
                          <a:spcPts val="0"/>
                        </a:spcAft>
                        <a:buNone/>
                      </a:pPr>
                      <a:r>
                        <a:rPr lang="en-US" sz="1400" u="none" strike="noStrike" cap="none">
                          <a:solidFill>
                            <a:schemeClr val="accent1"/>
                          </a:solidFill>
                          <a:latin typeface="Arial"/>
                          <a:ea typeface="Arial"/>
                          <a:cs typeface="Arial"/>
                          <a:sym typeface="Arial"/>
                        </a:rPr>
                        <a:t>Қажет болса, қосымша көмекпен немесе мүмкіндік болмаса, қолайлы күтім жағдайында балаға қамқорлық жасайтын отбасылық ортада тұруға арналған орынның болуы</a:t>
                      </a:r>
                      <a:endParaRPr sz="1100" u="none" strike="noStrike" cap="none">
                        <a:solidFill>
                          <a:schemeClr val="accent1"/>
                        </a:solidFill>
                        <a:latin typeface="Arial"/>
                        <a:ea typeface="Arial"/>
                        <a:cs typeface="Arial"/>
                        <a:sym typeface="Arial"/>
                      </a:endParaRPr>
                    </a:p>
                  </a:txBody>
                  <a:tcPr marL="68575" marR="68575" marT="0" marB="0">
                    <a:solidFill>
                      <a:srgbClr val="9FC5E8"/>
                    </a:solidFill>
                  </a:tcPr>
                </a:tc>
              </a:tr>
              <a:tr h="597850">
                <a:tc>
                  <a:txBody>
                    <a:bodyPr/>
                    <a:lstStyle/>
                    <a:p>
                      <a:pPr marL="457200" marR="0" lvl="0" indent="0" algn="l" rtl="0">
                        <a:lnSpc>
                          <a:spcPct val="107000"/>
                        </a:lnSpc>
                        <a:spcBef>
                          <a:spcPts val="0"/>
                        </a:spcBef>
                        <a:spcAft>
                          <a:spcPts val="0"/>
                        </a:spcAft>
                        <a:buNone/>
                      </a:pPr>
                      <a:r>
                        <a:rPr lang="en-US" sz="1700" b="1" u="none" strike="noStrike" cap="none">
                          <a:solidFill>
                            <a:schemeClr val="accent1"/>
                          </a:solidFill>
                          <a:latin typeface="Arial"/>
                          <a:ea typeface="Arial"/>
                          <a:cs typeface="Arial"/>
                          <a:sym typeface="Arial"/>
                        </a:rPr>
                        <a:t>Белсенділік</a:t>
                      </a:r>
                      <a:endParaRPr sz="1700" u="none" strike="noStrike" cap="none">
                        <a:solidFill>
                          <a:schemeClr val="accent1"/>
                        </a:solidFill>
                        <a:latin typeface="Arial"/>
                        <a:ea typeface="Arial"/>
                        <a:cs typeface="Arial"/>
                        <a:sym typeface="Arial"/>
                      </a:endParaRPr>
                    </a:p>
                  </a:txBody>
                  <a:tcPr marL="68575" marR="68575" marT="0" marB="0">
                    <a:solidFill>
                      <a:srgbClr val="CFE2F3"/>
                    </a:solidFill>
                  </a:tcPr>
                </a:tc>
                <a:tc>
                  <a:txBody>
                    <a:bodyPr/>
                    <a:lstStyle/>
                    <a:p>
                      <a:pPr marL="0" marR="0" lvl="0" indent="0" algn="l" rtl="0">
                        <a:lnSpc>
                          <a:spcPct val="107000"/>
                        </a:lnSpc>
                        <a:spcBef>
                          <a:spcPts val="0"/>
                        </a:spcBef>
                        <a:spcAft>
                          <a:spcPts val="0"/>
                        </a:spcAft>
                        <a:buNone/>
                      </a:pPr>
                      <a:r>
                        <a:rPr lang="en-US" sz="1400" u="none" strike="noStrike" cap="none">
                          <a:solidFill>
                            <a:schemeClr val="accent1"/>
                          </a:solidFill>
                          <a:latin typeface="Arial"/>
                          <a:ea typeface="Arial"/>
                          <a:cs typeface="Arial"/>
                          <a:sym typeface="Arial"/>
                        </a:rPr>
                        <a:t>Ата-аналармен және қамқоршылармен бірге балаларға әсер ететін шешімдер қабылдауға қатысу мүмкіндігі </a:t>
                      </a:r>
                      <a:endParaRPr sz="1100" u="none" strike="noStrike" cap="none">
                        <a:solidFill>
                          <a:schemeClr val="accent1"/>
                        </a:solidFill>
                        <a:latin typeface="Arial"/>
                        <a:ea typeface="Arial"/>
                        <a:cs typeface="Arial"/>
                        <a:sym typeface="Arial"/>
                      </a:endParaRPr>
                    </a:p>
                  </a:txBody>
                  <a:tcPr marL="68575" marR="68575" marT="0" marB="0">
                    <a:solidFill>
                      <a:srgbClr val="CFE2F3"/>
                    </a:solidFill>
                  </a:tcPr>
                </a:tc>
              </a:tr>
              <a:tr h="570725">
                <a:tc>
                  <a:txBody>
                    <a:bodyPr/>
                    <a:lstStyle/>
                    <a:p>
                      <a:pPr marL="457200" marR="0" lvl="0" indent="0" algn="l" rtl="0">
                        <a:lnSpc>
                          <a:spcPct val="107000"/>
                        </a:lnSpc>
                        <a:spcBef>
                          <a:spcPts val="0"/>
                        </a:spcBef>
                        <a:spcAft>
                          <a:spcPts val="0"/>
                        </a:spcAft>
                        <a:buNone/>
                      </a:pPr>
                      <a:r>
                        <a:rPr lang="en-US" sz="1700" b="1" u="none" strike="noStrike" cap="none">
                          <a:solidFill>
                            <a:schemeClr val="accent1"/>
                          </a:solidFill>
                          <a:latin typeface="Arial"/>
                          <a:ea typeface="Arial"/>
                          <a:cs typeface="Arial"/>
                          <a:sym typeface="Arial"/>
                        </a:rPr>
                        <a:t>Сыйлау/Құрмет</a:t>
                      </a:r>
                      <a:endParaRPr sz="1700" u="none" strike="noStrike" cap="none">
                        <a:solidFill>
                          <a:schemeClr val="accent1"/>
                        </a:solidFill>
                        <a:latin typeface="Arial"/>
                        <a:ea typeface="Arial"/>
                        <a:cs typeface="Arial"/>
                        <a:sym typeface="Arial"/>
                      </a:endParaRPr>
                    </a:p>
                  </a:txBody>
                  <a:tcPr marL="68575" marR="68575" marT="0" marB="0">
                    <a:solidFill>
                      <a:srgbClr val="9FC5E8"/>
                    </a:solidFill>
                  </a:tcPr>
                </a:tc>
                <a:tc>
                  <a:txBody>
                    <a:bodyPr/>
                    <a:lstStyle/>
                    <a:p>
                      <a:pPr marL="0" marR="0" lvl="0" indent="0" algn="l" rtl="0">
                        <a:lnSpc>
                          <a:spcPct val="107000"/>
                        </a:lnSpc>
                        <a:spcBef>
                          <a:spcPts val="0"/>
                        </a:spcBef>
                        <a:spcAft>
                          <a:spcPts val="0"/>
                        </a:spcAft>
                        <a:buNone/>
                      </a:pPr>
                      <a:r>
                        <a:rPr lang="en-US" sz="1400" u="none" strike="noStrike" cap="none">
                          <a:solidFill>
                            <a:schemeClr val="accent1"/>
                          </a:solidFill>
                          <a:latin typeface="Arial"/>
                          <a:ea typeface="Arial"/>
                          <a:cs typeface="Arial"/>
                          <a:sym typeface="Arial"/>
                        </a:rPr>
                        <a:t>Ата-аналармен және қамқоршылармен бірге балаларға әсер ететін шешімдер қабылдауға қатысу мүмкіндігі</a:t>
                      </a:r>
                      <a:endParaRPr sz="1100" u="none" strike="noStrike" cap="none">
                        <a:solidFill>
                          <a:schemeClr val="accent1"/>
                        </a:solidFill>
                        <a:latin typeface="Arial"/>
                        <a:ea typeface="Arial"/>
                        <a:cs typeface="Arial"/>
                        <a:sym typeface="Arial"/>
                      </a:endParaRPr>
                    </a:p>
                  </a:txBody>
                  <a:tcPr marL="68575" marR="68575" marT="0" marB="0">
                    <a:solidFill>
                      <a:srgbClr val="9FC5E8"/>
                    </a:solidFill>
                  </a:tcPr>
                </a:tc>
              </a:tr>
              <a:tr h="918400">
                <a:tc>
                  <a:txBody>
                    <a:bodyPr/>
                    <a:lstStyle/>
                    <a:p>
                      <a:pPr marL="457200" marR="0" lvl="0" indent="0" algn="l" rtl="0">
                        <a:lnSpc>
                          <a:spcPct val="107000"/>
                        </a:lnSpc>
                        <a:spcBef>
                          <a:spcPts val="0"/>
                        </a:spcBef>
                        <a:spcAft>
                          <a:spcPts val="0"/>
                        </a:spcAft>
                        <a:buNone/>
                      </a:pPr>
                      <a:r>
                        <a:rPr lang="en-US" sz="1700" b="1" u="none" strike="noStrike" cap="none">
                          <a:solidFill>
                            <a:schemeClr val="accent1"/>
                          </a:solidFill>
                          <a:latin typeface="Arial"/>
                          <a:ea typeface="Arial"/>
                          <a:cs typeface="Arial"/>
                          <a:sym typeface="Arial"/>
                        </a:rPr>
                        <a:t>Жауапкершілік</a:t>
                      </a:r>
                      <a:endParaRPr sz="1700" u="none" strike="noStrike" cap="none">
                        <a:solidFill>
                          <a:schemeClr val="accent1"/>
                        </a:solidFill>
                        <a:latin typeface="Arial"/>
                        <a:ea typeface="Arial"/>
                        <a:cs typeface="Arial"/>
                        <a:sym typeface="Arial"/>
                      </a:endParaRPr>
                    </a:p>
                  </a:txBody>
                  <a:tcPr marL="68575" marR="68575" marT="0" marB="0">
                    <a:solidFill>
                      <a:srgbClr val="CFE2F3"/>
                    </a:solidFill>
                  </a:tcPr>
                </a:tc>
                <a:tc>
                  <a:txBody>
                    <a:bodyPr/>
                    <a:lstStyle/>
                    <a:p>
                      <a:pPr marL="0" marR="0" lvl="0" indent="0" algn="l" rtl="0">
                        <a:lnSpc>
                          <a:spcPct val="107000"/>
                        </a:lnSpc>
                        <a:spcBef>
                          <a:spcPts val="0"/>
                        </a:spcBef>
                        <a:spcAft>
                          <a:spcPts val="0"/>
                        </a:spcAft>
                        <a:buNone/>
                      </a:pPr>
                      <a:r>
                        <a:rPr lang="en-US" sz="1400" u="none" strike="noStrike" cap="none">
                          <a:solidFill>
                            <a:schemeClr val="accent1"/>
                          </a:solidFill>
                          <a:latin typeface="Arial"/>
                          <a:ea typeface="Arial"/>
                          <a:cs typeface="Arial"/>
                          <a:sym typeface="Arial"/>
                        </a:rPr>
                        <a:t>Үйде, мектепте және қоғамда белсенді және жауапты рөлді орындау үшін мүмкіндіктер мен ынталандырулардың болуы, сондай-ақ қажет болған жағдайда тиісті басшылық пен сүйемелдеудің/қадағалаудың болуы және балаларға әсер ететін шешімдер қабылдауға қатысу</a:t>
                      </a:r>
                      <a:endParaRPr sz="1100" u="none" strike="noStrike" cap="none">
                        <a:solidFill>
                          <a:schemeClr val="accent1"/>
                        </a:solidFill>
                        <a:latin typeface="Arial"/>
                        <a:ea typeface="Arial"/>
                        <a:cs typeface="Arial"/>
                        <a:sym typeface="Arial"/>
                      </a:endParaRPr>
                    </a:p>
                  </a:txBody>
                  <a:tcPr marL="68575" marR="68575" marT="0" marB="0">
                    <a:solidFill>
                      <a:srgbClr val="CFE2F3"/>
                    </a:solidFill>
                  </a:tcPr>
                </a:tc>
              </a:tr>
              <a:tr h="760550">
                <a:tc>
                  <a:txBody>
                    <a:bodyPr/>
                    <a:lstStyle/>
                    <a:p>
                      <a:pPr marL="0" marR="0" lvl="0" indent="0" algn="l" rtl="0">
                        <a:spcBef>
                          <a:spcPts val="0"/>
                        </a:spcBef>
                        <a:spcAft>
                          <a:spcPts val="0"/>
                        </a:spcAft>
                        <a:buNone/>
                      </a:pPr>
                      <a:r>
                        <a:rPr lang="en-US" sz="1700" b="1" u="none" strike="noStrike" cap="none">
                          <a:solidFill>
                            <a:schemeClr val="accent1"/>
                          </a:solidFill>
                          <a:latin typeface="Arial"/>
                          <a:ea typeface="Arial"/>
                          <a:cs typeface="Arial"/>
                          <a:sym typeface="Arial"/>
                        </a:rPr>
                        <a:t>         Қосылуы</a:t>
                      </a:r>
                      <a:endParaRPr sz="1700">
                        <a:solidFill>
                          <a:schemeClr val="accent1"/>
                        </a:solidFill>
                        <a:latin typeface="Arial"/>
                        <a:ea typeface="Arial"/>
                        <a:cs typeface="Arial"/>
                        <a:sym typeface="Arial"/>
                      </a:endParaRPr>
                    </a:p>
                  </a:txBody>
                  <a:tcPr marL="91450" marR="91450" marT="45725" marB="45725">
                    <a:solidFill>
                      <a:srgbClr val="9FC5E8"/>
                    </a:solidFill>
                  </a:tcPr>
                </a:tc>
                <a:tc>
                  <a:txBody>
                    <a:bodyPr/>
                    <a:lstStyle/>
                    <a:p>
                      <a:pPr marL="0" marR="0" lvl="0" indent="0" algn="l" rtl="0">
                        <a:spcBef>
                          <a:spcPts val="0"/>
                        </a:spcBef>
                        <a:spcAft>
                          <a:spcPts val="0"/>
                        </a:spcAft>
                        <a:buNone/>
                      </a:pPr>
                      <a:r>
                        <a:rPr lang="en-US" sz="1400">
                          <a:solidFill>
                            <a:schemeClr val="accent1"/>
                          </a:solidFill>
                          <a:latin typeface="Arial"/>
                          <a:ea typeface="Arial"/>
                          <a:cs typeface="Arial"/>
                          <a:sym typeface="Arial"/>
                        </a:rPr>
                        <a:t>Әлеуметтік, білім беру, физикалық және экономикалық теңсіздікті  жеңуге көмек көрсету және балалар тұратын және оқитын қауымдастық құрамы ретінде қабылдау </a:t>
                      </a:r>
                      <a:endParaRPr sz="1400">
                        <a:solidFill>
                          <a:schemeClr val="accent1"/>
                        </a:solidFill>
                        <a:latin typeface="Arial"/>
                        <a:ea typeface="Arial"/>
                        <a:cs typeface="Arial"/>
                        <a:sym typeface="Arial"/>
                      </a:endParaRPr>
                    </a:p>
                  </a:txBody>
                  <a:tcPr marL="91450" marR="91450" marT="45725" marB="45725">
                    <a:solidFill>
                      <a:srgbClr val="9FC5E8"/>
                    </a:solidFill>
                  </a:tcPr>
                </a:tc>
              </a:tr>
            </a:tbl>
          </a:graphicData>
        </a:graphic>
      </p:graphicFrame>
      <p:sp>
        <p:nvSpPr>
          <p:cNvPr id="462" name="Google Shape;462;g1f36298e04e_0_1811"/>
          <p:cNvSpPr txBox="1">
            <a:spLocks noGrp="1"/>
          </p:cNvSpPr>
          <p:nvPr>
            <p:ph type="subTitle" idx="2"/>
          </p:nvPr>
        </p:nvSpPr>
        <p:spPr>
          <a:xfrm>
            <a:off x="2164200" y="47850"/>
            <a:ext cx="8429700" cy="824100"/>
          </a:xfrm>
          <a:prstGeom prst="rect">
            <a:avLst/>
          </a:prstGeom>
          <a:noFill/>
          <a:ln>
            <a:noFill/>
          </a:ln>
        </p:spPr>
        <p:txBody>
          <a:bodyPr spcFirstLastPara="1" wrap="square" lIns="121900" tIns="121900" rIns="121900" bIns="121900" anchor="t" anchorCtr="0">
            <a:normAutofit/>
          </a:bodyPr>
          <a:lstStyle/>
          <a:p>
            <a:pPr marL="0" lvl="0" indent="0" algn="ctr" rtl="0">
              <a:lnSpc>
                <a:spcPct val="115000"/>
              </a:lnSpc>
              <a:spcBef>
                <a:spcPts val="0"/>
              </a:spcBef>
              <a:spcAft>
                <a:spcPts val="0"/>
              </a:spcAft>
              <a:buSzPts val="1100"/>
              <a:buNone/>
            </a:pPr>
            <a:r>
              <a:rPr lang="en-US" sz="2000" b="1">
                <a:solidFill>
                  <a:srgbClr val="073763"/>
                </a:solidFill>
                <a:latin typeface="Arial"/>
                <a:ea typeface="Arial"/>
                <a:cs typeface="Arial"/>
                <a:sym typeface="Arial"/>
              </a:rPr>
              <a:t>Шотландия Үкіметінің балалардың әл-ауқатының көрсеткіштері</a:t>
            </a:r>
            <a:endParaRPr sz="2000" b="1">
              <a:solidFill>
                <a:srgbClr val="073763"/>
              </a:solidFill>
              <a:latin typeface="Arial"/>
              <a:ea typeface="Arial"/>
              <a:cs typeface="Arial"/>
              <a:sym typeface="Arial"/>
            </a:endParaRPr>
          </a:p>
        </p:txBody>
      </p:sp>
      <p:cxnSp>
        <p:nvCxnSpPr>
          <p:cNvPr id="463" name="Google Shape;463;g1f36298e04e_0_1811"/>
          <p:cNvCxnSpPr/>
          <p:nvPr/>
        </p:nvCxnSpPr>
        <p:spPr>
          <a:xfrm>
            <a:off x="2338977" y="532591"/>
            <a:ext cx="7969800" cy="0"/>
          </a:xfrm>
          <a:prstGeom prst="straightConnector1">
            <a:avLst/>
          </a:prstGeom>
          <a:noFill/>
          <a:ln w="28575" cap="flat" cmpd="sng">
            <a:solidFill>
              <a:srgbClr val="EE7008"/>
            </a:solidFill>
            <a:prstDash val="solid"/>
            <a:miter lim="800000"/>
            <a:headEnd type="none" w="sm" len="sm"/>
            <a:tailEnd type="none" w="sm" len="sm"/>
          </a:ln>
        </p:spPr>
      </p:cxnSp>
      <p:pic>
        <p:nvPicPr>
          <p:cNvPr id="464" name="Google Shape;464;g1f36298e04e_0_1811"/>
          <p:cNvPicPr preferRelativeResize="0"/>
          <p:nvPr/>
        </p:nvPicPr>
        <p:blipFill rotWithShape="1">
          <a:blip r:embed="rId3">
            <a:alphaModFix/>
          </a:blip>
          <a:srcRect l="5222" r="77702" b="50680"/>
          <a:stretch/>
        </p:blipFill>
        <p:spPr>
          <a:xfrm flipH="1">
            <a:off x="10761173" y="2430600"/>
            <a:ext cx="1379352" cy="442740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g1f36298e04e_0_1947"/>
          <p:cNvSpPr/>
          <p:nvPr/>
        </p:nvSpPr>
        <p:spPr>
          <a:xfrm rot="-5400000" flipH="1">
            <a:off x="6663804" y="4112039"/>
            <a:ext cx="775222" cy="1313005"/>
          </a:xfrm>
          <a:custGeom>
            <a:avLst/>
            <a:gdLst/>
            <a:ahLst/>
            <a:cxnLst/>
            <a:rect l="l" t="t" r="r" b="b"/>
            <a:pathLst>
              <a:path w="1449013" h="1952424" extrusionOk="0">
                <a:moveTo>
                  <a:pt x="0" y="1444024"/>
                </a:moveTo>
                <a:lnTo>
                  <a:pt x="0" y="967858"/>
                </a:lnTo>
                <a:cubicBezTo>
                  <a:pt x="41554" y="991928"/>
                  <a:pt x="89878" y="1005545"/>
                  <a:pt x="141381" y="1005545"/>
                </a:cubicBezTo>
                <a:cubicBezTo>
                  <a:pt x="299311" y="1005545"/>
                  <a:pt x="427338" y="877515"/>
                  <a:pt x="427338" y="719582"/>
                </a:cubicBezTo>
                <a:cubicBezTo>
                  <a:pt x="427338" y="561649"/>
                  <a:pt x="299311" y="433619"/>
                  <a:pt x="141381" y="433619"/>
                </a:cubicBezTo>
                <a:cubicBezTo>
                  <a:pt x="89878" y="433619"/>
                  <a:pt x="41554" y="447235"/>
                  <a:pt x="0" y="471304"/>
                </a:cubicBezTo>
                <a:lnTo>
                  <a:pt x="0" y="0"/>
                </a:lnTo>
                <a:lnTo>
                  <a:pt x="1449013" y="0"/>
                </a:lnTo>
                <a:lnTo>
                  <a:pt x="1449013" y="466693"/>
                </a:lnTo>
                <a:cubicBezTo>
                  <a:pt x="1410107" y="445218"/>
                  <a:pt x="1365278" y="433619"/>
                  <a:pt x="1317742" y="433619"/>
                </a:cubicBezTo>
                <a:cubicBezTo>
                  <a:pt x="1159811" y="433619"/>
                  <a:pt x="1031784" y="561649"/>
                  <a:pt x="1031784" y="719582"/>
                </a:cubicBezTo>
                <a:cubicBezTo>
                  <a:pt x="1031784" y="877515"/>
                  <a:pt x="1159811" y="1005545"/>
                  <a:pt x="1317742" y="1005545"/>
                </a:cubicBezTo>
                <a:cubicBezTo>
                  <a:pt x="1365278" y="1005545"/>
                  <a:pt x="1410107" y="993945"/>
                  <a:pt x="1449013" y="972471"/>
                </a:cubicBezTo>
                <a:lnTo>
                  <a:pt x="1449013" y="1444024"/>
                </a:lnTo>
                <a:lnTo>
                  <a:pt x="857954" y="1444024"/>
                </a:lnTo>
                <a:lnTo>
                  <a:pt x="857954" y="1542797"/>
                </a:lnTo>
                <a:cubicBezTo>
                  <a:pt x="916718" y="1581228"/>
                  <a:pt x="953273" y="1648172"/>
                  <a:pt x="953273" y="1723653"/>
                </a:cubicBezTo>
                <a:cubicBezTo>
                  <a:pt x="953273" y="1850000"/>
                  <a:pt x="850851" y="1952424"/>
                  <a:pt x="724507" y="1952424"/>
                </a:cubicBezTo>
                <a:cubicBezTo>
                  <a:pt x="598162" y="1952424"/>
                  <a:pt x="495741" y="1850000"/>
                  <a:pt x="495741" y="1723653"/>
                </a:cubicBezTo>
                <a:cubicBezTo>
                  <a:pt x="495741" y="1648172"/>
                  <a:pt x="532295" y="1581228"/>
                  <a:pt x="591060" y="1542797"/>
                </a:cubicBezTo>
                <a:lnTo>
                  <a:pt x="591060" y="1444024"/>
                </a:lnTo>
                <a:close/>
              </a:path>
            </a:pathLst>
          </a:custGeom>
          <a:solidFill>
            <a:schemeClr val="accent2"/>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chemeClr val="accent2"/>
              </a:solidFill>
              <a:latin typeface="Arial"/>
              <a:ea typeface="Arial"/>
              <a:cs typeface="Arial"/>
              <a:sym typeface="Arial"/>
            </a:endParaRPr>
          </a:p>
        </p:txBody>
      </p:sp>
      <p:sp>
        <p:nvSpPr>
          <p:cNvPr id="470" name="Google Shape;470;g1f36298e04e_0_1947"/>
          <p:cNvSpPr/>
          <p:nvPr/>
        </p:nvSpPr>
        <p:spPr>
          <a:xfrm rot="-5400000" flipH="1">
            <a:off x="6663804" y="2399964"/>
            <a:ext cx="775222" cy="1313005"/>
          </a:xfrm>
          <a:custGeom>
            <a:avLst/>
            <a:gdLst/>
            <a:ahLst/>
            <a:cxnLst/>
            <a:rect l="l" t="t" r="r" b="b"/>
            <a:pathLst>
              <a:path w="1449013" h="1952424" extrusionOk="0">
                <a:moveTo>
                  <a:pt x="0" y="1444024"/>
                </a:moveTo>
                <a:lnTo>
                  <a:pt x="0" y="967858"/>
                </a:lnTo>
                <a:cubicBezTo>
                  <a:pt x="41554" y="991928"/>
                  <a:pt x="89878" y="1005545"/>
                  <a:pt x="141381" y="1005545"/>
                </a:cubicBezTo>
                <a:cubicBezTo>
                  <a:pt x="299311" y="1005545"/>
                  <a:pt x="427338" y="877515"/>
                  <a:pt x="427338" y="719582"/>
                </a:cubicBezTo>
                <a:cubicBezTo>
                  <a:pt x="427338" y="561649"/>
                  <a:pt x="299311" y="433619"/>
                  <a:pt x="141381" y="433619"/>
                </a:cubicBezTo>
                <a:cubicBezTo>
                  <a:pt x="89878" y="433619"/>
                  <a:pt x="41554" y="447235"/>
                  <a:pt x="0" y="471304"/>
                </a:cubicBezTo>
                <a:lnTo>
                  <a:pt x="0" y="0"/>
                </a:lnTo>
                <a:lnTo>
                  <a:pt x="1449013" y="0"/>
                </a:lnTo>
                <a:lnTo>
                  <a:pt x="1449013" y="466693"/>
                </a:lnTo>
                <a:cubicBezTo>
                  <a:pt x="1410107" y="445218"/>
                  <a:pt x="1365278" y="433619"/>
                  <a:pt x="1317742" y="433619"/>
                </a:cubicBezTo>
                <a:cubicBezTo>
                  <a:pt x="1159811" y="433619"/>
                  <a:pt x="1031784" y="561649"/>
                  <a:pt x="1031784" y="719582"/>
                </a:cubicBezTo>
                <a:cubicBezTo>
                  <a:pt x="1031784" y="877515"/>
                  <a:pt x="1159811" y="1005545"/>
                  <a:pt x="1317742" y="1005545"/>
                </a:cubicBezTo>
                <a:cubicBezTo>
                  <a:pt x="1365278" y="1005545"/>
                  <a:pt x="1410107" y="993945"/>
                  <a:pt x="1449013" y="972471"/>
                </a:cubicBezTo>
                <a:lnTo>
                  <a:pt x="1449013" y="1444024"/>
                </a:lnTo>
                <a:lnTo>
                  <a:pt x="857954" y="1444024"/>
                </a:lnTo>
                <a:lnTo>
                  <a:pt x="857954" y="1542797"/>
                </a:lnTo>
                <a:cubicBezTo>
                  <a:pt x="916718" y="1581228"/>
                  <a:pt x="953273" y="1648172"/>
                  <a:pt x="953273" y="1723653"/>
                </a:cubicBezTo>
                <a:cubicBezTo>
                  <a:pt x="953273" y="1850000"/>
                  <a:pt x="850851" y="1952424"/>
                  <a:pt x="724507" y="1952424"/>
                </a:cubicBezTo>
                <a:cubicBezTo>
                  <a:pt x="598162" y="1952424"/>
                  <a:pt x="495741" y="1850000"/>
                  <a:pt x="495741" y="1723653"/>
                </a:cubicBezTo>
                <a:cubicBezTo>
                  <a:pt x="495741" y="1648172"/>
                  <a:pt x="532295" y="1581228"/>
                  <a:pt x="591060" y="1542797"/>
                </a:cubicBezTo>
                <a:lnTo>
                  <a:pt x="591060" y="1444024"/>
                </a:lnTo>
                <a:close/>
              </a:path>
            </a:pathLst>
          </a:custGeom>
          <a:solidFill>
            <a:schemeClr val="accent2"/>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chemeClr val="accent2"/>
              </a:solidFill>
              <a:latin typeface="Arial"/>
              <a:ea typeface="Arial"/>
              <a:cs typeface="Arial"/>
              <a:sym typeface="Arial"/>
            </a:endParaRPr>
          </a:p>
        </p:txBody>
      </p:sp>
      <p:sp>
        <p:nvSpPr>
          <p:cNvPr id="471" name="Google Shape;471;g1f36298e04e_0_1947"/>
          <p:cNvSpPr/>
          <p:nvPr/>
        </p:nvSpPr>
        <p:spPr>
          <a:xfrm>
            <a:off x="6709757" y="5579793"/>
            <a:ext cx="307800" cy="251100"/>
          </a:xfrm>
          <a:custGeom>
            <a:avLst/>
            <a:gdLst/>
            <a:ahLst/>
            <a:cxnLst/>
            <a:rect l="l" t="t" r="r" b="b"/>
            <a:pathLst>
              <a:path w="3240000" h="3240000" extrusionOk="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472" name="Google Shape;472;g1f36298e04e_0_1947"/>
          <p:cNvSpPr/>
          <p:nvPr/>
        </p:nvSpPr>
        <p:spPr>
          <a:xfrm flipH="1">
            <a:off x="6728999" y="4640793"/>
            <a:ext cx="305668" cy="205707"/>
          </a:xfrm>
          <a:custGeom>
            <a:avLst/>
            <a:gdLst/>
            <a:ahLst/>
            <a:cxnLst/>
            <a:rect l="l" t="t" r="r" b="b"/>
            <a:pathLst>
              <a:path w="3217557" h="2654282" extrusionOk="0">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473" name="Google Shape;473;g1f36298e04e_0_1947"/>
          <p:cNvSpPr/>
          <p:nvPr/>
        </p:nvSpPr>
        <p:spPr>
          <a:xfrm>
            <a:off x="7321076" y="2030734"/>
            <a:ext cx="267300" cy="218700"/>
          </a:xfrm>
          <a:custGeom>
            <a:avLst/>
            <a:gdLst/>
            <a:ahLst/>
            <a:cxnLst/>
            <a:rect l="l" t="t" r="r" b="b"/>
            <a:pathLst>
              <a:path w="3240000" h="3240000" extrusionOk="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474" name="Google Shape;474;g1f36298e04e_0_1947"/>
          <p:cNvSpPr txBox="1">
            <a:spLocks noGrp="1"/>
          </p:cNvSpPr>
          <p:nvPr>
            <p:ph type="subTitle" idx="2"/>
          </p:nvPr>
        </p:nvSpPr>
        <p:spPr>
          <a:xfrm>
            <a:off x="415600" y="47850"/>
            <a:ext cx="11360700" cy="824100"/>
          </a:xfrm>
          <a:prstGeom prst="rect">
            <a:avLst/>
          </a:prstGeom>
          <a:noFill/>
          <a:ln>
            <a:noFill/>
          </a:ln>
        </p:spPr>
        <p:txBody>
          <a:bodyPr spcFirstLastPara="1" wrap="square" lIns="121900" tIns="121900" rIns="121900" bIns="121900" anchor="t" anchorCtr="0">
            <a:normAutofit/>
          </a:bodyPr>
          <a:lstStyle/>
          <a:p>
            <a:pPr marL="0" lvl="0" indent="0" algn="ctr" rtl="0">
              <a:lnSpc>
                <a:spcPct val="115000"/>
              </a:lnSpc>
              <a:spcBef>
                <a:spcPts val="0"/>
              </a:spcBef>
              <a:spcAft>
                <a:spcPts val="0"/>
              </a:spcAft>
              <a:buSzPts val="1100"/>
              <a:buNone/>
            </a:pPr>
            <a:r>
              <a:rPr lang="en-US" sz="2200" b="1">
                <a:solidFill>
                  <a:srgbClr val="073763"/>
                </a:solidFill>
                <a:latin typeface="Arial"/>
                <a:ea typeface="Arial"/>
                <a:cs typeface="Arial"/>
                <a:sym typeface="Arial"/>
              </a:rPr>
              <a:t>Швециядағы көрсеткіштер мен индекстер</a:t>
            </a:r>
            <a:endParaRPr sz="2200" b="1">
              <a:solidFill>
                <a:srgbClr val="073763"/>
              </a:solidFill>
              <a:latin typeface="Arial"/>
              <a:ea typeface="Arial"/>
              <a:cs typeface="Arial"/>
              <a:sym typeface="Arial"/>
            </a:endParaRPr>
          </a:p>
        </p:txBody>
      </p:sp>
      <p:cxnSp>
        <p:nvCxnSpPr>
          <p:cNvPr id="475" name="Google Shape;475;g1f36298e04e_0_1947"/>
          <p:cNvCxnSpPr/>
          <p:nvPr/>
        </p:nvCxnSpPr>
        <p:spPr>
          <a:xfrm>
            <a:off x="3162452" y="584841"/>
            <a:ext cx="5867100" cy="0"/>
          </a:xfrm>
          <a:prstGeom prst="straightConnector1">
            <a:avLst/>
          </a:prstGeom>
          <a:noFill/>
          <a:ln w="28575" cap="flat" cmpd="sng">
            <a:solidFill>
              <a:srgbClr val="EE7008"/>
            </a:solidFill>
            <a:prstDash val="solid"/>
            <a:miter lim="800000"/>
            <a:headEnd type="none" w="sm" len="sm"/>
            <a:tailEnd type="none" w="sm" len="sm"/>
          </a:ln>
        </p:spPr>
      </p:cxnSp>
      <p:sp>
        <p:nvSpPr>
          <p:cNvPr id="476" name="Google Shape;476;g1f36298e04e_0_1947"/>
          <p:cNvSpPr/>
          <p:nvPr/>
        </p:nvSpPr>
        <p:spPr>
          <a:xfrm>
            <a:off x="402675" y="871950"/>
            <a:ext cx="11490600" cy="599100"/>
          </a:xfrm>
          <a:prstGeom prst="rect">
            <a:avLst/>
          </a:prstGeom>
          <a:solidFill>
            <a:schemeClr val="accent2"/>
          </a:solidFill>
          <a:ln>
            <a:noFill/>
          </a:ln>
          <a:effectLst>
            <a:outerShdw blurRad="50800" dist="38100" dir="2700000" algn="tl" rotWithShape="0">
              <a:srgbClr val="000000">
                <a:alpha val="40000"/>
              </a:srgbClr>
            </a:outerShdw>
          </a:effectLst>
        </p:spPr>
        <p:txBody>
          <a:bodyPr spcFirstLastPara="1" wrap="square" lIns="65600" tIns="32800" rIns="65600" bIns="328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77" name="Google Shape;477;g1f36298e04e_0_1947"/>
          <p:cNvSpPr/>
          <p:nvPr/>
        </p:nvSpPr>
        <p:spPr>
          <a:xfrm>
            <a:off x="752450" y="974445"/>
            <a:ext cx="10914600" cy="281400"/>
          </a:xfrm>
          <a:prstGeom prst="rect">
            <a:avLst/>
          </a:prstGeom>
          <a:noFill/>
          <a:ln>
            <a:noFill/>
          </a:ln>
        </p:spPr>
        <p:txBody>
          <a:bodyPr spcFirstLastPara="1" wrap="square" lIns="65600" tIns="32800" rIns="65600" bIns="32800" anchor="t" anchorCtr="0">
            <a:noAutofit/>
          </a:bodyPr>
          <a:lstStyle/>
          <a:p>
            <a:pPr marL="0" lvl="0" indent="0" algn="ctr" rtl="0">
              <a:spcBef>
                <a:spcPts val="0"/>
              </a:spcBef>
              <a:spcAft>
                <a:spcPts val="0"/>
              </a:spcAft>
              <a:buClr>
                <a:schemeClr val="dk1"/>
              </a:buClr>
              <a:buSzPts val="1100"/>
              <a:buFont typeface="Arial"/>
              <a:buNone/>
            </a:pPr>
            <a:r>
              <a:rPr lang="en-US" sz="1700" b="1">
                <a:solidFill>
                  <a:schemeClr val="lt1"/>
                </a:solidFill>
              </a:rPr>
              <a:t>Швецияның барлық 290 муниципалитеттері үшін қолданылады</a:t>
            </a:r>
            <a:endParaRPr sz="1700" b="1">
              <a:solidFill>
                <a:schemeClr val="lt1"/>
              </a:solidFill>
            </a:endParaRPr>
          </a:p>
        </p:txBody>
      </p:sp>
      <p:grpSp>
        <p:nvGrpSpPr>
          <p:cNvPr id="478" name="Google Shape;478;g1f36298e04e_0_1947"/>
          <p:cNvGrpSpPr/>
          <p:nvPr/>
        </p:nvGrpSpPr>
        <p:grpSpPr>
          <a:xfrm>
            <a:off x="6044165" y="1840751"/>
            <a:ext cx="1324019" cy="4150030"/>
            <a:chOff x="5297729" y="914400"/>
            <a:chExt cx="1437276" cy="5593032"/>
          </a:xfrm>
        </p:grpSpPr>
        <p:sp>
          <p:nvSpPr>
            <p:cNvPr id="479" name="Google Shape;479;g1f36298e04e_0_1947"/>
            <p:cNvSpPr/>
            <p:nvPr/>
          </p:nvSpPr>
          <p:spPr>
            <a:xfrm>
              <a:off x="5674687" y="1692745"/>
              <a:ext cx="1060318" cy="1758381"/>
            </a:xfrm>
            <a:custGeom>
              <a:avLst/>
              <a:gdLst/>
              <a:ahLst/>
              <a:cxnLst/>
              <a:rect l="l" t="t" r="r" b="b"/>
              <a:pathLst>
                <a:path w="1368152" h="2298537" extrusionOk="0">
                  <a:moveTo>
                    <a:pt x="684076" y="0"/>
                  </a:moveTo>
                  <a:cubicBezTo>
                    <a:pt x="803370" y="0"/>
                    <a:pt x="900076" y="96706"/>
                    <a:pt x="900076" y="216000"/>
                  </a:cubicBezTo>
                  <a:cubicBezTo>
                    <a:pt x="900076" y="287268"/>
                    <a:pt x="865561" y="350475"/>
                    <a:pt x="810076" y="386760"/>
                  </a:cubicBezTo>
                  <a:lnTo>
                    <a:pt x="810076" y="450517"/>
                  </a:lnTo>
                  <a:lnTo>
                    <a:pt x="1368152" y="450517"/>
                  </a:lnTo>
                  <a:lnTo>
                    <a:pt x="1368152" y="895744"/>
                  </a:lnTo>
                  <a:cubicBezTo>
                    <a:pt x="1331417" y="875468"/>
                    <a:pt x="1289090" y="864516"/>
                    <a:pt x="1244206" y="864516"/>
                  </a:cubicBezTo>
                  <a:cubicBezTo>
                    <a:pt x="1095089" y="864516"/>
                    <a:pt x="974206" y="985399"/>
                    <a:pt x="974206" y="1134516"/>
                  </a:cubicBezTo>
                  <a:cubicBezTo>
                    <a:pt x="974206" y="1283633"/>
                    <a:pt x="1095089" y="1404516"/>
                    <a:pt x="1244206" y="1404516"/>
                  </a:cubicBezTo>
                  <a:cubicBezTo>
                    <a:pt x="1289090" y="1404516"/>
                    <a:pt x="1331417" y="1393563"/>
                    <a:pt x="1368152" y="1373288"/>
                  </a:cubicBezTo>
                  <a:lnTo>
                    <a:pt x="1368152" y="1818517"/>
                  </a:lnTo>
                  <a:lnTo>
                    <a:pt x="810076" y="1818517"/>
                  </a:lnTo>
                  <a:lnTo>
                    <a:pt x="810076" y="1911777"/>
                  </a:lnTo>
                  <a:cubicBezTo>
                    <a:pt x="865561" y="1948062"/>
                    <a:pt x="900076" y="2011269"/>
                    <a:pt x="900076" y="2082537"/>
                  </a:cubicBezTo>
                  <a:cubicBezTo>
                    <a:pt x="900076" y="2201831"/>
                    <a:pt x="803370" y="2298537"/>
                    <a:pt x="684076" y="2298537"/>
                  </a:cubicBezTo>
                  <a:cubicBezTo>
                    <a:pt x="564782" y="2298537"/>
                    <a:pt x="468076" y="2201831"/>
                    <a:pt x="468076" y="2082537"/>
                  </a:cubicBezTo>
                  <a:cubicBezTo>
                    <a:pt x="468076" y="2011269"/>
                    <a:pt x="502591" y="1948062"/>
                    <a:pt x="558076" y="1911777"/>
                  </a:cubicBezTo>
                  <a:lnTo>
                    <a:pt x="558076" y="1818517"/>
                  </a:lnTo>
                  <a:lnTo>
                    <a:pt x="0" y="1818517"/>
                  </a:lnTo>
                  <a:lnTo>
                    <a:pt x="0" y="1368933"/>
                  </a:lnTo>
                  <a:cubicBezTo>
                    <a:pt x="39235" y="1391659"/>
                    <a:pt x="84862" y="1404516"/>
                    <a:pt x="133491" y="1404516"/>
                  </a:cubicBezTo>
                  <a:cubicBezTo>
                    <a:pt x="282608" y="1404516"/>
                    <a:pt x="403491" y="1283633"/>
                    <a:pt x="403491" y="1134516"/>
                  </a:cubicBezTo>
                  <a:cubicBezTo>
                    <a:pt x="403491" y="985399"/>
                    <a:pt x="282608" y="864516"/>
                    <a:pt x="133491" y="864516"/>
                  </a:cubicBezTo>
                  <a:cubicBezTo>
                    <a:pt x="84862" y="864516"/>
                    <a:pt x="39235" y="877372"/>
                    <a:pt x="0" y="900098"/>
                  </a:cubicBezTo>
                  <a:lnTo>
                    <a:pt x="0" y="450517"/>
                  </a:lnTo>
                  <a:lnTo>
                    <a:pt x="558076" y="450517"/>
                  </a:lnTo>
                  <a:lnTo>
                    <a:pt x="558076" y="386760"/>
                  </a:lnTo>
                  <a:cubicBezTo>
                    <a:pt x="502591" y="350475"/>
                    <a:pt x="468076" y="287268"/>
                    <a:pt x="468076" y="216000"/>
                  </a:cubicBezTo>
                  <a:cubicBezTo>
                    <a:pt x="468076" y="96706"/>
                    <a:pt x="564782" y="0"/>
                    <a:pt x="684076"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595959"/>
                </a:solidFill>
                <a:latin typeface="Arial"/>
                <a:ea typeface="Arial"/>
                <a:cs typeface="Arial"/>
                <a:sym typeface="Arial"/>
              </a:endParaRPr>
            </a:p>
          </p:txBody>
        </p:sp>
        <p:sp>
          <p:nvSpPr>
            <p:cNvPr id="480" name="Google Shape;480;g1f36298e04e_0_1947"/>
            <p:cNvSpPr/>
            <p:nvPr/>
          </p:nvSpPr>
          <p:spPr>
            <a:xfrm rot="5400000">
              <a:off x="5499582" y="723392"/>
              <a:ext cx="1043289" cy="1425305"/>
            </a:xfrm>
            <a:custGeom>
              <a:avLst/>
              <a:gdLst/>
              <a:ahLst/>
              <a:cxnLst/>
              <a:rect l="l" t="t" r="r" b="b"/>
              <a:pathLst>
                <a:path w="1449013" h="1952472" extrusionOk="0">
                  <a:moveTo>
                    <a:pt x="1449013" y="0"/>
                  </a:moveTo>
                  <a:lnTo>
                    <a:pt x="1449013" y="466741"/>
                  </a:lnTo>
                  <a:cubicBezTo>
                    <a:pt x="1410107" y="445266"/>
                    <a:pt x="1365278" y="433666"/>
                    <a:pt x="1317741" y="433666"/>
                  </a:cubicBezTo>
                  <a:cubicBezTo>
                    <a:pt x="1159811" y="433666"/>
                    <a:pt x="1031784" y="561696"/>
                    <a:pt x="1031784" y="719630"/>
                  </a:cubicBezTo>
                  <a:cubicBezTo>
                    <a:pt x="1031784" y="877563"/>
                    <a:pt x="1159811" y="1005593"/>
                    <a:pt x="1317741" y="1005593"/>
                  </a:cubicBezTo>
                  <a:cubicBezTo>
                    <a:pt x="1365278" y="1005593"/>
                    <a:pt x="1410107" y="993993"/>
                    <a:pt x="1449013" y="972519"/>
                  </a:cubicBezTo>
                  <a:lnTo>
                    <a:pt x="1449013" y="1444072"/>
                  </a:lnTo>
                  <a:lnTo>
                    <a:pt x="857954" y="1444072"/>
                  </a:lnTo>
                  <a:lnTo>
                    <a:pt x="857954" y="1542845"/>
                  </a:lnTo>
                  <a:cubicBezTo>
                    <a:pt x="916718" y="1581276"/>
                    <a:pt x="953273" y="1648220"/>
                    <a:pt x="953273" y="1723701"/>
                  </a:cubicBezTo>
                  <a:cubicBezTo>
                    <a:pt x="953273" y="1850048"/>
                    <a:pt x="850851" y="1952472"/>
                    <a:pt x="724507" y="1952472"/>
                  </a:cubicBezTo>
                  <a:cubicBezTo>
                    <a:pt x="598162" y="1952472"/>
                    <a:pt x="495741" y="1850048"/>
                    <a:pt x="495741" y="1723701"/>
                  </a:cubicBezTo>
                  <a:cubicBezTo>
                    <a:pt x="495741" y="1648220"/>
                    <a:pt x="532295" y="1581276"/>
                    <a:pt x="591060" y="1542845"/>
                  </a:cubicBezTo>
                  <a:lnTo>
                    <a:pt x="591060" y="1444072"/>
                  </a:lnTo>
                  <a:lnTo>
                    <a:pt x="0" y="1444072"/>
                  </a:lnTo>
                  <a:lnTo>
                    <a:pt x="0" y="0"/>
                  </a:lnTo>
                  <a:lnTo>
                    <a:pt x="1449013" y="0"/>
                  </a:lnTo>
                  <a:close/>
                </a:path>
              </a:pathLst>
            </a:custGeom>
            <a:solidFill>
              <a:srgbClr val="EE7008"/>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595959"/>
                </a:solidFill>
                <a:latin typeface="Arial"/>
                <a:ea typeface="Arial"/>
                <a:cs typeface="Arial"/>
                <a:sym typeface="Arial"/>
              </a:endParaRPr>
            </a:p>
          </p:txBody>
        </p:sp>
        <p:sp>
          <p:nvSpPr>
            <p:cNvPr id="481" name="Google Shape;481;g1f36298e04e_0_1947"/>
            <p:cNvSpPr/>
            <p:nvPr/>
          </p:nvSpPr>
          <p:spPr>
            <a:xfrm>
              <a:off x="5667648" y="3970823"/>
              <a:ext cx="1060318" cy="1758381"/>
            </a:xfrm>
            <a:custGeom>
              <a:avLst/>
              <a:gdLst/>
              <a:ahLst/>
              <a:cxnLst/>
              <a:rect l="l" t="t" r="r" b="b"/>
              <a:pathLst>
                <a:path w="1368152" h="2298537" extrusionOk="0">
                  <a:moveTo>
                    <a:pt x="684076" y="0"/>
                  </a:moveTo>
                  <a:cubicBezTo>
                    <a:pt x="803370" y="0"/>
                    <a:pt x="900076" y="96706"/>
                    <a:pt x="900076" y="216000"/>
                  </a:cubicBezTo>
                  <a:cubicBezTo>
                    <a:pt x="900076" y="287268"/>
                    <a:pt x="865561" y="350475"/>
                    <a:pt x="810076" y="386760"/>
                  </a:cubicBezTo>
                  <a:lnTo>
                    <a:pt x="810076" y="450517"/>
                  </a:lnTo>
                  <a:lnTo>
                    <a:pt x="1368152" y="450517"/>
                  </a:lnTo>
                  <a:lnTo>
                    <a:pt x="1368152" y="895744"/>
                  </a:lnTo>
                  <a:cubicBezTo>
                    <a:pt x="1331417" y="875468"/>
                    <a:pt x="1289090" y="864516"/>
                    <a:pt x="1244206" y="864516"/>
                  </a:cubicBezTo>
                  <a:cubicBezTo>
                    <a:pt x="1095089" y="864516"/>
                    <a:pt x="974206" y="985399"/>
                    <a:pt x="974206" y="1134516"/>
                  </a:cubicBezTo>
                  <a:cubicBezTo>
                    <a:pt x="974206" y="1283633"/>
                    <a:pt x="1095089" y="1404516"/>
                    <a:pt x="1244206" y="1404516"/>
                  </a:cubicBezTo>
                  <a:cubicBezTo>
                    <a:pt x="1289090" y="1404516"/>
                    <a:pt x="1331417" y="1393563"/>
                    <a:pt x="1368152" y="1373288"/>
                  </a:cubicBezTo>
                  <a:lnTo>
                    <a:pt x="1368152" y="1818517"/>
                  </a:lnTo>
                  <a:lnTo>
                    <a:pt x="810076" y="1818517"/>
                  </a:lnTo>
                  <a:lnTo>
                    <a:pt x="810076" y="1911777"/>
                  </a:lnTo>
                  <a:cubicBezTo>
                    <a:pt x="865561" y="1948062"/>
                    <a:pt x="900076" y="2011269"/>
                    <a:pt x="900076" y="2082537"/>
                  </a:cubicBezTo>
                  <a:cubicBezTo>
                    <a:pt x="900076" y="2201831"/>
                    <a:pt x="803370" y="2298537"/>
                    <a:pt x="684076" y="2298537"/>
                  </a:cubicBezTo>
                  <a:cubicBezTo>
                    <a:pt x="564782" y="2298537"/>
                    <a:pt x="468076" y="2201831"/>
                    <a:pt x="468076" y="2082537"/>
                  </a:cubicBezTo>
                  <a:cubicBezTo>
                    <a:pt x="468076" y="2011269"/>
                    <a:pt x="502591" y="1948062"/>
                    <a:pt x="558076" y="1911777"/>
                  </a:cubicBezTo>
                  <a:lnTo>
                    <a:pt x="558076" y="1818517"/>
                  </a:lnTo>
                  <a:lnTo>
                    <a:pt x="0" y="1818517"/>
                  </a:lnTo>
                  <a:lnTo>
                    <a:pt x="0" y="1368933"/>
                  </a:lnTo>
                  <a:cubicBezTo>
                    <a:pt x="39235" y="1391659"/>
                    <a:pt x="84862" y="1404516"/>
                    <a:pt x="133491" y="1404516"/>
                  </a:cubicBezTo>
                  <a:cubicBezTo>
                    <a:pt x="282608" y="1404516"/>
                    <a:pt x="403491" y="1283633"/>
                    <a:pt x="403491" y="1134516"/>
                  </a:cubicBezTo>
                  <a:cubicBezTo>
                    <a:pt x="403491" y="985399"/>
                    <a:pt x="282608" y="864516"/>
                    <a:pt x="133491" y="864516"/>
                  </a:cubicBezTo>
                  <a:cubicBezTo>
                    <a:pt x="84862" y="864516"/>
                    <a:pt x="39235" y="877372"/>
                    <a:pt x="0" y="900098"/>
                  </a:cubicBezTo>
                  <a:lnTo>
                    <a:pt x="0" y="450517"/>
                  </a:lnTo>
                  <a:lnTo>
                    <a:pt x="558076" y="450517"/>
                  </a:lnTo>
                  <a:lnTo>
                    <a:pt x="558076" y="386760"/>
                  </a:lnTo>
                  <a:cubicBezTo>
                    <a:pt x="502591" y="350475"/>
                    <a:pt x="468076" y="287268"/>
                    <a:pt x="468076" y="216000"/>
                  </a:cubicBezTo>
                  <a:cubicBezTo>
                    <a:pt x="468076" y="96706"/>
                    <a:pt x="564782" y="0"/>
                    <a:pt x="684076"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595959"/>
                </a:solidFill>
                <a:latin typeface="Arial"/>
                <a:ea typeface="Arial"/>
                <a:cs typeface="Arial"/>
                <a:sym typeface="Arial"/>
              </a:endParaRPr>
            </a:p>
          </p:txBody>
        </p:sp>
        <p:sp>
          <p:nvSpPr>
            <p:cNvPr id="482" name="Google Shape;482;g1f36298e04e_0_1947"/>
            <p:cNvSpPr/>
            <p:nvPr/>
          </p:nvSpPr>
          <p:spPr>
            <a:xfrm rot="5400000">
              <a:off x="5488737" y="5273135"/>
              <a:ext cx="1043289" cy="1425305"/>
            </a:xfrm>
            <a:custGeom>
              <a:avLst/>
              <a:gdLst/>
              <a:ahLst/>
              <a:cxnLst/>
              <a:rect l="l" t="t" r="r" b="b"/>
              <a:pathLst>
                <a:path w="1449013" h="1952472" extrusionOk="0">
                  <a:moveTo>
                    <a:pt x="1449013" y="0"/>
                  </a:moveTo>
                  <a:lnTo>
                    <a:pt x="1449013" y="1444072"/>
                  </a:lnTo>
                  <a:lnTo>
                    <a:pt x="857954" y="1444072"/>
                  </a:lnTo>
                  <a:lnTo>
                    <a:pt x="857954" y="1542845"/>
                  </a:lnTo>
                  <a:cubicBezTo>
                    <a:pt x="916718" y="1581276"/>
                    <a:pt x="953273" y="1648220"/>
                    <a:pt x="953273" y="1723701"/>
                  </a:cubicBezTo>
                  <a:cubicBezTo>
                    <a:pt x="953273" y="1850048"/>
                    <a:pt x="850851" y="1952472"/>
                    <a:pt x="724507" y="1952472"/>
                  </a:cubicBezTo>
                  <a:cubicBezTo>
                    <a:pt x="598162" y="1952472"/>
                    <a:pt x="495741" y="1850048"/>
                    <a:pt x="495741" y="1723701"/>
                  </a:cubicBezTo>
                  <a:cubicBezTo>
                    <a:pt x="495741" y="1648220"/>
                    <a:pt x="532295" y="1581276"/>
                    <a:pt x="591060" y="1542845"/>
                  </a:cubicBezTo>
                  <a:lnTo>
                    <a:pt x="591060" y="1444072"/>
                  </a:lnTo>
                  <a:lnTo>
                    <a:pt x="0" y="1444072"/>
                  </a:lnTo>
                  <a:lnTo>
                    <a:pt x="0" y="967906"/>
                  </a:lnTo>
                  <a:cubicBezTo>
                    <a:pt x="41554" y="991976"/>
                    <a:pt x="89878" y="1005593"/>
                    <a:pt x="141381" y="1005593"/>
                  </a:cubicBezTo>
                  <a:cubicBezTo>
                    <a:pt x="299311" y="1005593"/>
                    <a:pt x="427338" y="877563"/>
                    <a:pt x="427338" y="719630"/>
                  </a:cubicBezTo>
                  <a:cubicBezTo>
                    <a:pt x="427338" y="561696"/>
                    <a:pt x="299311" y="433666"/>
                    <a:pt x="141381" y="433666"/>
                  </a:cubicBezTo>
                  <a:cubicBezTo>
                    <a:pt x="89878" y="433666"/>
                    <a:pt x="41554" y="447283"/>
                    <a:pt x="0" y="471352"/>
                  </a:cubicBezTo>
                  <a:lnTo>
                    <a:pt x="0" y="0"/>
                  </a:lnTo>
                  <a:lnTo>
                    <a:pt x="1449013" y="0"/>
                  </a:lnTo>
                  <a:close/>
                </a:path>
              </a:pathLst>
            </a:custGeom>
            <a:solidFill>
              <a:srgbClr val="EE7008"/>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595959"/>
                </a:solidFill>
                <a:latin typeface="Arial"/>
                <a:ea typeface="Arial"/>
                <a:cs typeface="Arial"/>
                <a:sym typeface="Arial"/>
              </a:endParaRPr>
            </a:p>
          </p:txBody>
        </p:sp>
        <p:sp>
          <p:nvSpPr>
            <p:cNvPr id="483" name="Google Shape;483;g1f36298e04e_0_1947"/>
            <p:cNvSpPr/>
            <p:nvPr/>
          </p:nvSpPr>
          <p:spPr>
            <a:xfrm rot="5400000" flipH="1">
              <a:off x="5488743" y="2988561"/>
              <a:ext cx="1043289" cy="1425270"/>
            </a:xfrm>
            <a:custGeom>
              <a:avLst/>
              <a:gdLst/>
              <a:ahLst/>
              <a:cxnLst/>
              <a:rect l="l" t="t" r="r" b="b"/>
              <a:pathLst>
                <a:path w="1449013" h="1952424" extrusionOk="0">
                  <a:moveTo>
                    <a:pt x="0" y="1444024"/>
                  </a:moveTo>
                  <a:lnTo>
                    <a:pt x="0" y="967858"/>
                  </a:lnTo>
                  <a:cubicBezTo>
                    <a:pt x="41554" y="991928"/>
                    <a:pt x="89878" y="1005545"/>
                    <a:pt x="141381" y="1005545"/>
                  </a:cubicBezTo>
                  <a:cubicBezTo>
                    <a:pt x="299311" y="1005545"/>
                    <a:pt x="427338" y="877515"/>
                    <a:pt x="427338" y="719582"/>
                  </a:cubicBezTo>
                  <a:cubicBezTo>
                    <a:pt x="427338" y="561649"/>
                    <a:pt x="299311" y="433619"/>
                    <a:pt x="141381" y="433619"/>
                  </a:cubicBezTo>
                  <a:cubicBezTo>
                    <a:pt x="89878" y="433619"/>
                    <a:pt x="41554" y="447235"/>
                    <a:pt x="0" y="471304"/>
                  </a:cubicBezTo>
                  <a:lnTo>
                    <a:pt x="0" y="0"/>
                  </a:lnTo>
                  <a:lnTo>
                    <a:pt x="1449013" y="0"/>
                  </a:lnTo>
                  <a:lnTo>
                    <a:pt x="1449013" y="466693"/>
                  </a:lnTo>
                  <a:cubicBezTo>
                    <a:pt x="1410107" y="445218"/>
                    <a:pt x="1365278" y="433619"/>
                    <a:pt x="1317742" y="433619"/>
                  </a:cubicBezTo>
                  <a:cubicBezTo>
                    <a:pt x="1159811" y="433619"/>
                    <a:pt x="1031784" y="561649"/>
                    <a:pt x="1031784" y="719582"/>
                  </a:cubicBezTo>
                  <a:cubicBezTo>
                    <a:pt x="1031784" y="877515"/>
                    <a:pt x="1159811" y="1005545"/>
                    <a:pt x="1317742" y="1005545"/>
                  </a:cubicBezTo>
                  <a:cubicBezTo>
                    <a:pt x="1365278" y="1005545"/>
                    <a:pt x="1410107" y="993945"/>
                    <a:pt x="1449013" y="972471"/>
                  </a:cubicBezTo>
                  <a:lnTo>
                    <a:pt x="1449013" y="1444024"/>
                  </a:lnTo>
                  <a:lnTo>
                    <a:pt x="857954" y="1444024"/>
                  </a:lnTo>
                  <a:lnTo>
                    <a:pt x="857954" y="1542797"/>
                  </a:lnTo>
                  <a:cubicBezTo>
                    <a:pt x="916718" y="1581228"/>
                    <a:pt x="953273" y="1648172"/>
                    <a:pt x="953273" y="1723653"/>
                  </a:cubicBezTo>
                  <a:cubicBezTo>
                    <a:pt x="953273" y="1850000"/>
                    <a:pt x="850851" y="1952424"/>
                    <a:pt x="724507" y="1952424"/>
                  </a:cubicBezTo>
                  <a:cubicBezTo>
                    <a:pt x="598162" y="1952424"/>
                    <a:pt x="495741" y="1850000"/>
                    <a:pt x="495741" y="1723653"/>
                  </a:cubicBezTo>
                  <a:cubicBezTo>
                    <a:pt x="495741" y="1648172"/>
                    <a:pt x="532295" y="1581228"/>
                    <a:pt x="591060" y="1542797"/>
                  </a:cubicBezTo>
                  <a:lnTo>
                    <a:pt x="591060" y="1444024"/>
                  </a:lnTo>
                  <a:close/>
                </a:path>
              </a:pathLst>
            </a:custGeom>
            <a:solidFill>
              <a:schemeClr val="accent1"/>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595959"/>
                </a:solidFill>
                <a:latin typeface="Arial"/>
                <a:ea typeface="Arial"/>
                <a:cs typeface="Arial"/>
                <a:sym typeface="Arial"/>
              </a:endParaRPr>
            </a:p>
          </p:txBody>
        </p:sp>
      </p:grpSp>
      <p:sp>
        <p:nvSpPr>
          <p:cNvPr id="484" name="Google Shape;484;g1f36298e04e_0_1947"/>
          <p:cNvSpPr/>
          <p:nvPr/>
        </p:nvSpPr>
        <p:spPr>
          <a:xfrm>
            <a:off x="2004850" y="1715600"/>
            <a:ext cx="4315500" cy="1713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00" b="1" i="1">
                <a:solidFill>
                  <a:srgbClr val="EE7008"/>
                </a:solidFill>
              </a:rPr>
              <a:t>Субиндекс 1</a:t>
            </a:r>
            <a:endParaRPr sz="1300" i="1">
              <a:solidFill>
                <a:srgbClr val="EE7008"/>
              </a:solidFill>
            </a:endParaRPr>
          </a:p>
          <a:p>
            <a:pPr marL="0" marR="0" lvl="0" indent="0" algn="l" rtl="0">
              <a:spcBef>
                <a:spcPts val="0"/>
              </a:spcBef>
              <a:spcAft>
                <a:spcPts val="0"/>
              </a:spcAft>
              <a:buNone/>
            </a:pPr>
            <a:r>
              <a:rPr lang="en-US" sz="1400" b="1">
                <a:solidFill>
                  <a:schemeClr val="dk1"/>
                </a:solidFill>
              </a:rPr>
              <a:t>Әлеуметтік-экономикалық</a:t>
            </a:r>
            <a:endParaRPr sz="1400" b="1">
              <a:solidFill>
                <a:schemeClr val="dk1"/>
              </a:solidFill>
            </a:endParaRPr>
          </a:p>
          <a:p>
            <a:pPr marL="285750" marR="0" lvl="0" indent="-273050" algn="l" rtl="0">
              <a:spcBef>
                <a:spcPts val="0"/>
              </a:spcBef>
              <a:spcAft>
                <a:spcPts val="0"/>
              </a:spcAft>
              <a:buClr>
                <a:schemeClr val="dk1"/>
              </a:buClr>
              <a:buSzPts val="1200"/>
              <a:buChar char="-"/>
            </a:pPr>
            <a:r>
              <a:rPr lang="en-US" sz="1200">
                <a:solidFill>
                  <a:schemeClr val="dk1"/>
                </a:solidFill>
              </a:rPr>
              <a:t>Кедейліктегі балалар (ұлттық табысы төмен үй шаруашылықтарында немесе әлеуметтік көмек алатын үй шаруашылықтарында тұратын балалар)</a:t>
            </a:r>
            <a:endParaRPr sz="1200"/>
          </a:p>
          <a:p>
            <a:pPr marL="285750" marR="0" lvl="0" indent="-273050" algn="l" rtl="0">
              <a:spcBef>
                <a:spcPts val="0"/>
              </a:spcBef>
              <a:spcAft>
                <a:spcPts val="0"/>
              </a:spcAft>
              <a:buClr>
                <a:schemeClr val="dk1"/>
              </a:buClr>
              <a:buSzPts val="1200"/>
              <a:buChar char="-"/>
            </a:pPr>
            <a:r>
              <a:rPr lang="en-US" sz="1200">
                <a:solidFill>
                  <a:schemeClr val="dk1"/>
                </a:solidFill>
              </a:rPr>
              <a:t>Жоғары оқу орындарына түсу критерийлеріне сәйкес келмейтін жалпы білім беретін мектептен шыққан оқушылар</a:t>
            </a:r>
            <a:endParaRPr sz="1200">
              <a:solidFill>
                <a:schemeClr val="dk1"/>
              </a:solidFill>
            </a:endParaRPr>
          </a:p>
        </p:txBody>
      </p:sp>
      <p:sp>
        <p:nvSpPr>
          <p:cNvPr id="485" name="Google Shape;485;g1f36298e04e_0_1947"/>
          <p:cNvSpPr txBox="1"/>
          <p:nvPr/>
        </p:nvSpPr>
        <p:spPr>
          <a:xfrm>
            <a:off x="6401689" y="1852820"/>
            <a:ext cx="960300" cy="507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700" b="1">
                <a:solidFill>
                  <a:schemeClr val="lt1"/>
                </a:solidFill>
                <a:latin typeface="Arial"/>
                <a:ea typeface="Arial"/>
                <a:cs typeface="Arial"/>
                <a:sym typeface="Arial"/>
              </a:rPr>
              <a:t>01</a:t>
            </a:r>
            <a:endParaRPr sz="2700" b="1">
              <a:solidFill>
                <a:schemeClr val="lt1"/>
              </a:solidFill>
              <a:latin typeface="Arial"/>
              <a:ea typeface="Arial"/>
              <a:cs typeface="Arial"/>
              <a:sym typeface="Arial"/>
            </a:endParaRPr>
          </a:p>
        </p:txBody>
      </p:sp>
      <p:sp>
        <p:nvSpPr>
          <p:cNvPr id="486" name="Google Shape;486;g1f36298e04e_0_1947"/>
          <p:cNvSpPr txBox="1"/>
          <p:nvPr/>
        </p:nvSpPr>
        <p:spPr>
          <a:xfrm>
            <a:off x="6401689" y="2742706"/>
            <a:ext cx="960300" cy="507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700" b="1">
                <a:solidFill>
                  <a:schemeClr val="lt1"/>
                </a:solidFill>
                <a:latin typeface="Arial"/>
                <a:ea typeface="Arial"/>
                <a:cs typeface="Arial"/>
                <a:sym typeface="Arial"/>
              </a:rPr>
              <a:t>0</a:t>
            </a:r>
            <a:r>
              <a:rPr lang="en-US" sz="2700" b="1">
                <a:solidFill>
                  <a:schemeClr val="lt1"/>
                </a:solidFill>
              </a:rPr>
              <a:t>2</a:t>
            </a:r>
            <a:endParaRPr sz="2700" b="1">
              <a:solidFill>
                <a:schemeClr val="lt1"/>
              </a:solidFill>
              <a:latin typeface="Arial"/>
              <a:ea typeface="Arial"/>
              <a:cs typeface="Arial"/>
              <a:sym typeface="Arial"/>
            </a:endParaRPr>
          </a:p>
        </p:txBody>
      </p:sp>
      <p:sp>
        <p:nvSpPr>
          <p:cNvPr id="487" name="Google Shape;487;g1f36298e04e_0_1947"/>
          <p:cNvSpPr txBox="1"/>
          <p:nvPr/>
        </p:nvSpPr>
        <p:spPr>
          <a:xfrm>
            <a:off x="6401689" y="3627327"/>
            <a:ext cx="960300" cy="507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700" b="1">
                <a:solidFill>
                  <a:schemeClr val="lt1"/>
                </a:solidFill>
                <a:latin typeface="Arial"/>
                <a:ea typeface="Arial"/>
                <a:cs typeface="Arial"/>
                <a:sym typeface="Arial"/>
              </a:rPr>
              <a:t>0</a:t>
            </a:r>
            <a:r>
              <a:rPr lang="en-US" sz="2700" b="1">
                <a:solidFill>
                  <a:schemeClr val="lt1"/>
                </a:solidFill>
              </a:rPr>
              <a:t>3</a:t>
            </a:r>
            <a:endParaRPr sz="2700" b="1">
              <a:solidFill>
                <a:schemeClr val="lt1"/>
              </a:solidFill>
              <a:latin typeface="Arial"/>
              <a:ea typeface="Arial"/>
              <a:cs typeface="Arial"/>
              <a:sym typeface="Arial"/>
            </a:endParaRPr>
          </a:p>
        </p:txBody>
      </p:sp>
      <p:sp>
        <p:nvSpPr>
          <p:cNvPr id="488" name="Google Shape;488;g1f36298e04e_0_1947"/>
          <p:cNvSpPr txBox="1"/>
          <p:nvPr/>
        </p:nvSpPr>
        <p:spPr>
          <a:xfrm>
            <a:off x="6401689" y="4454216"/>
            <a:ext cx="960300" cy="507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700" b="1">
                <a:solidFill>
                  <a:schemeClr val="lt1"/>
                </a:solidFill>
                <a:latin typeface="Arial"/>
                <a:ea typeface="Arial"/>
                <a:cs typeface="Arial"/>
                <a:sym typeface="Arial"/>
              </a:rPr>
              <a:t>0</a:t>
            </a:r>
            <a:r>
              <a:rPr lang="en-US" sz="2700" b="1">
                <a:solidFill>
                  <a:schemeClr val="lt1"/>
                </a:solidFill>
              </a:rPr>
              <a:t>4</a:t>
            </a:r>
            <a:endParaRPr sz="2700" b="1">
              <a:solidFill>
                <a:schemeClr val="lt1"/>
              </a:solidFill>
              <a:latin typeface="Arial"/>
              <a:ea typeface="Arial"/>
              <a:cs typeface="Arial"/>
              <a:sym typeface="Arial"/>
            </a:endParaRPr>
          </a:p>
        </p:txBody>
      </p:sp>
      <p:sp>
        <p:nvSpPr>
          <p:cNvPr id="489" name="Google Shape;489;g1f36298e04e_0_1947"/>
          <p:cNvSpPr txBox="1"/>
          <p:nvPr/>
        </p:nvSpPr>
        <p:spPr>
          <a:xfrm>
            <a:off x="6401689" y="5401862"/>
            <a:ext cx="960300" cy="507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700" b="1">
                <a:solidFill>
                  <a:schemeClr val="lt1"/>
                </a:solidFill>
                <a:latin typeface="Arial"/>
                <a:ea typeface="Arial"/>
                <a:cs typeface="Arial"/>
                <a:sym typeface="Arial"/>
              </a:rPr>
              <a:t>0</a:t>
            </a:r>
            <a:r>
              <a:rPr lang="en-US" sz="2700" b="1">
                <a:solidFill>
                  <a:schemeClr val="lt1"/>
                </a:solidFill>
              </a:rPr>
              <a:t>5</a:t>
            </a:r>
            <a:endParaRPr sz="2700" b="1">
              <a:solidFill>
                <a:schemeClr val="lt1"/>
              </a:solidFill>
              <a:latin typeface="Arial"/>
              <a:ea typeface="Arial"/>
              <a:cs typeface="Arial"/>
              <a:sym typeface="Arial"/>
            </a:endParaRPr>
          </a:p>
        </p:txBody>
      </p:sp>
      <p:sp>
        <p:nvSpPr>
          <p:cNvPr id="490" name="Google Shape;490;g1f36298e04e_0_1947"/>
          <p:cNvSpPr/>
          <p:nvPr/>
        </p:nvSpPr>
        <p:spPr>
          <a:xfrm>
            <a:off x="7863627" y="2411800"/>
            <a:ext cx="3579300" cy="1169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i="1">
                <a:solidFill>
                  <a:schemeClr val="accent2"/>
                </a:solidFill>
                <a:latin typeface="Calibri"/>
                <a:ea typeface="Calibri"/>
                <a:cs typeface="Calibri"/>
                <a:sym typeface="Calibri"/>
              </a:rPr>
              <a:t>Субиндекс 2</a:t>
            </a:r>
            <a:endParaRPr i="1">
              <a:solidFill>
                <a:schemeClr val="accent2"/>
              </a:solidFill>
            </a:endParaRPr>
          </a:p>
          <a:p>
            <a:pPr marL="0" marR="0" lvl="0" indent="0" algn="l" rtl="0">
              <a:spcBef>
                <a:spcPts val="0"/>
              </a:spcBef>
              <a:spcAft>
                <a:spcPts val="0"/>
              </a:spcAft>
              <a:buNone/>
            </a:pPr>
            <a:r>
              <a:rPr lang="en-US" sz="1600" b="1">
                <a:solidFill>
                  <a:schemeClr val="dk1"/>
                </a:solidFill>
                <a:latin typeface="Calibri"/>
                <a:ea typeface="Calibri"/>
                <a:cs typeface="Calibri"/>
                <a:sym typeface="Calibri"/>
              </a:rPr>
              <a:t>Денсаулық және әл-ауқат</a:t>
            </a:r>
            <a:endParaRPr sz="1600" b="1">
              <a:solidFill>
                <a:schemeClr val="dk1"/>
              </a:solidFill>
              <a:latin typeface="Calibri"/>
              <a:ea typeface="Calibri"/>
              <a:cs typeface="Calibri"/>
              <a:sym typeface="Calibri"/>
            </a:endParaRPr>
          </a:p>
          <a:p>
            <a:pPr marL="0" marR="0" lvl="0" indent="0" algn="l" rtl="0">
              <a:spcBef>
                <a:spcPts val="0"/>
              </a:spcBef>
              <a:spcAft>
                <a:spcPts val="0"/>
              </a:spcAft>
              <a:buNone/>
            </a:pPr>
            <a:r>
              <a:rPr lang="en-US">
                <a:solidFill>
                  <a:schemeClr val="dk1"/>
                </a:solidFill>
                <a:latin typeface="Calibri"/>
                <a:ea typeface="Calibri"/>
                <a:cs typeface="Calibri"/>
                <a:sym typeface="Calibri"/>
              </a:rPr>
              <a:t>-Сыртқы жарақаттармен ауруханаға жатқызылған балалар</a:t>
            </a:r>
            <a:endParaRPr>
              <a:solidFill>
                <a:schemeClr val="dk1"/>
              </a:solidFill>
              <a:latin typeface="Calibri"/>
              <a:ea typeface="Calibri"/>
              <a:cs typeface="Calibri"/>
              <a:sym typeface="Calibri"/>
            </a:endParaRPr>
          </a:p>
          <a:p>
            <a:pPr marL="0" marR="0" lvl="0" indent="0" algn="l" rtl="0">
              <a:spcBef>
                <a:spcPts val="0"/>
              </a:spcBef>
              <a:spcAft>
                <a:spcPts val="0"/>
              </a:spcAft>
              <a:buNone/>
            </a:pPr>
            <a:r>
              <a:rPr lang="en-US">
                <a:solidFill>
                  <a:schemeClr val="dk1"/>
                </a:solidFill>
                <a:latin typeface="Calibri"/>
                <a:ea typeface="Calibri"/>
                <a:cs typeface="Calibri"/>
                <a:sym typeface="Calibri"/>
              </a:rPr>
              <a:t>-Психикалық денсаулығында проблемалары бар балалар (ұлттық шолу)</a:t>
            </a:r>
            <a:endParaRPr sz="1200">
              <a:solidFill>
                <a:schemeClr val="dk1"/>
              </a:solidFill>
              <a:latin typeface="Calibri"/>
              <a:ea typeface="Calibri"/>
              <a:cs typeface="Calibri"/>
              <a:sym typeface="Calibri"/>
            </a:endParaRPr>
          </a:p>
        </p:txBody>
      </p:sp>
      <p:sp>
        <p:nvSpPr>
          <p:cNvPr id="491" name="Google Shape;491;g1f36298e04e_0_1947"/>
          <p:cNvSpPr/>
          <p:nvPr/>
        </p:nvSpPr>
        <p:spPr>
          <a:xfrm>
            <a:off x="1930300" y="3587162"/>
            <a:ext cx="4464600" cy="195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b="1" i="1">
                <a:solidFill>
                  <a:schemeClr val="accent1"/>
                </a:solidFill>
                <a:latin typeface="Calibri"/>
                <a:ea typeface="Calibri"/>
                <a:cs typeface="Calibri"/>
                <a:sym typeface="Calibri"/>
              </a:rPr>
              <a:t>Субиндекс 3</a:t>
            </a:r>
            <a:endParaRPr sz="1500" i="1">
              <a:solidFill>
                <a:schemeClr val="accent1"/>
              </a:solidFill>
            </a:endParaRPr>
          </a:p>
          <a:p>
            <a:pPr marL="0" marR="0" lvl="0" indent="0" algn="l" rtl="0">
              <a:spcBef>
                <a:spcPts val="0"/>
              </a:spcBef>
              <a:spcAft>
                <a:spcPts val="0"/>
              </a:spcAft>
              <a:buNone/>
            </a:pPr>
            <a:r>
              <a:rPr lang="en-US" sz="1400" b="1">
                <a:solidFill>
                  <a:schemeClr val="dk1"/>
                </a:solidFill>
                <a:latin typeface="Calibri"/>
                <a:ea typeface="Calibri"/>
                <a:cs typeface="Calibri"/>
                <a:sym typeface="Calibri"/>
              </a:rPr>
              <a:t>Детерминанттар-қауіп факторлары</a:t>
            </a:r>
            <a:endParaRPr sz="14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Туылғандағы төмен салмағы (2500 г-нан төмен.)</a:t>
            </a:r>
            <a:endParaRPr>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Ана құрсағында темекіге ұшыраған балалар (темекі шегетін аналар)</a:t>
            </a:r>
            <a:endParaRPr/>
          </a:p>
          <a:p>
            <a:pPr marL="285750" marR="0" lvl="0" indent="-28575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Темекі шегетін үй шаруашылығындағы сәбилер</a:t>
            </a:r>
            <a:endParaRPr>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Күнделікті темекі шегетін жасөспірімдер</a:t>
            </a:r>
            <a:endParaRPr>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Алкогольді асыра пайдаланатын жасөспірімдер</a:t>
            </a:r>
            <a:endParaRPr>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Жасөспірімдердің түсік жасатуы</a:t>
            </a:r>
            <a:endParaRPr>
              <a:solidFill>
                <a:schemeClr val="dk1"/>
              </a:solidFill>
              <a:latin typeface="Calibri"/>
              <a:ea typeface="Calibri"/>
              <a:cs typeface="Calibri"/>
              <a:sym typeface="Calibri"/>
            </a:endParaRPr>
          </a:p>
        </p:txBody>
      </p:sp>
      <p:sp>
        <p:nvSpPr>
          <p:cNvPr id="492" name="Google Shape;492;g1f36298e04e_0_1947"/>
          <p:cNvSpPr/>
          <p:nvPr/>
        </p:nvSpPr>
        <p:spPr>
          <a:xfrm>
            <a:off x="7796225" y="4380920"/>
            <a:ext cx="4097100" cy="1169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i="1">
                <a:solidFill>
                  <a:schemeClr val="accent2"/>
                </a:solidFill>
                <a:latin typeface="Calibri"/>
                <a:ea typeface="Calibri"/>
                <a:cs typeface="Calibri"/>
                <a:sym typeface="Calibri"/>
              </a:rPr>
              <a:t>Субиндекс 4 </a:t>
            </a:r>
            <a:endParaRPr b="1" i="1">
              <a:solidFill>
                <a:schemeClr val="accent2"/>
              </a:solidFill>
              <a:latin typeface="Calibri"/>
              <a:ea typeface="Calibri"/>
              <a:cs typeface="Calibri"/>
              <a:sym typeface="Calibri"/>
            </a:endParaRPr>
          </a:p>
          <a:p>
            <a:pPr marL="0" marR="0" lvl="0" indent="0" algn="l" rtl="0">
              <a:spcBef>
                <a:spcPts val="0"/>
              </a:spcBef>
              <a:spcAft>
                <a:spcPts val="0"/>
              </a:spcAft>
              <a:buNone/>
            </a:pPr>
            <a:r>
              <a:rPr lang="en-US" sz="1400" b="1">
                <a:solidFill>
                  <a:schemeClr val="dk1"/>
                </a:solidFill>
                <a:latin typeface="Calibri"/>
                <a:ea typeface="Calibri"/>
                <a:cs typeface="Calibri"/>
                <a:sym typeface="Calibri"/>
              </a:rPr>
              <a:t>Детерминанттар-қорғаныс факторлары</a:t>
            </a:r>
            <a:r>
              <a:rPr lang="en-US" sz="1400" b="1">
                <a:solidFill>
                  <a:srgbClr val="C00000"/>
                </a:solidFill>
                <a:latin typeface="Calibri"/>
                <a:ea typeface="Calibri"/>
                <a:cs typeface="Calibri"/>
                <a:sym typeface="Calibri"/>
              </a:rPr>
              <a:t> </a:t>
            </a:r>
            <a:endParaRPr sz="1400" b="1">
              <a:solidFill>
                <a:srgbClr val="C00000"/>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4 ай бойы емшек сүтімен қоректенетін балалар</a:t>
            </a:r>
            <a:endParaRPr sz="1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Қызылшаға, паротитке және қызамыққа қарсы вакцинацияланған балалар</a:t>
            </a:r>
            <a:endParaRPr sz="1400">
              <a:solidFill>
                <a:schemeClr val="dk1"/>
              </a:solidFill>
              <a:latin typeface="Calibri"/>
              <a:ea typeface="Calibri"/>
              <a:cs typeface="Calibri"/>
              <a:sym typeface="Calibri"/>
            </a:endParaRPr>
          </a:p>
        </p:txBody>
      </p:sp>
      <p:sp>
        <p:nvSpPr>
          <p:cNvPr id="493" name="Google Shape;493;g1f36298e04e_0_1947"/>
          <p:cNvSpPr/>
          <p:nvPr/>
        </p:nvSpPr>
        <p:spPr>
          <a:xfrm>
            <a:off x="5238425" y="5747050"/>
            <a:ext cx="4035600" cy="82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1">
                <a:solidFill>
                  <a:srgbClr val="EE7008"/>
                </a:solidFill>
                <a:latin typeface="Calibri"/>
                <a:ea typeface="Calibri"/>
                <a:cs typeface="Calibri"/>
                <a:sym typeface="Calibri"/>
              </a:rPr>
              <a:t>Субиндекс 5</a:t>
            </a:r>
            <a:endParaRPr i="1">
              <a:solidFill>
                <a:srgbClr val="EE7008"/>
              </a:solidFill>
            </a:endParaRPr>
          </a:p>
          <a:p>
            <a:pPr marL="0" marR="0" lvl="0" indent="0" algn="l" rtl="0">
              <a:spcBef>
                <a:spcPts val="0"/>
              </a:spcBef>
              <a:spcAft>
                <a:spcPts val="0"/>
              </a:spcAft>
              <a:buNone/>
            </a:pPr>
            <a:r>
              <a:rPr lang="en-US" sz="1400" b="1">
                <a:solidFill>
                  <a:schemeClr val="dk1"/>
                </a:solidFill>
                <a:latin typeface="Calibri"/>
                <a:ea typeface="Calibri"/>
                <a:cs typeface="Calibri"/>
                <a:sym typeface="Calibri"/>
              </a:rPr>
              <a:t>Қызметтер және қолдау</a:t>
            </a:r>
            <a:endParaRPr sz="14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400" b="1">
                <a:solidFill>
                  <a:srgbClr val="C00000"/>
                </a:solidFill>
                <a:latin typeface="Calibri"/>
                <a:ea typeface="Calibri"/>
                <a:cs typeface="Calibri"/>
                <a:sym typeface="Calibri"/>
              </a:rPr>
              <a:t> </a:t>
            </a:r>
            <a:r>
              <a:rPr lang="en-US" sz="1400">
                <a:solidFill>
                  <a:schemeClr val="dk1"/>
                </a:solidFill>
                <a:latin typeface="Calibri"/>
                <a:ea typeface="Calibri"/>
                <a:cs typeface="Calibri"/>
                <a:sym typeface="Calibri"/>
              </a:rPr>
              <a:t>- Мектепке дейінгі мекемелерге баратын балалар</a:t>
            </a:r>
            <a:endParaRPr sz="1400">
              <a:solidFill>
                <a:schemeClr val="dk1"/>
              </a:solidFill>
              <a:latin typeface="Calibri"/>
              <a:ea typeface="Calibri"/>
              <a:cs typeface="Calibri"/>
              <a:sym typeface="Calibri"/>
            </a:endParaRPr>
          </a:p>
        </p:txBody>
      </p:sp>
      <p:pic>
        <p:nvPicPr>
          <p:cNvPr id="494" name="Google Shape;494;g1f36298e04e_0_1947"/>
          <p:cNvPicPr preferRelativeResize="0"/>
          <p:nvPr/>
        </p:nvPicPr>
        <p:blipFill rotWithShape="1">
          <a:blip r:embed="rId3">
            <a:alphaModFix/>
          </a:blip>
          <a:srcRect l="37145" r="43901" b="50680"/>
          <a:stretch/>
        </p:blipFill>
        <p:spPr>
          <a:xfrm>
            <a:off x="197575" y="2032525"/>
            <a:ext cx="1531100" cy="44274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1f36298e04e_0_1684"/>
          <p:cNvSpPr txBox="1"/>
          <p:nvPr/>
        </p:nvSpPr>
        <p:spPr>
          <a:xfrm>
            <a:off x="504350" y="662900"/>
            <a:ext cx="875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b="1">
                <a:solidFill>
                  <a:srgbClr val="9FC5E8"/>
                </a:solidFill>
              </a:rPr>
              <a:t>01</a:t>
            </a:r>
            <a:endParaRPr sz="3600" b="1">
              <a:solidFill>
                <a:srgbClr val="9FC5E8"/>
              </a:solidFill>
            </a:endParaRPr>
          </a:p>
        </p:txBody>
      </p:sp>
      <p:sp>
        <p:nvSpPr>
          <p:cNvPr id="136" name="Google Shape;136;g1f36298e04e_0_1684"/>
          <p:cNvSpPr txBox="1">
            <a:spLocks noGrp="1"/>
          </p:cNvSpPr>
          <p:nvPr>
            <p:ph type="subTitle" idx="2"/>
          </p:nvPr>
        </p:nvSpPr>
        <p:spPr>
          <a:xfrm>
            <a:off x="415600" y="200250"/>
            <a:ext cx="11360700" cy="824100"/>
          </a:xfrm>
          <a:prstGeom prst="rect">
            <a:avLst/>
          </a:prstGeom>
          <a:noFill/>
          <a:ln>
            <a:noFill/>
          </a:ln>
        </p:spPr>
        <p:txBody>
          <a:bodyPr spcFirstLastPara="1" wrap="square" lIns="121900" tIns="121900" rIns="121900" bIns="121900" anchor="t" anchorCtr="0">
            <a:normAutofit/>
          </a:bodyPr>
          <a:lstStyle/>
          <a:p>
            <a:pPr marL="0" lvl="0" indent="0" algn="ctr" rtl="0">
              <a:lnSpc>
                <a:spcPct val="115000"/>
              </a:lnSpc>
              <a:spcBef>
                <a:spcPts val="0"/>
              </a:spcBef>
              <a:spcAft>
                <a:spcPts val="0"/>
              </a:spcAft>
              <a:buSzPts val="2400"/>
              <a:buNone/>
            </a:pPr>
            <a:r>
              <a:rPr lang="en-US" b="1">
                <a:solidFill>
                  <a:srgbClr val="073763"/>
                </a:solidFill>
                <a:latin typeface="Arial"/>
                <a:ea typeface="Arial"/>
                <a:cs typeface="Arial"/>
                <a:sym typeface="Arial"/>
              </a:rPr>
              <a:t>Жоспар</a:t>
            </a:r>
            <a:endParaRPr b="1">
              <a:solidFill>
                <a:srgbClr val="073763"/>
              </a:solidFill>
              <a:latin typeface="Arial"/>
              <a:ea typeface="Arial"/>
              <a:cs typeface="Arial"/>
              <a:sym typeface="Arial"/>
            </a:endParaRPr>
          </a:p>
        </p:txBody>
      </p:sp>
      <p:cxnSp>
        <p:nvCxnSpPr>
          <p:cNvPr id="137" name="Google Shape;137;g1f36298e04e_0_1684"/>
          <p:cNvCxnSpPr/>
          <p:nvPr/>
        </p:nvCxnSpPr>
        <p:spPr>
          <a:xfrm>
            <a:off x="5199402" y="737241"/>
            <a:ext cx="1793100" cy="0"/>
          </a:xfrm>
          <a:prstGeom prst="straightConnector1">
            <a:avLst/>
          </a:prstGeom>
          <a:noFill/>
          <a:ln w="28575" cap="flat" cmpd="sng">
            <a:solidFill>
              <a:srgbClr val="EE7008"/>
            </a:solidFill>
            <a:prstDash val="solid"/>
            <a:miter lim="800000"/>
            <a:headEnd type="none" w="sm" len="sm"/>
            <a:tailEnd type="none" w="sm" len="sm"/>
          </a:ln>
        </p:spPr>
      </p:cxnSp>
      <p:sp>
        <p:nvSpPr>
          <p:cNvPr id="138" name="Google Shape;138;g1f36298e04e_0_1684"/>
          <p:cNvSpPr/>
          <p:nvPr/>
        </p:nvSpPr>
        <p:spPr>
          <a:xfrm>
            <a:off x="-7937" y="758825"/>
            <a:ext cx="384300" cy="5330700"/>
          </a:xfrm>
          <a:prstGeom prst="rect">
            <a:avLst/>
          </a:prstGeom>
          <a:solidFill>
            <a:srgbClr val="C8C8C8">
              <a:alpha val="4863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39" name="Google Shape;139;g1f36298e04e_0_1684"/>
          <p:cNvPicPr preferRelativeResize="0"/>
          <p:nvPr/>
        </p:nvPicPr>
        <p:blipFill>
          <a:blip r:embed="rId3">
            <a:alphaModFix/>
          </a:blip>
          <a:stretch>
            <a:fillRect/>
          </a:stretch>
        </p:blipFill>
        <p:spPr>
          <a:xfrm>
            <a:off x="7993837" y="1155825"/>
            <a:ext cx="3923301" cy="3676950"/>
          </a:xfrm>
          <a:prstGeom prst="rect">
            <a:avLst/>
          </a:prstGeom>
          <a:noFill/>
          <a:ln>
            <a:noFill/>
          </a:ln>
        </p:spPr>
      </p:pic>
      <p:sp>
        <p:nvSpPr>
          <p:cNvPr id="140" name="Google Shape;140;g1f36298e04e_0_1684"/>
          <p:cNvSpPr txBox="1"/>
          <p:nvPr/>
        </p:nvSpPr>
        <p:spPr>
          <a:xfrm>
            <a:off x="556050" y="1225975"/>
            <a:ext cx="7167600" cy="415500"/>
          </a:xfrm>
          <a:prstGeom prst="rect">
            <a:avLst/>
          </a:prstGeom>
          <a:solidFill>
            <a:srgbClr val="9FC5E8"/>
          </a:solidFill>
          <a:ln>
            <a:noFill/>
          </a:ln>
        </p:spPr>
        <p:txBody>
          <a:bodyPr spcFirstLastPara="1" wrap="square" lIns="68575" tIns="68575" rIns="68575" bIns="68575" anchor="t" anchorCtr="0">
            <a:spAutoFit/>
          </a:bodyPr>
          <a:lstStyle/>
          <a:p>
            <a:pPr marL="0" marR="0" lvl="0" indent="0" algn="l" rtl="0">
              <a:spcBef>
                <a:spcPts val="0"/>
              </a:spcBef>
              <a:spcAft>
                <a:spcPts val="0"/>
              </a:spcAft>
              <a:buClr>
                <a:srgbClr val="000000"/>
              </a:buClr>
              <a:buSzPts val="1100"/>
              <a:buFont typeface="Arial"/>
              <a:buNone/>
            </a:pPr>
            <a:r>
              <a:rPr lang="en-US" sz="1800" b="1">
                <a:solidFill>
                  <a:srgbClr val="FFFFFF"/>
                </a:solidFill>
              </a:rPr>
              <a:t>Қолайлы тәрбиелеу ортасы ұғымының мәні.</a:t>
            </a:r>
            <a:endParaRPr sz="1800" b="1">
              <a:solidFill>
                <a:srgbClr val="FFFFFF"/>
              </a:solidFill>
            </a:endParaRPr>
          </a:p>
        </p:txBody>
      </p:sp>
      <p:sp>
        <p:nvSpPr>
          <p:cNvPr id="141" name="Google Shape;141;g1f36298e04e_0_1684"/>
          <p:cNvSpPr txBox="1"/>
          <p:nvPr/>
        </p:nvSpPr>
        <p:spPr>
          <a:xfrm>
            <a:off x="556060" y="2228757"/>
            <a:ext cx="7167600" cy="415500"/>
          </a:xfrm>
          <a:prstGeom prst="rect">
            <a:avLst/>
          </a:prstGeom>
          <a:solidFill>
            <a:srgbClr val="6FA8DC"/>
          </a:solidFill>
          <a:ln>
            <a:noFill/>
          </a:ln>
        </p:spPr>
        <p:txBody>
          <a:bodyPr spcFirstLastPara="1" wrap="square" lIns="68575" tIns="68575" rIns="68575" bIns="68575" anchor="t" anchorCtr="0">
            <a:spAutoFit/>
          </a:bodyPr>
          <a:lstStyle/>
          <a:p>
            <a:pPr marL="0" marR="0" lvl="0" indent="0" algn="l" rtl="0">
              <a:spcBef>
                <a:spcPts val="0"/>
              </a:spcBef>
              <a:spcAft>
                <a:spcPts val="0"/>
              </a:spcAft>
              <a:buClr>
                <a:srgbClr val="000000"/>
              </a:buClr>
              <a:buSzPts val="1100"/>
              <a:buFont typeface="Arial"/>
              <a:buNone/>
            </a:pPr>
            <a:r>
              <a:rPr lang="en-US" sz="1800" b="1">
                <a:solidFill>
                  <a:srgbClr val="FFFFFF"/>
                </a:solidFill>
              </a:rPr>
              <a:t>Әл-ауқат индексінің негізгі бағыттары.</a:t>
            </a:r>
            <a:endParaRPr sz="1800" b="1">
              <a:solidFill>
                <a:srgbClr val="FFFFFF"/>
              </a:solidFill>
            </a:endParaRPr>
          </a:p>
        </p:txBody>
      </p:sp>
      <p:sp>
        <p:nvSpPr>
          <p:cNvPr id="142" name="Google Shape;142;g1f36298e04e_0_1684"/>
          <p:cNvSpPr txBox="1"/>
          <p:nvPr/>
        </p:nvSpPr>
        <p:spPr>
          <a:xfrm>
            <a:off x="556050" y="3330723"/>
            <a:ext cx="7167600" cy="415500"/>
          </a:xfrm>
          <a:prstGeom prst="rect">
            <a:avLst/>
          </a:prstGeom>
          <a:solidFill>
            <a:srgbClr val="3D85C6"/>
          </a:solidFill>
          <a:ln>
            <a:noFill/>
          </a:ln>
        </p:spPr>
        <p:txBody>
          <a:bodyPr spcFirstLastPara="1" wrap="square" lIns="68575" tIns="68575" rIns="68575" bIns="68575" anchor="t" anchorCtr="0">
            <a:spAutoFit/>
          </a:bodyPr>
          <a:lstStyle/>
          <a:p>
            <a:pPr marL="0" marR="0" lvl="0" indent="0" algn="l" rtl="0">
              <a:spcBef>
                <a:spcPts val="0"/>
              </a:spcBef>
              <a:spcAft>
                <a:spcPts val="0"/>
              </a:spcAft>
              <a:buClr>
                <a:srgbClr val="000000"/>
              </a:buClr>
              <a:buSzPts val="1100"/>
              <a:buFont typeface="Arial"/>
              <a:buNone/>
            </a:pPr>
            <a:r>
              <a:rPr lang="en-US" sz="1800" b="1">
                <a:solidFill>
                  <a:srgbClr val="FFFFFF"/>
                </a:solidFill>
              </a:rPr>
              <a:t>Балалардың әлеуметтік әл-ауқатының көрсеткіштері.</a:t>
            </a:r>
            <a:endParaRPr sz="1800" b="1">
              <a:solidFill>
                <a:srgbClr val="FFFFFF"/>
              </a:solidFill>
            </a:endParaRPr>
          </a:p>
        </p:txBody>
      </p:sp>
      <p:sp>
        <p:nvSpPr>
          <p:cNvPr id="143" name="Google Shape;143;g1f36298e04e_0_1684"/>
          <p:cNvSpPr txBox="1"/>
          <p:nvPr/>
        </p:nvSpPr>
        <p:spPr>
          <a:xfrm>
            <a:off x="556050" y="5382275"/>
            <a:ext cx="10563300" cy="677400"/>
          </a:xfrm>
          <a:prstGeom prst="rect">
            <a:avLst/>
          </a:prstGeom>
          <a:solidFill>
            <a:srgbClr val="073763"/>
          </a:solidFill>
          <a:ln>
            <a:noFill/>
          </a:ln>
        </p:spPr>
        <p:txBody>
          <a:bodyPr spcFirstLastPara="1" wrap="square" lIns="68575" tIns="68575" rIns="68575" bIns="68575" anchor="t" anchorCtr="0">
            <a:spAutoFit/>
          </a:bodyPr>
          <a:lstStyle/>
          <a:p>
            <a:pPr marL="0" marR="0" lvl="0" indent="0" algn="l" rtl="0">
              <a:spcBef>
                <a:spcPts val="0"/>
              </a:spcBef>
              <a:spcAft>
                <a:spcPts val="0"/>
              </a:spcAft>
              <a:buClr>
                <a:schemeClr val="dk1"/>
              </a:buClr>
              <a:buSzPts val="1100"/>
              <a:buFont typeface="Arial"/>
              <a:buNone/>
            </a:pPr>
            <a:r>
              <a:rPr lang="en-US" sz="1750" b="1">
                <a:solidFill>
                  <a:srgbClr val="FFFFFF"/>
                </a:solidFill>
              </a:rPr>
              <a:t>Қолайлы климат құру, балалардың психикалық және физикалық денсаулығын сақтау, қолдау және нығайту жөнінде білімді дамыту және тереңдету бойынша шетелдік тәжірибе.</a:t>
            </a:r>
            <a:endParaRPr sz="1750" b="1">
              <a:solidFill>
                <a:srgbClr val="FFFFFF"/>
              </a:solidFill>
            </a:endParaRPr>
          </a:p>
        </p:txBody>
      </p:sp>
      <p:sp>
        <p:nvSpPr>
          <p:cNvPr id="144" name="Google Shape;144;g1f36298e04e_0_1684"/>
          <p:cNvSpPr txBox="1"/>
          <p:nvPr/>
        </p:nvSpPr>
        <p:spPr>
          <a:xfrm>
            <a:off x="556050" y="4356494"/>
            <a:ext cx="7167600" cy="415500"/>
          </a:xfrm>
          <a:prstGeom prst="rect">
            <a:avLst/>
          </a:prstGeom>
          <a:solidFill>
            <a:srgbClr val="0B5394"/>
          </a:solidFill>
          <a:ln>
            <a:noFill/>
          </a:ln>
        </p:spPr>
        <p:txBody>
          <a:bodyPr spcFirstLastPara="1" wrap="square" lIns="68575" tIns="68575" rIns="68575" bIns="68575" anchor="t" anchorCtr="0">
            <a:spAutoFit/>
          </a:bodyPr>
          <a:lstStyle/>
          <a:p>
            <a:pPr marL="0" marR="0" lvl="0" indent="0" algn="l" rtl="0">
              <a:spcBef>
                <a:spcPts val="0"/>
              </a:spcBef>
              <a:spcAft>
                <a:spcPts val="0"/>
              </a:spcAft>
              <a:buClr>
                <a:schemeClr val="dk1"/>
              </a:buClr>
              <a:buSzPts val="1100"/>
              <a:buFont typeface="Arial"/>
              <a:buNone/>
            </a:pPr>
            <a:r>
              <a:rPr lang="en-US" sz="1800" b="1">
                <a:solidFill>
                  <a:srgbClr val="FFFFFF"/>
                </a:solidFill>
              </a:rPr>
              <a:t>Балалардың әл-ауқатының деңгейін анықтау.</a:t>
            </a:r>
            <a:endParaRPr sz="1800" b="1">
              <a:solidFill>
                <a:srgbClr val="FFFFFF"/>
              </a:solidFill>
            </a:endParaRPr>
          </a:p>
        </p:txBody>
      </p:sp>
      <p:sp>
        <p:nvSpPr>
          <p:cNvPr id="145" name="Google Shape;145;g1f36298e04e_0_1684"/>
          <p:cNvSpPr txBox="1"/>
          <p:nvPr/>
        </p:nvSpPr>
        <p:spPr>
          <a:xfrm>
            <a:off x="504350" y="1638925"/>
            <a:ext cx="875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b="1">
                <a:solidFill>
                  <a:srgbClr val="6FA8DC"/>
                </a:solidFill>
              </a:rPr>
              <a:t>02</a:t>
            </a:r>
            <a:endParaRPr sz="3600" b="1">
              <a:solidFill>
                <a:srgbClr val="6FA8DC"/>
              </a:solidFill>
            </a:endParaRPr>
          </a:p>
        </p:txBody>
      </p:sp>
      <p:sp>
        <p:nvSpPr>
          <p:cNvPr id="146" name="Google Shape;146;g1f36298e04e_0_1684"/>
          <p:cNvSpPr txBox="1"/>
          <p:nvPr/>
        </p:nvSpPr>
        <p:spPr>
          <a:xfrm>
            <a:off x="504350" y="2733875"/>
            <a:ext cx="875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b="1">
                <a:solidFill>
                  <a:srgbClr val="3D85C6"/>
                </a:solidFill>
              </a:rPr>
              <a:t>03</a:t>
            </a:r>
            <a:endParaRPr sz="3600" b="1">
              <a:solidFill>
                <a:srgbClr val="3D85C6"/>
              </a:solidFill>
            </a:endParaRPr>
          </a:p>
        </p:txBody>
      </p:sp>
      <p:sp>
        <p:nvSpPr>
          <p:cNvPr id="147" name="Google Shape;147;g1f36298e04e_0_1684"/>
          <p:cNvSpPr txBox="1"/>
          <p:nvPr/>
        </p:nvSpPr>
        <p:spPr>
          <a:xfrm>
            <a:off x="504350" y="3746225"/>
            <a:ext cx="875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b="1">
                <a:solidFill>
                  <a:srgbClr val="0B5394"/>
                </a:solidFill>
              </a:rPr>
              <a:t>04</a:t>
            </a:r>
            <a:endParaRPr sz="3600" b="1">
              <a:solidFill>
                <a:srgbClr val="0B5394"/>
              </a:solidFill>
            </a:endParaRPr>
          </a:p>
        </p:txBody>
      </p:sp>
      <p:sp>
        <p:nvSpPr>
          <p:cNvPr id="148" name="Google Shape;148;g1f36298e04e_0_1684"/>
          <p:cNvSpPr txBox="1"/>
          <p:nvPr/>
        </p:nvSpPr>
        <p:spPr>
          <a:xfrm>
            <a:off x="504350" y="4804850"/>
            <a:ext cx="875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b="1">
                <a:solidFill>
                  <a:srgbClr val="073763"/>
                </a:solidFill>
              </a:rPr>
              <a:t>05</a:t>
            </a:r>
            <a:endParaRPr sz="3600" b="1">
              <a:solidFill>
                <a:srgbClr val="073763"/>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g1f36298e04e_0_1860"/>
          <p:cNvSpPr/>
          <p:nvPr/>
        </p:nvSpPr>
        <p:spPr>
          <a:xfrm>
            <a:off x="5110700" y="4496100"/>
            <a:ext cx="6317700" cy="1865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0" name="Google Shape;500;g1f36298e04e_0_1860"/>
          <p:cNvPicPr preferRelativeResize="0"/>
          <p:nvPr/>
        </p:nvPicPr>
        <p:blipFill rotWithShape="1">
          <a:blip r:embed="rId3">
            <a:alphaModFix/>
          </a:blip>
          <a:srcRect/>
          <a:stretch/>
        </p:blipFill>
        <p:spPr>
          <a:xfrm>
            <a:off x="773100" y="2778754"/>
            <a:ext cx="3188100" cy="3858494"/>
          </a:xfrm>
          <a:prstGeom prst="rect">
            <a:avLst/>
          </a:prstGeom>
          <a:noFill/>
          <a:ln w="9525" cap="flat" cmpd="sng">
            <a:solidFill>
              <a:srgbClr val="7C5304"/>
            </a:solidFill>
            <a:prstDash val="solid"/>
            <a:round/>
            <a:headEnd type="none" w="sm" len="sm"/>
            <a:tailEnd type="none" w="sm" len="sm"/>
          </a:ln>
        </p:spPr>
      </p:pic>
      <p:sp>
        <p:nvSpPr>
          <p:cNvPr id="501" name="Google Shape;501;g1f36298e04e_0_1860"/>
          <p:cNvSpPr/>
          <p:nvPr/>
        </p:nvSpPr>
        <p:spPr>
          <a:xfrm>
            <a:off x="169800" y="984600"/>
            <a:ext cx="4394700" cy="1637700"/>
          </a:xfrm>
          <a:prstGeom prst="round2DiagRect">
            <a:avLst>
              <a:gd name="adj1" fmla="val 16667"/>
              <a:gd name="adj2" fmla="val 0"/>
            </a:avLst>
          </a:prstGeom>
          <a:solidFill>
            <a:srgbClr val="C4E2FC">
              <a:alpha val="34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502" name="Google Shape;502;g1f36298e04e_0_1860"/>
          <p:cNvSpPr/>
          <p:nvPr/>
        </p:nvSpPr>
        <p:spPr>
          <a:xfrm>
            <a:off x="212900" y="1228825"/>
            <a:ext cx="4351500" cy="1158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SzPts val="1100"/>
              <a:buNone/>
            </a:pPr>
            <a:r>
              <a:rPr lang="en-US" sz="1600" b="1">
                <a:solidFill>
                  <a:srgbClr val="2F5496"/>
                </a:solidFill>
                <a:latin typeface="Calibri"/>
                <a:ea typeface="Calibri"/>
                <a:cs typeface="Calibri"/>
                <a:sym typeface="Calibri"/>
              </a:rPr>
              <a:t>"XII Халықаралық  Назарбаев Зияткерлік мектептерінің ғылыми-практикалық конференциясы" ҚР мектеп оқушылары үшін қолайлы орта құру мәселелеріне арналған</a:t>
            </a:r>
            <a:endParaRPr sz="1600" b="1">
              <a:solidFill>
                <a:srgbClr val="2F5496"/>
              </a:solidFill>
              <a:latin typeface="Calibri"/>
              <a:ea typeface="Calibri"/>
              <a:cs typeface="Calibri"/>
              <a:sym typeface="Calibri"/>
            </a:endParaRPr>
          </a:p>
        </p:txBody>
      </p:sp>
      <p:pic>
        <p:nvPicPr>
          <p:cNvPr id="503" name="Google Shape;503;g1f36298e04e_0_1860"/>
          <p:cNvPicPr preferRelativeResize="0"/>
          <p:nvPr/>
        </p:nvPicPr>
        <p:blipFill rotWithShape="1">
          <a:blip r:embed="rId4">
            <a:alphaModFix/>
          </a:blip>
          <a:srcRect/>
          <a:stretch/>
        </p:blipFill>
        <p:spPr>
          <a:xfrm>
            <a:off x="4795520" y="-1"/>
            <a:ext cx="6873963" cy="3161209"/>
          </a:xfrm>
          <a:prstGeom prst="rect">
            <a:avLst/>
          </a:prstGeom>
          <a:noFill/>
          <a:ln>
            <a:noFill/>
          </a:ln>
        </p:spPr>
      </p:pic>
      <p:sp>
        <p:nvSpPr>
          <p:cNvPr id="504" name="Google Shape;504;g1f36298e04e_0_1860"/>
          <p:cNvSpPr/>
          <p:nvPr/>
        </p:nvSpPr>
        <p:spPr>
          <a:xfrm>
            <a:off x="4853350" y="3645600"/>
            <a:ext cx="6755100" cy="850500"/>
          </a:xfrm>
          <a:prstGeom prst="round2DiagRect">
            <a:avLst>
              <a:gd name="adj1" fmla="val 16667"/>
              <a:gd name="adj2" fmla="val 0"/>
            </a:avLst>
          </a:prstGeom>
          <a:solidFill>
            <a:srgbClr val="C4E2FC">
              <a:alpha val="35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g1f36298e04e_0_1860"/>
          <p:cNvSpPr/>
          <p:nvPr/>
        </p:nvSpPr>
        <p:spPr>
          <a:xfrm>
            <a:off x="5215000" y="3700875"/>
            <a:ext cx="6098100" cy="67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SzPts val="1100"/>
              <a:buNone/>
            </a:pPr>
            <a:r>
              <a:rPr lang="en-US" sz="1900" b="1">
                <a:solidFill>
                  <a:srgbClr val="2F5496"/>
                </a:solidFill>
                <a:latin typeface="Calibri"/>
                <a:ea typeface="Calibri"/>
                <a:cs typeface="Calibri"/>
                <a:sym typeface="Calibri"/>
              </a:rPr>
              <a:t>"Назарбаев Зияткерлік мектептері" NIS басқарма төрағасы К. Н. Шамшидинованың сөзінен</a:t>
            </a:r>
            <a:endParaRPr sz="1900" b="1">
              <a:solidFill>
                <a:srgbClr val="2F5496"/>
              </a:solidFill>
              <a:latin typeface="Calibri"/>
              <a:ea typeface="Calibri"/>
              <a:cs typeface="Calibri"/>
              <a:sym typeface="Calibri"/>
            </a:endParaRPr>
          </a:p>
        </p:txBody>
      </p:sp>
      <p:sp>
        <p:nvSpPr>
          <p:cNvPr id="506" name="Google Shape;506;g1f36298e04e_0_1860"/>
          <p:cNvSpPr/>
          <p:nvPr/>
        </p:nvSpPr>
        <p:spPr>
          <a:xfrm>
            <a:off x="5215000" y="4691450"/>
            <a:ext cx="6098100" cy="15009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US" sz="1200">
                <a:solidFill>
                  <a:schemeClr val="dk1"/>
                </a:solidFill>
              </a:rPr>
              <a:t>...біз оқушылардың әл-ауқатының, танымдық емес дағдыларының олардың оқу үлгеріміне әсері, когнитивті жүктеменің  балалардың ойлау дағдыларын дамытуға әсері бойынша  зерттеулерді бастадық. Зерттеудің алғашқы аралық нәтижелері біздің конференцияның секцияларында және ғылыми қоғамдастықпен  Еуропалық білім беруді бағалау қауымдастығының Халықаралық конференциясында осы жылдың  қарашада айында талқыланады.Оқушылардың әл-ауқатын қамтамасыз  ету білім  беру процесін ұйымдастырудағы маңызды мәселесі  болып табылады.</a:t>
            </a:r>
            <a:endParaRPr sz="12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SzPts val="1100"/>
              <a:buNone/>
            </a:pPr>
            <a:endParaRPr b="1">
              <a:solidFill>
                <a:schemeClr val="dk1"/>
              </a:solidFill>
              <a:latin typeface="Calibri"/>
              <a:ea typeface="Calibri"/>
              <a:cs typeface="Calibri"/>
              <a:sym typeface="Calibri"/>
            </a:endParaRPr>
          </a:p>
        </p:txBody>
      </p:sp>
      <p:pic>
        <p:nvPicPr>
          <p:cNvPr id="507" name="Google Shape;507;g1f36298e04e_0_1860"/>
          <p:cNvPicPr preferRelativeResize="0"/>
          <p:nvPr/>
        </p:nvPicPr>
        <p:blipFill rotWithShape="1">
          <a:blip r:embed="rId5">
            <a:alphaModFix/>
          </a:blip>
          <a:srcRect b="76096"/>
          <a:stretch/>
        </p:blipFill>
        <p:spPr>
          <a:xfrm>
            <a:off x="0" y="624928"/>
            <a:ext cx="1782025" cy="885425"/>
          </a:xfrm>
          <a:prstGeom prst="rect">
            <a:avLst/>
          </a:prstGeom>
          <a:noFill/>
          <a:ln>
            <a:noFill/>
          </a:ln>
        </p:spPr>
      </p:pic>
      <p:pic>
        <p:nvPicPr>
          <p:cNvPr id="508" name="Google Shape;508;g1f36298e04e_0_1860"/>
          <p:cNvPicPr preferRelativeResize="0"/>
          <p:nvPr/>
        </p:nvPicPr>
        <p:blipFill rotWithShape="1">
          <a:blip r:embed="rId5">
            <a:alphaModFix/>
          </a:blip>
          <a:srcRect b="76096"/>
          <a:stretch/>
        </p:blipFill>
        <p:spPr>
          <a:xfrm>
            <a:off x="4632025" y="3159740"/>
            <a:ext cx="1782025" cy="8854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g1f36298e04e_0_1843"/>
          <p:cNvSpPr/>
          <p:nvPr/>
        </p:nvSpPr>
        <p:spPr>
          <a:xfrm>
            <a:off x="2846125" y="1516725"/>
            <a:ext cx="8663400" cy="738900"/>
          </a:xfrm>
          <a:prstGeom prst="rightArrow">
            <a:avLst>
              <a:gd name="adj1" fmla="val 100000"/>
              <a:gd name="adj2" fmla="val 54112"/>
            </a:avLst>
          </a:prstGeom>
          <a:solidFill>
            <a:srgbClr val="C4E2FC">
              <a:alpha val="35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g1f36298e04e_0_1843"/>
          <p:cNvSpPr txBox="1"/>
          <p:nvPr/>
        </p:nvSpPr>
        <p:spPr>
          <a:xfrm>
            <a:off x="0" y="2919200"/>
            <a:ext cx="12192000" cy="7389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4000" b="1">
                <a:solidFill>
                  <a:schemeClr val="accent2"/>
                </a:solidFill>
                <a:latin typeface="Raleway SemiBold"/>
                <a:ea typeface="Raleway SemiBold"/>
                <a:cs typeface="Raleway SemiBold"/>
                <a:sym typeface="Raleway SemiBold"/>
              </a:rPr>
              <a:t>Назарларыңызға рақмет!</a:t>
            </a:r>
            <a:endParaRPr sz="1800">
              <a:solidFill>
                <a:schemeClr val="accent2"/>
              </a:solidFill>
            </a:endParaRPr>
          </a:p>
        </p:txBody>
      </p:sp>
      <p:pic>
        <p:nvPicPr>
          <p:cNvPr id="515" name="Google Shape;515;g1f36298e04e_0_1843"/>
          <p:cNvPicPr preferRelativeResize="0"/>
          <p:nvPr/>
        </p:nvPicPr>
        <p:blipFill rotWithShape="1">
          <a:blip r:embed="rId3">
            <a:alphaModFix/>
          </a:blip>
          <a:srcRect l="2718" r="6364"/>
          <a:stretch/>
        </p:blipFill>
        <p:spPr>
          <a:xfrm>
            <a:off x="9055150" y="1099500"/>
            <a:ext cx="1884227" cy="1351975"/>
          </a:xfrm>
          <a:prstGeom prst="rect">
            <a:avLst/>
          </a:prstGeom>
          <a:noFill/>
          <a:ln>
            <a:noFill/>
          </a:ln>
        </p:spPr>
      </p:pic>
      <p:sp>
        <p:nvSpPr>
          <p:cNvPr id="516" name="Google Shape;516;g1f36298e04e_0_1843"/>
          <p:cNvSpPr/>
          <p:nvPr/>
        </p:nvSpPr>
        <p:spPr>
          <a:xfrm>
            <a:off x="-7937" y="758825"/>
            <a:ext cx="384300" cy="5330700"/>
          </a:xfrm>
          <a:prstGeom prst="rect">
            <a:avLst/>
          </a:prstGeom>
          <a:solidFill>
            <a:srgbClr val="C8C8C8">
              <a:alpha val="4863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1f36298e04e_0_1727"/>
          <p:cNvSpPr/>
          <p:nvPr/>
        </p:nvSpPr>
        <p:spPr>
          <a:xfrm>
            <a:off x="369750" y="2646775"/>
            <a:ext cx="4701300" cy="1778700"/>
          </a:xfrm>
          <a:prstGeom prst="round2DiagRect">
            <a:avLst>
              <a:gd name="adj1" fmla="val 16667"/>
              <a:gd name="adj2" fmla="val 0"/>
            </a:avLst>
          </a:prstGeom>
          <a:solidFill>
            <a:srgbClr val="C4E2FC">
              <a:alpha val="35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g1f36298e04e_0_1727"/>
          <p:cNvSpPr/>
          <p:nvPr/>
        </p:nvSpPr>
        <p:spPr>
          <a:xfrm>
            <a:off x="484450" y="2869325"/>
            <a:ext cx="4195500" cy="1488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Font typeface="Arial"/>
              <a:buNone/>
            </a:pPr>
            <a:r>
              <a:rPr lang="en-US" sz="1800" b="1">
                <a:solidFill>
                  <a:srgbClr val="2F5496"/>
                </a:solidFill>
                <a:latin typeface="Calibri"/>
                <a:ea typeface="Calibri"/>
                <a:cs typeface="Calibri"/>
                <a:sym typeface="Calibri"/>
              </a:rPr>
              <a:t>Cоңғы 20 жылдың ішінде білім беру саласында  “әл-ауқат” түсінігіне қызығушылық артып келеді (2001-2008 ж.ж. PISA есептерінде байқалады)</a:t>
            </a:r>
            <a:endParaRPr sz="1800" b="1">
              <a:solidFill>
                <a:srgbClr val="FF0000"/>
              </a:solidFill>
              <a:latin typeface="Calibri"/>
              <a:ea typeface="Calibri"/>
              <a:cs typeface="Calibri"/>
              <a:sym typeface="Calibri"/>
            </a:endParaRPr>
          </a:p>
          <a:p>
            <a:pPr marL="0" marR="0" lvl="0" indent="0" algn="just" rtl="0">
              <a:lnSpc>
                <a:spcPct val="100000"/>
              </a:lnSpc>
              <a:spcBef>
                <a:spcPts val="0"/>
              </a:spcBef>
              <a:spcAft>
                <a:spcPts val="0"/>
              </a:spcAft>
              <a:buNone/>
            </a:pPr>
            <a:endParaRPr sz="1600" b="1"/>
          </a:p>
        </p:txBody>
      </p:sp>
      <p:sp>
        <p:nvSpPr>
          <p:cNvPr id="155" name="Google Shape;155;g1f36298e04e_0_1727"/>
          <p:cNvSpPr txBox="1">
            <a:spLocks noGrp="1"/>
          </p:cNvSpPr>
          <p:nvPr>
            <p:ph type="subTitle" idx="2"/>
          </p:nvPr>
        </p:nvSpPr>
        <p:spPr>
          <a:xfrm>
            <a:off x="415600" y="-28350"/>
            <a:ext cx="11360700" cy="824100"/>
          </a:xfrm>
          <a:prstGeom prst="rect">
            <a:avLst/>
          </a:prstGeom>
          <a:noFill/>
          <a:ln>
            <a:noFill/>
          </a:ln>
        </p:spPr>
        <p:txBody>
          <a:bodyPr spcFirstLastPara="1" wrap="square" lIns="121900" tIns="121900" rIns="121900" bIns="121900" anchor="t" anchorCtr="0">
            <a:normAutofit/>
          </a:bodyPr>
          <a:lstStyle/>
          <a:p>
            <a:pPr marL="0" lvl="0" indent="0" algn="ctr" rtl="0">
              <a:lnSpc>
                <a:spcPct val="115000"/>
              </a:lnSpc>
              <a:spcBef>
                <a:spcPts val="0"/>
              </a:spcBef>
              <a:spcAft>
                <a:spcPts val="0"/>
              </a:spcAft>
              <a:buSzPts val="2400"/>
              <a:buNone/>
            </a:pPr>
            <a:r>
              <a:rPr lang="en-US" b="1">
                <a:solidFill>
                  <a:srgbClr val="073763"/>
                </a:solidFill>
                <a:latin typeface="Arial"/>
                <a:ea typeface="Arial"/>
                <a:cs typeface="Arial"/>
                <a:sym typeface="Arial"/>
              </a:rPr>
              <a:t>Әл-ауқат дегеніміз не?</a:t>
            </a:r>
            <a:endParaRPr b="1">
              <a:solidFill>
                <a:srgbClr val="073763"/>
              </a:solidFill>
              <a:latin typeface="Arial"/>
              <a:ea typeface="Arial"/>
              <a:cs typeface="Arial"/>
              <a:sym typeface="Arial"/>
            </a:endParaRPr>
          </a:p>
        </p:txBody>
      </p:sp>
      <p:cxnSp>
        <p:nvCxnSpPr>
          <p:cNvPr id="156" name="Google Shape;156;g1f36298e04e_0_1727"/>
          <p:cNvCxnSpPr/>
          <p:nvPr/>
        </p:nvCxnSpPr>
        <p:spPr>
          <a:xfrm>
            <a:off x="4261752" y="508641"/>
            <a:ext cx="3668400" cy="0"/>
          </a:xfrm>
          <a:prstGeom prst="straightConnector1">
            <a:avLst/>
          </a:prstGeom>
          <a:noFill/>
          <a:ln w="28575" cap="flat" cmpd="sng">
            <a:solidFill>
              <a:srgbClr val="EE7008"/>
            </a:solidFill>
            <a:prstDash val="solid"/>
            <a:miter lim="800000"/>
            <a:headEnd type="none" w="sm" len="sm"/>
            <a:tailEnd type="none" w="sm" len="sm"/>
          </a:ln>
        </p:spPr>
      </p:cxnSp>
      <p:pic>
        <p:nvPicPr>
          <p:cNvPr id="157" name="Google Shape;157;g1f36298e04e_0_1727"/>
          <p:cNvPicPr preferRelativeResize="0"/>
          <p:nvPr/>
        </p:nvPicPr>
        <p:blipFill rotWithShape="1">
          <a:blip r:embed="rId3">
            <a:alphaModFix/>
          </a:blip>
          <a:srcRect t="79956"/>
          <a:stretch/>
        </p:blipFill>
        <p:spPr>
          <a:xfrm>
            <a:off x="543300" y="630175"/>
            <a:ext cx="1371256" cy="571276"/>
          </a:xfrm>
          <a:prstGeom prst="rect">
            <a:avLst/>
          </a:prstGeom>
          <a:noFill/>
          <a:ln>
            <a:noFill/>
          </a:ln>
        </p:spPr>
      </p:pic>
      <p:sp>
        <p:nvSpPr>
          <p:cNvPr id="158" name="Google Shape;158;g1f36298e04e_0_1727"/>
          <p:cNvSpPr txBox="1"/>
          <p:nvPr/>
        </p:nvSpPr>
        <p:spPr>
          <a:xfrm>
            <a:off x="445950" y="995575"/>
            <a:ext cx="10545000" cy="1803900"/>
          </a:xfrm>
          <a:prstGeom prst="rect">
            <a:avLst/>
          </a:prstGeom>
          <a:noFill/>
          <a:ln>
            <a:noFill/>
          </a:ln>
        </p:spPr>
        <p:txBody>
          <a:bodyPr spcFirstLastPara="1" wrap="square" lIns="91425" tIns="91425" rIns="91425" bIns="91425" anchor="t" anchorCtr="0">
            <a:spAutoFit/>
          </a:bodyPr>
          <a:lstStyle/>
          <a:p>
            <a:pPr marL="457200" lvl="0" indent="0" algn="ctr" rtl="0">
              <a:lnSpc>
                <a:spcPct val="115000"/>
              </a:lnSpc>
              <a:spcBef>
                <a:spcPts val="1200"/>
              </a:spcBef>
              <a:spcAft>
                <a:spcPts val="0"/>
              </a:spcAft>
              <a:buNone/>
            </a:pPr>
            <a:r>
              <a:rPr lang="en-US" sz="1700" b="1">
                <a:solidFill>
                  <a:srgbClr val="002060"/>
                </a:solidFill>
              </a:rPr>
              <a:t>"Балалардың әл-ауқатын олардың құқықтарының жүзеге асырылуы және олардың толық дамуы үшін ең жақсы жағдайларды қамтамасыз ету ретінде анықтауға болады. Бұған қол жеткізу дәрежесін балалар үшін оң нәтижелер тұрғысынан өлшеуге болады, ал теріс әсерлер мен айыру балалардың құқықтарының бұзылуын көрсетеді”</a:t>
            </a:r>
            <a:endParaRPr sz="1700" b="1">
              <a:solidFill>
                <a:srgbClr val="002060"/>
              </a:solidFill>
            </a:endParaRPr>
          </a:p>
          <a:p>
            <a:pPr marL="457200" lvl="0" indent="0" algn="r" rtl="0">
              <a:lnSpc>
                <a:spcPct val="115000"/>
              </a:lnSpc>
              <a:spcBef>
                <a:spcPts val="1200"/>
              </a:spcBef>
              <a:spcAft>
                <a:spcPts val="0"/>
              </a:spcAft>
              <a:buNone/>
            </a:pPr>
            <a:r>
              <a:rPr lang="en-US" sz="1700" i="1">
                <a:solidFill>
                  <a:srgbClr val="002060"/>
                </a:solidFill>
              </a:rPr>
              <a:t>Дж. Брэдшоу</a:t>
            </a:r>
            <a:endParaRPr sz="1700" i="1">
              <a:solidFill>
                <a:srgbClr val="002060"/>
              </a:solidFill>
            </a:endParaRPr>
          </a:p>
        </p:txBody>
      </p:sp>
      <p:pic>
        <p:nvPicPr>
          <p:cNvPr id="159" name="Google Shape;159;g1f36298e04e_0_1727"/>
          <p:cNvPicPr preferRelativeResize="0"/>
          <p:nvPr/>
        </p:nvPicPr>
        <p:blipFill>
          <a:blip r:embed="rId4">
            <a:alphaModFix/>
          </a:blip>
          <a:stretch>
            <a:fillRect/>
          </a:stretch>
        </p:blipFill>
        <p:spPr>
          <a:xfrm>
            <a:off x="4576325" y="3009175"/>
            <a:ext cx="2423650" cy="2447050"/>
          </a:xfrm>
          <a:prstGeom prst="rect">
            <a:avLst/>
          </a:prstGeom>
          <a:noFill/>
          <a:ln>
            <a:noFill/>
          </a:ln>
        </p:spPr>
      </p:pic>
      <p:pic>
        <p:nvPicPr>
          <p:cNvPr id="160" name="Google Shape;160;g1f36298e04e_0_1727" descr="F:\Преза ЕН\4 мая\01.png"/>
          <p:cNvPicPr preferRelativeResize="0"/>
          <p:nvPr/>
        </p:nvPicPr>
        <p:blipFill rotWithShape="1">
          <a:blip r:embed="rId5">
            <a:alphaModFix/>
          </a:blip>
          <a:srcRect/>
          <a:stretch/>
        </p:blipFill>
        <p:spPr>
          <a:xfrm>
            <a:off x="4679942" y="2701553"/>
            <a:ext cx="2216526" cy="3062299"/>
          </a:xfrm>
          <a:prstGeom prst="rect">
            <a:avLst/>
          </a:prstGeom>
          <a:noFill/>
          <a:ln>
            <a:noFill/>
          </a:ln>
        </p:spPr>
      </p:pic>
      <p:sp>
        <p:nvSpPr>
          <p:cNvPr id="161" name="Google Shape;161;g1f36298e04e_0_1727"/>
          <p:cNvSpPr/>
          <p:nvPr/>
        </p:nvSpPr>
        <p:spPr>
          <a:xfrm>
            <a:off x="6896475" y="3009175"/>
            <a:ext cx="4572000" cy="2269200"/>
          </a:xfrm>
          <a:prstGeom prst="round2DiagRect">
            <a:avLst>
              <a:gd name="adj1" fmla="val 16667"/>
              <a:gd name="adj2" fmla="val 0"/>
            </a:avLst>
          </a:prstGeom>
          <a:solidFill>
            <a:srgbClr val="C4E2FC">
              <a:alpha val="35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g1f36298e04e_0_1727"/>
          <p:cNvSpPr/>
          <p:nvPr/>
        </p:nvSpPr>
        <p:spPr>
          <a:xfrm>
            <a:off x="7185125" y="3231725"/>
            <a:ext cx="4195500" cy="18960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SzPts val="1100"/>
              <a:buNone/>
            </a:pPr>
            <a:r>
              <a:rPr lang="en-US" sz="1800" b="1">
                <a:solidFill>
                  <a:srgbClr val="2F5496"/>
                </a:solidFill>
                <a:latin typeface="Calibri"/>
                <a:ea typeface="Calibri"/>
                <a:cs typeface="Calibri"/>
                <a:sym typeface="Calibri"/>
              </a:rPr>
              <a:t>Әл-ауқатты талқылау және өлшеу біртіндеп өзгереді және білім беру ортасы сапасының тәуелсіз сипаттамасы мәртебесіне ие бола отырып, академиялық жетістіктермен байланысы азая бастайды</a:t>
            </a:r>
            <a:endParaRPr sz="1800" b="1">
              <a:solidFill>
                <a:srgbClr val="2F5496"/>
              </a:solidFill>
              <a:latin typeface="Calibri"/>
              <a:ea typeface="Calibri"/>
              <a:cs typeface="Calibri"/>
              <a:sym typeface="Calibri"/>
            </a:endParaRPr>
          </a:p>
        </p:txBody>
      </p:sp>
      <p:sp>
        <p:nvSpPr>
          <p:cNvPr id="163" name="Google Shape;163;g1f36298e04e_0_1727"/>
          <p:cNvSpPr txBox="1"/>
          <p:nvPr/>
        </p:nvSpPr>
        <p:spPr>
          <a:xfrm>
            <a:off x="64625" y="5718400"/>
            <a:ext cx="11468400" cy="648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b="1" i="1">
                <a:solidFill>
                  <a:schemeClr val="accent2"/>
                </a:solidFill>
              </a:rPr>
              <a:t>Әл-ауқат - бұл мектеп оқушыларының бақытты және толыққанды өмір сүруі үшін қажет нәрсе, ол мектеп оқушыларының өмір сүру сапасы ретінде анықталады және болашақ  жетістіктермен тікелей байланыстырылмайды.</a:t>
            </a:r>
            <a:endParaRPr b="1" i="1">
              <a:solidFill>
                <a:schemeClr val="accen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1f36298e04e_0_1760"/>
          <p:cNvSpPr/>
          <p:nvPr/>
        </p:nvSpPr>
        <p:spPr>
          <a:xfrm>
            <a:off x="1358413" y="5219150"/>
            <a:ext cx="4701300" cy="449700"/>
          </a:xfrm>
          <a:prstGeom prst="round2DiagRect">
            <a:avLst>
              <a:gd name="adj1" fmla="val 16667"/>
              <a:gd name="adj2" fmla="val 0"/>
            </a:avLst>
          </a:prstGeom>
          <a:solidFill>
            <a:srgbClr val="C4E2FC">
              <a:alpha val="35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g1f36298e04e_0_1760"/>
          <p:cNvSpPr txBox="1">
            <a:spLocks noGrp="1"/>
          </p:cNvSpPr>
          <p:nvPr>
            <p:ph type="subTitle" idx="2"/>
          </p:nvPr>
        </p:nvSpPr>
        <p:spPr>
          <a:xfrm>
            <a:off x="415600" y="47850"/>
            <a:ext cx="11360700" cy="824100"/>
          </a:xfrm>
          <a:prstGeom prst="rect">
            <a:avLst/>
          </a:prstGeom>
          <a:noFill/>
          <a:ln>
            <a:noFill/>
          </a:ln>
        </p:spPr>
        <p:txBody>
          <a:bodyPr spcFirstLastPara="1" wrap="square" lIns="121900" tIns="121900" rIns="121900" bIns="121900" anchor="t" anchorCtr="0">
            <a:normAutofit fontScale="85000" lnSpcReduction="20000"/>
          </a:bodyPr>
          <a:lstStyle/>
          <a:p>
            <a:pPr marL="0" lvl="0" indent="0" algn="ctr" rtl="0">
              <a:lnSpc>
                <a:spcPct val="115000"/>
              </a:lnSpc>
              <a:spcBef>
                <a:spcPts val="0"/>
              </a:spcBef>
              <a:spcAft>
                <a:spcPts val="0"/>
              </a:spcAft>
              <a:buSzPct val="45833"/>
              <a:buNone/>
            </a:pPr>
            <a:r>
              <a:rPr lang="en-US" b="1">
                <a:solidFill>
                  <a:srgbClr val="073763"/>
                </a:solidFill>
                <a:latin typeface="Arial"/>
                <a:ea typeface="Arial"/>
                <a:cs typeface="Arial"/>
                <a:sym typeface="Arial"/>
              </a:rPr>
              <a:t>Әл-ауқатты және қолайлы ортаның </a:t>
            </a:r>
            <a:endParaRPr b="1">
              <a:solidFill>
                <a:srgbClr val="073763"/>
              </a:solidFill>
              <a:latin typeface="Arial"/>
              <a:ea typeface="Arial"/>
              <a:cs typeface="Arial"/>
              <a:sym typeface="Arial"/>
            </a:endParaRPr>
          </a:p>
          <a:p>
            <a:pPr marL="0" lvl="0" indent="0" algn="ctr" rtl="0">
              <a:lnSpc>
                <a:spcPct val="115000"/>
              </a:lnSpc>
              <a:spcBef>
                <a:spcPts val="0"/>
              </a:spcBef>
              <a:spcAft>
                <a:spcPts val="0"/>
              </a:spcAft>
              <a:buSzPct val="45833"/>
              <a:buNone/>
            </a:pPr>
            <a:r>
              <a:rPr lang="en-US">
                <a:solidFill>
                  <a:srgbClr val="073763"/>
                </a:solidFill>
                <a:latin typeface="Arial"/>
                <a:ea typeface="Arial"/>
                <a:cs typeface="Arial"/>
                <a:sym typeface="Arial"/>
              </a:rPr>
              <a:t>арасындағы айырмашылығы неде?</a:t>
            </a:r>
            <a:endParaRPr>
              <a:solidFill>
                <a:srgbClr val="073763"/>
              </a:solidFill>
              <a:latin typeface="Arial"/>
              <a:ea typeface="Arial"/>
              <a:cs typeface="Arial"/>
              <a:sym typeface="Arial"/>
            </a:endParaRPr>
          </a:p>
        </p:txBody>
      </p:sp>
      <p:cxnSp>
        <p:nvCxnSpPr>
          <p:cNvPr id="170" name="Google Shape;170;g1f36298e04e_0_1760"/>
          <p:cNvCxnSpPr/>
          <p:nvPr/>
        </p:nvCxnSpPr>
        <p:spPr>
          <a:xfrm>
            <a:off x="3928002" y="459891"/>
            <a:ext cx="4335900" cy="0"/>
          </a:xfrm>
          <a:prstGeom prst="straightConnector1">
            <a:avLst/>
          </a:prstGeom>
          <a:noFill/>
          <a:ln w="28575" cap="flat" cmpd="sng">
            <a:solidFill>
              <a:srgbClr val="EE7008"/>
            </a:solidFill>
            <a:prstDash val="solid"/>
            <a:miter lim="800000"/>
            <a:headEnd type="none" w="sm" len="sm"/>
            <a:tailEnd type="none" w="sm" len="sm"/>
          </a:ln>
        </p:spPr>
      </p:cxnSp>
      <p:sp>
        <p:nvSpPr>
          <p:cNvPr id="171" name="Google Shape;171;g1f36298e04e_0_1760"/>
          <p:cNvSpPr/>
          <p:nvPr/>
        </p:nvSpPr>
        <p:spPr>
          <a:xfrm>
            <a:off x="-7937" y="758825"/>
            <a:ext cx="384300" cy="5330700"/>
          </a:xfrm>
          <a:prstGeom prst="rect">
            <a:avLst/>
          </a:prstGeom>
          <a:solidFill>
            <a:srgbClr val="C8C8C8">
              <a:alpha val="4863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g1f36298e04e_0_1760"/>
          <p:cNvSpPr/>
          <p:nvPr/>
        </p:nvSpPr>
        <p:spPr>
          <a:xfrm>
            <a:off x="519701" y="945688"/>
            <a:ext cx="11256600" cy="672600"/>
          </a:xfrm>
          <a:prstGeom prst="rect">
            <a:avLst/>
          </a:prstGeom>
          <a:solidFill>
            <a:srgbClr val="FFFFFF"/>
          </a:solidFill>
          <a:ln>
            <a:noFill/>
          </a:ln>
          <a:effectLst>
            <a:outerShdw blurRad="50800" dist="38100" dir="2700000" algn="tl" rotWithShape="0">
              <a:srgbClr val="000000">
                <a:alpha val="40000"/>
              </a:srgbClr>
            </a:outerShdw>
          </a:effectLst>
        </p:spPr>
        <p:txBody>
          <a:bodyPr spcFirstLastPara="1" wrap="square" lIns="65600" tIns="32800" rIns="65600" bIns="328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73" name="Google Shape;173;g1f36298e04e_0_1760"/>
          <p:cNvSpPr/>
          <p:nvPr/>
        </p:nvSpPr>
        <p:spPr>
          <a:xfrm>
            <a:off x="752456" y="974440"/>
            <a:ext cx="10914600" cy="512400"/>
          </a:xfrm>
          <a:prstGeom prst="rect">
            <a:avLst/>
          </a:prstGeom>
          <a:noFill/>
          <a:ln>
            <a:noFill/>
          </a:ln>
        </p:spPr>
        <p:txBody>
          <a:bodyPr spcFirstLastPara="1" wrap="square" lIns="65600" tIns="32800" rIns="65600" bIns="32800" anchor="t" anchorCtr="0">
            <a:noAutofit/>
          </a:bodyPr>
          <a:lstStyle/>
          <a:p>
            <a:pPr marL="0" lvl="0" indent="0" algn="ctr" rtl="0">
              <a:spcBef>
                <a:spcPts val="0"/>
              </a:spcBef>
              <a:spcAft>
                <a:spcPts val="0"/>
              </a:spcAft>
              <a:buClr>
                <a:schemeClr val="dk1"/>
              </a:buClr>
              <a:buSzPts val="1100"/>
              <a:buFont typeface="Arial"/>
              <a:buNone/>
            </a:pPr>
            <a:r>
              <a:rPr lang="en-US" sz="1500" b="1">
                <a:solidFill>
                  <a:schemeClr val="accent1"/>
                </a:solidFill>
              </a:rPr>
              <a:t>Әл–ауқат- </a:t>
            </a:r>
            <a:r>
              <a:rPr lang="en-US" sz="1500">
                <a:solidFill>
                  <a:schemeClr val="accent1"/>
                </a:solidFill>
              </a:rPr>
              <a:t>бұл мәдени, әлеуметтік, психологиялық, физикалық, экономикалық және рухани факторлардың күрделі өзара байланысын білдіретін көп факторлы құрылым оның деңгейін анықтау үшін индикаторлар, критерийлер жасалады</a:t>
            </a:r>
            <a:endParaRPr sz="1500">
              <a:solidFill>
                <a:schemeClr val="accent1"/>
              </a:solidFill>
            </a:endParaRPr>
          </a:p>
          <a:p>
            <a:pPr marL="0" lvl="0" indent="0" algn="ctr" rtl="0">
              <a:spcBef>
                <a:spcPts val="0"/>
              </a:spcBef>
              <a:spcAft>
                <a:spcPts val="0"/>
              </a:spcAft>
              <a:buClr>
                <a:schemeClr val="dk1"/>
              </a:buClr>
              <a:buSzPts val="1100"/>
              <a:buFont typeface="Arial"/>
              <a:buNone/>
            </a:pPr>
            <a:endParaRPr sz="1500" b="1">
              <a:solidFill>
                <a:schemeClr val="accent1"/>
              </a:solidFill>
            </a:endParaRPr>
          </a:p>
          <a:p>
            <a:pPr marL="0" lvl="0" indent="0" algn="ctr" rtl="0">
              <a:spcBef>
                <a:spcPts val="0"/>
              </a:spcBef>
              <a:spcAft>
                <a:spcPts val="0"/>
              </a:spcAft>
              <a:buClr>
                <a:srgbClr val="000000"/>
              </a:buClr>
              <a:buSzPts val="1100"/>
              <a:buFont typeface="Arial"/>
              <a:buNone/>
            </a:pPr>
            <a:endParaRPr sz="1500" b="1">
              <a:solidFill>
                <a:schemeClr val="accent1"/>
              </a:solidFill>
            </a:endParaRPr>
          </a:p>
        </p:txBody>
      </p:sp>
      <p:sp>
        <p:nvSpPr>
          <p:cNvPr id="174" name="Google Shape;174;g1f36298e04e_0_1760"/>
          <p:cNvSpPr/>
          <p:nvPr/>
        </p:nvSpPr>
        <p:spPr>
          <a:xfrm>
            <a:off x="1969825" y="1936800"/>
            <a:ext cx="9212100" cy="5124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65600" tIns="32800" rIns="65600" bIns="328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75" name="Google Shape;175;g1f36298e04e_0_1760"/>
          <p:cNvSpPr/>
          <p:nvPr/>
        </p:nvSpPr>
        <p:spPr>
          <a:xfrm>
            <a:off x="2053600" y="1996623"/>
            <a:ext cx="8920200" cy="288600"/>
          </a:xfrm>
          <a:prstGeom prst="rect">
            <a:avLst/>
          </a:prstGeom>
          <a:noFill/>
          <a:ln>
            <a:noFill/>
          </a:ln>
        </p:spPr>
        <p:txBody>
          <a:bodyPr spcFirstLastPara="1" wrap="square" lIns="65600" tIns="32800" rIns="65600" bIns="328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600" b="1" i="1"/>
              <a:t>Қолайлы орта</a:t>
            </a:r>
            <a:r>
              <a:rPr lang="en-US" sz="1600" i="1"/>
              <a:t> әл-ауқаттың оң көрсеткіштері негізінде құрылады</a:t>
            </a:r>
            <a:endParaRPr sz="1600" i="1"/>
          </a:p>
          <a:p>
            <a:pPr marL="0" marR="0" lvl="0" indent="0" algn="ctr" rtl="0">
              <a:lnSpc>
                <a:spcPct val="100000"/>
              </a:lnSpc>
              <a:spcBef>
                <a:spcPts val="0"/>
              </a:spcBef>
              <a:spcAft>
                <a:spcPts val="0"/>
              </a:spcAft>
              <a:buClr>
                <a:schemeClr val="dk1"/>
              </a:buClr>
              <a:buSzPts val="1100"/>
              <a:buFont typeface="Arial"/>
              <a:buNone/>
            </a:pPr>
            <a:endParaRPr sz="1600" i="1"/>
          </a:p>
          <a:p>
            <a:pPr marL="0" marR="0" lvl="0" indent="0" algn="ctr" rtl="0">
              <a:lnSpc>
                <a:spcPct val="100000"/>
              </a:lnSpc>
              <a:spcBef>
                <a:spcPts val="0"/>
              </a:spcBef>
              <a:spcAft>
                <a:spcPts val="0"/>
              </a:spcAft>
              <a:buClr>
                <a:srgbClr val="000000"/>
              </a:buClr>
              <a:buSzPts val="800"/>
              <a:buFont typeface="Arial"/>
              <a:buNone/>
            </a:pPr>
            <a:endParaRPr sz="1600" i="1"/>
          </a:p>
        </p:txBody>
      </p:sp>
      <p:pic>
        <p:nvPicPr>
          <p:cNvPr id="176" name="Google Shape;176;g1f36298e04e_0_1760"/>
          <p:cNvPicPr preferRelativeResize="0"/>
          <p:nvPr/>
        </p:nvPicPr>
        <p:blipFill rotWithShape="1">
          <a:blip r:embed="rId3">
            <a:alphaModFix/>
          </a:blip>
          <a:srcRect l="25144"/>
          <a:stretch/>
        </p:blipFill>
        <p:spPr>
          <a:xfrm>
            <a:off x="209838" y="1472976"/>
            <a:ext cx="1438009" cy="3663576"/>
          </a:xfrm>
          <a:prstGeom prst="rect">
            <a:avLst/>
          </a:prstGeom>
          <a:noFill/>
          <a:ln>
            <a:noFill/>
          </a:ln>
        </p:spPr>
      </p:pic>
      <p:pic>
        <p:nvPicPr>
          <p:cNvPr id="177" name="Google Shape;177;g1f36298e04e_0_1760" descr="F:\Преза ЕН\27 августа\048.png"/>
          <p:cNvPicPr preferRelativeResize="0"/>
          <p:nvPr/>
        </p:nvPicPr>
        <p:blipFill rotWithShape="1">
          <a:blip r:embed="rId4">
            <a:alphaModFix/>
          </a:blip>
          <a:srcRect/>
          <a:stretch/>
        </p:blipFill>
        <p:spPr>
          <a:xfrm flipH="1">
            <a:off x="1710624" y="1921538"/>
            <a:ext cx="419184" cy="542925"/>
          </a:xfrm>
          <a:prstGeom prst="rect">
            <a:avLst/>
          </a:prstGeom>
          <a:noFill/>
          <a:ln>
            <a:noFill/>
          </a:ln>
        </p:spPr>
      </p:pic>
      <p:sp>
        <p:nvSpPr>
          <p:cNvPr id="178" name="Google Shape;178;g1f36298e04e_0_1760"/>
          <p:cNvSpPr/>
          <p:nvPr/>
        </p:nvSpPr>
        <p:spPr>
          <a:xfrm>
            <a:off x="1647850" y="2643125"/>
            <a:ext cx="9534000" cy="2085600"/>
          </a:xfrm>
          <a:prstGeom prst="rect">
            <a:avLst/>
          </a:prstGeom>
          <a:solidFill>
            <a:srgbClr val="FDEDCC"/>
          </a:solidFill>
          <a:ln>
            <a:noFill/>
          </a:ln>
          <a:effectLst>
            <a:outerShdw blurRad="50800" dist="38100" dir="2700000" algn="tl" rotWithShape="0">
              <a:srgbClr val="000000">
                <a:alpha val="40000"/>
              </a:srgbClr>
            </a:outerShdw>
          </a:effectLst>
        </p:spPr>
        <p:txBody>
          <a:bodyPr spcFirstLastPara="1" wrap="square" lIns="65600" tIns="32800" rIns="65600" bIns="328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79" name="Google Shape;179;g1f36298e04e_0_1760"/>
          <p:cNvSpPr/>
          <p:nvPr/>
        </p:nvSpPr>
        <p:spPr>
          <a:xfrm>
            <a:off x="1833391" y="2900525"/>
            <a:ext cx="9110100" cy="1588800"/>
          </a:xfrm>
          <a:prstGeom prst="rect">
            <a:avLst/>
          </a:prstGeom>
          <a:noFill/>
          <a:ln>
            <a:noFill/>
          </a:ln>
        </p:spPr>
        <p:txBody>
          <a:bodyPr spcFirstLastPara="1" wrap="square" lIns="65600" tIns="32800" rIns="65600" bIns="32800" anchor="t" anchorCtr="0">
            <a:noAutofit/>
          </a:bodyPr>
          <a:lstStyle/>
          <a:p>
            <a:pPr marL="0" lvl="0" indent="0" algn="ctr" rtl="0">
              <a:spcBef>
                <a:spcPts val="0"/>
              </a:spcBef>
              <a:spcAft>
                <a:spcPts val="0"/>
              </a:spcAft>
              <a:buClr>
                <a:schemeClr val="dk1"/>
              </a:buClr>
              <a:buSzPts val="1100"/>
              <a:buFont typeface="Arial"/>
              <a:buNone/>
            </a:pPr>
            <a:r>
              <a:rPr lang="en-US" sz="1500"/>
              <a:t>2022 жылдың 1 ақпанынан бастап /№ 21-ө/ Қазақстанда балалардың әл-ауқатының индексі енгізілуде. Бұл қадам мемлекеттің балалардың денсаулығы мен қорғалуы, олардың материалдық әл-ауқаты, білім алуы  мен әлеуметтенуі туралы қамқорлығының көрінісі болып табылады.Қаулыға қосымшаға сәйкес, балалардың әл-ауқатының индексі балалардың әл-ауқатының ұлттық мониторингін құру және әртүрлі салалардағы балалардың жағдайын жақсарту жөніндегі ұлттық саясаттың тиімділік дәрежесін қадағалау мақсатында әзірленген</a:t>
            </a:r>
            <a:endParaRPr sz="1500"/>
          </a:p>
        </p:txBody>
      </p:sp>
      <p:pic>
        <p:nvPicPr>
          <p:cNvPr id="180" name="Google Shape;180;g1f36298e04e_0_1760"/>
          <p:cNvPicPr preferRelativeResize="0"/>
          <p:nvPr/>
        </p:nvPicPr>
        <p:blipFill rotWithShape="1">
          <a:blip r:embed="rId5">
            <a:alphaModFix/>
          </a:blip>
          <a:srcRect l="30345" r="56800" b="76599"/>
          <a:stretch/>
        </p:blipFill>
        <p:spPr>
          <a:xfrm>
            <a:off x="11129049" y="2767709"/>
            <a:ext cx="1101001" cy="2029741"/>
          </a:xfrm>
          <a:prstGeom prst="rect">
            <a:avLst/>
          </a:prstGeom>
          <a:noFill/>
          <a:ln>
            <a:noFill/>
          </a:ln>
        </p:spPr>
      </p:pic>
      <p:sp>
        <p:nvSpPr>
          <p:cNvPr id="181" name="Google Shape;181;g1f36298e04e_0_1760"/>
          <p:cNvSpPr/>
          <p:nvPr/>
        </p:nvSpPr>
        <p:spPr>
          <a:xfrm>
            <a:off x="752450" y="4925546"/>
            <a:ext cx="10914600" cy="288600"/>
          </a:xfrm>
          <a:prstGeom prst="rect">
            <a:avLst/>
          </a:prstGeom>
          <a:noFill/>
          <a:ln>
            <a:noFill/>
          </a:ln>
        </p:spPr>
        <p:txBody>
          <a:bodyPr spcFirstLastPara="1" wrap="square" lIns="65600" tIns="32800" rIns="65600" bIns="32800" anchor="t" anchorCtr="0">
            <a:noAutofit/>
          </a:bodyPr>
          <a:lstStyle/>
          <a:p>
            <a:pPr marL="0" lvl="0" indent="0" algn="ctr" rtl="0">
              <a:spcBef>
                <a:spcPts val="0"/>
              </a:spcBef>
              <a:spcAft>
                <a:spcPts val="0"/>
              </a:spcAft>
              <a:buClr>
                <a:srgbClr val="000000"/>
              </a:buClr>
              <a:buSzPts val="1100"/>
              <a:buFont typeface="Arial"/>
              <a:buNone/>
            </a:pPr>
            <a:r>
              <a:rPr lang="en-US" sz="1500" b="1">
                <a:solidFill>
                  <a:schemeClr val="accent1"/>
                </a:solidFill>
              </a:rPr>
              <a:t>Индекс 4 негізгі бағыттан тұрады: </a:t>
            </a:r>
            <a:endParaRPr sz="1500" b="1">
              <a:solidFill>
                <a:schemeClr val="accent1"/>
              </a:solidFill>
            </a:endParaRPr>
          </a:p>
        </p:txBody>
      </p:sp>
      <p:sp>
        <p:nvSpPr>
          <p:cNvPr id="182" name="Google Shape;182;g1f36298e04e_0_1760"/>
          <p:cNvSpPr/>
          <p:nvPr/>
        </p:nvSpPr>
        <p:spPr>
          <a:xfrm>
            <a:off x="1509513" y="5299700"/>
            <a:ext cx="4335900" cy="288600"/>
          </a:xfrm>
          <a:prstGeom prst="rect">
            <a:avLst/>
          </a:prstGeom>
          <a:noFill/>
          <a:ln>
            <a:noFill/>
          </a:ln>
        </p:spPr>
        <p:txBody>
          <a:bodyPr spcFirstLastPara="1" wrap="square" lIns="65600" tIns="32800" rIns="65600" bIns="32800" anchor="t" anchorCtr="0">
            <a:noAutofit/>
          </a:bodyPr>
          <a:lstStyle/>
          <a:p>
            <a:pPr marL="0" lvl="0" indent="0" algn="ctr" rtl="0">
              <a:spcBef>
                <a:spcPts val="0"/>
              </a:spcBef>
              <a:spcAft>
                <a:spcPts val="0"/>
              </a:spcAft>
              <a:buClr>
                <a:srgbClr val="000000"/>
              </a:buClr>
              <a:buSzPts val="1100"/>
              <a:buFont typeface="Arial"/>
              <a:buNone/>
            </a:pPr>
            <a:r>
              <a:rPr lang="en-US" sz="1700" b="1">
                <a:solidFill>
                  <a:schemeClr val="accent2"/>
                </a:solidFill>
              </a:rPr>
              <a:t>"Бала"</a:t>
            </a:r>
            <a:endParaRPr sz="1700" b="1">
              <a:solidFill>
                <a:schemeClr val="accent2"/>
              </a:solidFill>
            </a:endParaRPr>
          </a:p>
        </p:txBody>
      </p:sp>
      <p:sp>
        <p:nvSpPr>
          <p:cNvPr id="183" name="Google Shape;183;g1f36298e04e_0_1760"/>
          <p:cNvSpPr/>
          <p:nvPr/>
        </p:nvSpPr>
        <p:spPr>
          <a:xfrm>
            <a:off x="6132288" y="5219150"/>
            <a:ext cx="4701300" cy="449700"/>
          </a:xfrm>
          <a:prstGeom prst="round2DiagRect">
            <a:avLst>
              <a:gd name="adj1" fmla="val 16667"/>
              <a:gd name="adj2" fmla="val 0"/>
            </a:avLst>
          </a:prstGeom>
          <a:solidFill>
            <a:srgbClr val="C4E2FC">
              <a:alpha val="35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g1f36298e04e_0_1760"/>
          <p:cNvSpPr/>
          <p:nvPr/>
        </p:nvSpPr>
        <p:spPr>
          <a:xfrm>
            <a:off x="6283388" y="5299700"/>
            <a:ext cx="4335900" cy="288600"/>
          </a:xfrm>
          <a:prstGeom prst="rect">
            <a:avLst/>
          </a:prstGeom>
          <a:noFill/>
          <a:ln>
            <a:noFill/>
          </a:ln>
        </p:spPr>
        <p:txBody>
          <a:bodyPr spcFirstLastPara="1" wrap="square" lIns="65600" tIns="32800" rIns="65600" bIns="32800" anchor="t" anchorCtr="0">
            <a:noAutofit/>
          </a:bodyPr>
          <a:lstStyle/>
          <a:p>
            <a:pPr marL="0" lvl="0" indent="0" algn="ctr" rtl="0">
              <a:spcBef>
                <a:spcPts val="0"/>
              </a:spcBef>
              <a:spcAft>
                <a:spcPts val="0"/>
              </a:spcAft>
              <a:buClr>
                <a:srgbClr val="000000"/>
              </a:buClr>
              <a:buSzPts val="1100"/>
              <a:buFont typeface="Arial"/>
              <a:buNone/>
            </a:pPr>
            <a:r>
              <a:rPr lang="en-US" sz="1700" b="1">
                <a:solidFill>
                  <a:schemeClr val="accent2"/>
                </a:solidFill>
              </a:rPr>
              <a:t>“Отбасы және қоғам”</a:t>
            </a:r>
            <a:endParaRPr sz="1700" b="1">
              <a:solidFill>
                <a:schemeClr val="accent2"/>
              </a:solidFill>
            </a:endParaRPr>
          </a:p>
        </p:txBody>
      </p:sp>
      <p:sp>
        <p:nvSpPr>
          <p:cNvPr id="185" name="Google Shape;185;g1f36298e04e_0_1760"/>
          <p:cNvSpPr/>
          <p:nvPr/>
        </p:nvSpPr>
        <p:spPr>
          <a:xfrm>
            <a:off x="1358413" y="5753550"/>
            <a:ext cx="4701300" cy="449700"/>
          </a:xfrm>
          <a:prstGeom prst="round2DiagRect">
            <a:avLst>
              <a:gd name="adj1" fmla="val 16667"/>
              <a:gd name="adj2" fmla="val 0"/>
            </a:avLst>
          </a:prstGeom>
          <a:solidFill>
            <a:srgbClr val="C4E2FC">
              <a:alpha val="35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g1f36298e04e_0_1760"/>
          <p:cNvSpPr/>
          <p:nvPr/>
        </p:nvSpPr>
        <p:spPr>
          <a:xfrm>
            <a:off x="1509513" y="5834100"/>
            <a:ext cx="4335900" cy="288600"/>
          </a:xfrm>
          <a:prstGeom prst="rect">
            <a:avLst/>
          </a:prstGeom>
          <a:noFill/>
          <a:ln>
            <a:noFill/>
          </a:ln>
        </p:spPr>
        <p:txBody>
          <a:bodyPr spcFirstLastPara="1" wrap="square" lIns="65600" tIns="32800" rIns="65600" bIns="32800" anchor="t" anchorCtr="0">
            <a:noAutofit/>
          </a:bodyPr>
          <a:lstStyle/>
          <a:p>
            <a:pPr marL="0" lvl="0" indent="0" algn="ctr" rtl="0">
              <a:spcBef>
                <a:spcPts val="0"/>
              </a:spcBef>
              <a:spcAft>
                <a:spcPts val="0"/>
              </a:spcAft>
              <a:buClr>
                <a:srgbClr val="000000"/>
              </a:buClr>
              <a:buSzPts val="1100"/>
              <a:buFont typeface="Arial"/>
              <a:buNone/>
            </a:pPr>
            <a:r>
              <a:rPr lang="en-US" sz="1700" b="1">
                <a:solidFill>
                  <a:schemeClr val="accent2"/>
                </a:solidFill>
              </a:rPr>
              <a:t>"Мемлекеттік саясат"</a:t>
            </a:r>
            <a:endParaRPr sz="1700" b="1">
              <a:solidFill>
                <a:schemeClr val="accent2"/>
              </a:solidFill>
            </a:endParaRPr>
          </a:p>
        </p:txBody>
      </p:sp>
      <p:sp>
        <p:nvSpPr>
          <p:cNvPr id="187" name="Google Shape;187;g1f36298e04e_0_1760"/>
          <p:cNvSpPr/>
          <p:nvPr/>
        </p:nvSpPr>
        <p:spPr>
          <a:xfrm>
            <a:off x="6132288" y="5753550"/>
            <a:ext cx="4701300" cy="449700"/>
          </a:xfrm>
          <a:prstGeom prst="round2DiagRect">
            <a:avLst>
              <a:gd name="adj1" fmla="val 16667"/>
              <a:gd name="adj2" fmla="val 0"/>
            </a:avLst>
          </a:prstGeom>
          <a:solidFill>
            <a:srgbClr val="C4E2FC">
              <a:alpha val="35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g1f36298e04e_0_1760"/>
          <p:cNvSpPr/>
          <p:nvPr/>
        </p:nvSpPr>
        <p:spPr>
          <a:xfrm>
            <a:off x="6283388" y="5834100"/>
            <a:ext cx="4335900" cy="288600"/>
          </a:xfrm>
          <a:prstGeom prst="rect">
            <a:avLst/>
          </a:prstGeom>
          <a:noFill/>
          <a:ln>
            <a:noFill/>
          </a:ln>
        </p:spPr>
        <p:txBody>
          <a:bodyPr spcFirstLastPara="1" wrap="square" lIns="65600" tIns="32800" rIns="65600" bIns="32800" anchor="t" anchorCtr="0">
            <a:noAutofit/>
          </a:bodyPr>
          <a:lstStyle/>
          <a:p>
            <a:pPr marL="0" lvl="0" indent="0" algn="ctr" rtl="0">
              <a:spcBef>
                <a:spcPts val="0"/>
              </a:spcBef>
              <a:spcAft>
                <a:spcPts val="0"/>
              </a:spcAft>
              <a:buClr>
                <a:srgbClr val="000000"/>
              </a:buClr>
              <a:buSzPts val="1100"/>
              <a:buFont typeface="Arial"/>
              <a:buNone/>
            </a:pPr>
            <a:r>
              <a:rPr lang="en-US" sz="1700" b="1">
                <a:solidFill>
                  <a:schemeClr val="accent2"/>
                </a:solidFill>
              </a:rPr>
              <a:t>“Елдегі жағдай"</a:t>
            </a:r>
            <a:endParaRPr sz="1700" b="1">
              <a:solidFill>
                <a:schemeClr val="accen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f36298e04e_0_2296"/>
          <p:cNvSpPr txBox="1">
            <a:spLocks noGrp="1"/>
          </p:cNvSpPr>
          <p:nvPr>
            <p:ph type="subTitle" idx="2"/>
          </p:nvPr>
        </p:nvSpPr>
        <p:spPr>
          <a:xfrm>
            <a:off x="415600" y="47850"/>
            <a:ext cx="11360700" cy="824100"/>
          </a:xfrm>
          <a:prstGeom prst="rect">
            <a:avLst/>
          </a:prstGeom>
          <a:noFill/>
          <a:ln>
            <a:noFill/>
          </a:ln>
        </p:spPr>
        <p:txBody>
          <a:bodyPr spcFirstLastPara="1" wrap="square" lIns="121900" tIns="121900" rIns="121900" bIns="121900" anchor="t" anchorCtr="0">
            <a:normAutofit/>
          </a:bodyPr>
          <a:lstStyle/>
          <a:p>
            <a:pPr marL="0" lvl="0" indent="0" algn="ctr" rtl="0">
              <a:lnSpc>
                <a:spcPct val="115000"/>
              </a:lnSpc>
              <a:spcBef>
                <a:spcPts val="0"/>
              </a:spcBef>
              <a:spcAft>
                <a:spcPts val="0"/>
              </a:spcAft>
              <a:buSzPct val="45833"/>
              <a:buNone/>
            </a:pPr>
            <a:r>
              <a:rPr lang="en-US" b="1">
                <a:solidFill>
                  <a:srgbClr val="073763"/>
                </a:solidFill>
                <a:latin typeface="Arial"/>
                <a:ea typeface="Arial"/>
                <a:cs typeface="Arial"/>
                <a:sym typeface="Arial"/>
              </a:rPr>
              <a:t>Балалардың әл-ауқаты индексінің  негізгі 4 бағыты</a:t>
            </a:r>
            <a:endParaRPr b="1">
              <a:solidFill>
                <a:srgbClr val="073763"/>
              </a:solidFill>
              <a:latin typeface="Arial"/>
              <a:ea typeface="Arial"/>
              <a:cs typeface="Arial"/>
              <a:sym typeface="Arial"/>
            </a:endParaRPr>
          </a:p>
          <a:p>
            <a:pPr marL="0" lvl="0" indent="0" algn="l" rtl="0">
              <a:lnSpc>
                <a:spcPct val="115000"/>
              </a:lnSpc>
              <a:spcBef>
                <a:spcPts val="0"/>
              </a:spcBef>
              <a:spcAft>
                <a:spcPts val="0"/>
              </a:spcAft>
              <a:buSzPct val="45833"/>
              <a:buNone/>
            </a:pPr>
            <a:endParaRPr b="1">
              <a:solidFill>
                <a:srgbClr val="073763"/>
              </a:solidFill>
              <a:latin typeface="Arial"/>
              <a:ea typeface="Arial"/>
              <a:cs typeface="Arial"/>
              <a:sym typeface="Arial"/>
            </a:endParaRPr>
          </a:p>
        </p:txBody>
      </p:sp>
      <p:cxnSp>
        <p:nvCxnSpPr>
          <p:cNvPr id="194" name="Google Shape;194;g1f36298e04e_0_2296"/>
          <p:cNvCxnSpPr/>
          <p:nvPr/>
        </p:nvCxnSpPr>
        <p:spPr>
          <a:xfrm>
            <a:off x="3034152" y="459891"/>
            <a:ext cx="6123600" cy="0"/>
          </a:xfrm>
          <a:prstGeom prst="straightConnector1">
            <a:avLst/>
          </a:prstGeom>
          <a:noFill/>
          <a:ln w="28575" cap="flat" cmpd="sng">
            <a:solidFill>
              <a:srgbClr val="EE7008"/>
            </a:solidFill>
            <a:prstDash val="solid"/>
            <a:miter lim="800000"/>
            <a:headEnd type="none" w="sm" len="sm"/>
            <a:tailEnd type="none" w="sm" len="sm"/>
          </a:ln>
        </p:spPr>
      </p:cxnSp>
      <p:pic>
        <p:nvPicPr>
          <p:cNvPr id="195" name="Google Shape;195;g1f36298e04e_0_2296"/>
          <p:cNvPicPr preferRelativeResize="0"/>
          <p:nvPr/>
        </p:nvPicPr>
        <p:blipFill rotWithShape="1">
          <a:blip r:embed="rId3">
            <a:alphaModFix/>
          </a:blip>
          <a:srcRect/>
          <a:stretch/>
        </p:blipFill>
        <p:spPr>
          <a:xfrm>
            <a:off x="428288" y="202224"/>
            <a:ext cx="1385683" cy="1104379"/>
          </a:xfrm>
          <a:prstGeom prst="rect">
            <a:avLst/>
          </a:prstGeom>
          <a:noFill/>
          <a:ln>
            <a:noFill/>
          </a:ln>
        </p:spPr>
      </p:pic>
      <p:pic>
        <p:nvPicPr>
          <p:cNvPr id="196" name="Google Shape;196;g1f36298e04e_0_2296"/>
          <p:cNvPicPr preferRelativeResize="0"/>
          <p:nvPr/>
        </p:nvPicPr>
        <p:blipFill rotWithShape="1">
          <a:blip r:embed="rId4">
            <a:alphaModFix/>
          </a:blip>
          <a:srcRect/>
          <a:stretch/>
        </p:blipFill>
        <p:spPr>
          <a:xfrm>
            <a:off x="1120702" y="1306598"/>
            <a:ext cx="5045026" cy="4446774"/>
          </a:xfrm>
          <a:prstGeom prst="rect">
            <a:avLst/>
          </a:prstGeom>
          <a:noFill/>
          <a:ln>
            <a:noFill/>
          </a:ln>
        </p:spPr>
      </p:pic>
      <p:sp>
        <p:nvSpPr>
          <p:cNvPr id="197" name="Google Shape;197;g1f36298e04e_0_2296"/>
          <p:cNvSpPr/>
          <p:nvPr/>
        </p:nvSpPr>
        <p:spPr>
          <a:xfrm>
            <a:off x="3867775" y="1541425"/>
            <a:ext cx="5964900" cy="288600"/>
          </a:xfrm>
          <a:prstGeom prst="rect">
            <a:avLst/>
          </a:prstGeom>
          <a:noFill/>
          <a:ln>
            <a:noFill/>
          </a:ln>
        </p:spPr>
        <p:txBody>
          <a:bodyPr spcFirstLastPara="1" wrap="square" lIns="65600" tIns="32800" rIns="65600" bIns="328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000" b="1">
                <a:solidFill>
                  <a:srgbClr val="BF9000"/>
                </a:solidFill>
              </a:rPr>
              <a:t>"Бала" бағыты –</a:t>
            </a:r>
            <a:r>
              <a:rPr lang="en-US" sz="1800" b="1" i="1">
                <a:solidFill>
                  <a:srgbClr val="BF9000"/>
                </a:solidFill>
              </a:rPr>
              <a:t> 14 көрсеткішті қамтиды</a:t>
            </a:r>
            <a:endParaRPr sz="1800" b="1" i="1">
              <a:solidFill>
                <a:srgbClr val="BF9000"/>
              </a:solidFill>
            </a:endParaRPr>
          </a:p>
        </p:txBody>
      </p:sp>
      <p:sp>
        <p:nvSpPr>
          <p:cNvPr id="198" name="Google Shape;198;g1f36298e04e_0_2296"/>
          <p:cNvSpPr/>
          <p:nvPr/>
        </p:nvSpPr>
        <p:spPr>
          <a:xfrm>
            <a:off x="4678375" y="2789500"/>
            <a:ext cx="5964900" cy="288600"/>
          </a:xfrm>
          <a:prstGeom prst="rect">
            <a:avLst/>
          </a:prstGeom>
          <a:noFill/>
          <a:ln>
            <a:noFill/>
          </a:ln>
        </p:spPr>
        <p:txBody>
          <a:bodyPr spcFirstLastPara="1" wrap="square" lIns="65600" tIns="32800" rIns="65600" bIns="328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000" b="1">
                <a:solidFill>
                  <a:srgbClr val="CC0000"/>
                </a:solidFill>
              </a:rPr>
              <a:t>Отбасы және қоғам " бағыты - </a:t>
            </a:r>
            <a:r>
              <a:rPr lang="en-US" sz="1800" b="1" i="1">
                <a:solidFill>
                  <a:srgbClr val="CC0000"/>
                </a:solidFill>
              </a:rPr>
              <a:t>14 көрсеткіш</a:t>
            </a:r>
            <a:endParaRPr sz="1800" b="1" i="1">
              <a:solidFill>
                <a:srgbClr val="CC0000"/>
              </a:solidFill>
            </a:endParaRPr>
          </a:p>
          <a:p>
            <a:pPr marL="0" marR="0" lvl="0" indent="0" algn="l" rtl="0">
              <a:lnSpc>
                <a:spcPct val="100000"/>
              </a:lnSpc>
              <a:spcBef>
                <a:spcPts val="0"/>
              </a:spcBef>
              <a:spcAft>
                <a:spcPts val="0"/>
              </a:spcAft>
              <a:buClr>
                <a:schemeClr val="dk1"/>
              </a:buClr>
              <a:buSzPts val="1100"/>
              <a:buFont typeface="Arial"/>
              <a:buNone/>
            </a:pPr>
            <a:endParaRPr sz="1800" b="1" i="1">
              <a:solidFill>
                <a:srgbClr val="CC0000"/>
              </a:solidFill>
            </a:endParaRPr>
          </a:p>
          <a:p>
            <a:pPr marL="0" marR="0" lvl="0" indent="0" algn="l" rtl="0">
              <a:lnSpc>
                <a:spcPct val="100000"/>
              </a:lnSpc>
              <a:spcBef>
                <a:spcPts val="0"/>
              </a:spcBef>
              <a:spcAft>
                <a:spcPts val="0"/>
              </a:spcAft>
              <a:buClr>
                <a:schemeClr val="dk1"/>
              </a:buClr>
              <a:buSzPts val="1100"/>
              <a:buFont typeface="Arial"/>
              <a:buNone/>
            </a:pPr>
            <a:endParaRPr sz="2000" b="1">
              <a:solidFill>
                <a:srgbClr val="CC0000"/>
              </a:solidFill>
            </a:endParaRPr>
          </a:p>
        </p:txBody>
      </p:sp>
      <p:sp>
        <p:nvSpPr>
          <p:cNvPr id="199" name="Google Shape;199;g1f36298e04e_0_2296"/>
          <p:cNvSpPr/>
          <p:nvPr/>
        </p:nvSpPr>
        <p:spPr>
          <a:xfrm>
            <a:off x="4678375" y="3960375"/>
            <a:ext cx="5964900" cy="288600"/>
          </a:xfrm>
          <a:prstGeom prst="rect">
            <a:avLst/>
          </a:prstGeom>
          <a:noFill/>
          <a:ln>
            <a:noFill/>
          </a:ln>
        </p:spPr>
        <p:txBody>
          <a:bodyPr spcFirstLastPara="1" wrap="square" lIns="65600" tIns="32800" rIns="65600" bIns="328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000" b="1">
                <a:solidFill>
                  <a:srgbClr val="45818E"/>
                </a:solidFill>
              </a:rPr>
              <a:t>"Мемлекеттік саясат "бағыты - </a:t>
            </a:r>
            <a:r>
              <a:rPr lang="en-US" sz="1800" b="1" i="1">
                <a:solidFill>
                  <a:srgbClr val="45818E"/>
                </a:solidFill>
              </a:rPr>
              <a:t>14 көрсеткіш</a:t>
            </a:r>
            <a:endParaRPr sz="1800" b="1" i="1">
              <a:solidFill>
                <a:srgbClr val="45818E"/>
              </a:solidFill>
            </a:endParaRPr>
          </a:p>
          <a:p>
            <a:pPr marL="0" marR="0" lvl="0" indent="0" algn="l" rtl="0">
              <a:lnSpc>
                <a:spcPct val="100000"/>
              </a:lnSpc>
              <a:spcBef>
                <a:spcPts val="0"/>
              </a:spcBef>
              <a:spcAft>
                <a:spcPts val="0"/>
              </a:spcAft>
              <a:buClr>
                <a:schemeClr val="dk1"/>
              </a:buClr>
              <a:buSzPts val="1100"/>
              <a:buFont typeface="Arial"/>
              <a:buNone/>
            </a:pPr>
            <a:endParaRPr sz="1800" b="1" i="1">
              <a:solidFill>
                <a:srgbClr val="45818E"/>
              </a:solidFill>
            </a:endParaRPr>
          </a:p>
          <a:p>
            <a:pPr marL="0" marR="0" lvl="0" indent="0" algn="l" rtl="0">
              <a:lnSpc>
                <a:spcPct val="100000"/>
              </a:lnSpc>
              <a:spcBef>
                <a:spcPts val="0"/>
              </a:spcBef>
              <a:spcAft>
                <a:spcPts val="0"/>
              </a:spcAft>
              <a:buClr>
                <a:schemeClr val="dk1"/>
              </a:buClr>
              <a:buSzPts val="1100"/>
              <a:buFont typeface="Arial"/>
              <a:buNone/>
            </a:pPr>
            <a:endParaRPr sz="2000" b="1">
              <a:solidFill>
                <a:srgbClr val="45818E"/>
              </a:solidFill>
            </a:endParaRPr>
          </a:p>
        </p:txBody>
      </p:sp>
      <p:sp>
        <p:nvSpPr>
          <p:cNvPr id="200" name="Google Shape;200;g1f36298e04e_0_2296"/>
          <p:cNvSpPr/>
          <p:nvPr/>
        </p:nvSpPr>
        <p:spPr>
          <a:xfrm>
            <a:off x="3867775" y="5131250"/>
            <a:ext cx="5964900" cy="288600"/>
          </a:xfrm>
          <a:prstGeom prst="rect">
            <a:avLst/>
          </a:prstGeom>
          <a:noFill/>
          <a:ln>
            <a:noFill/>
          </a:ln>
        </p:spPr>
        <p:txBody>
          <a:bodyPr spcFirstLastPara="1" wrap="square" lIns="65600" tIns="32800" rIns="65600" bIns="328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000" b="1">
                <a:solidFill>
                  <a:srgbClr val="38761D"/>
                </a:solidFill>
              </a:rPr>
              <a:t>"Елдің әл-ауқаты" бағыты - </a:t>
            </a:r>
            <a:r>
              <a:rPr lang="en-US" sz="1800" b="1" i="1">
                <a:solidFill>
                  <a:srgbClr val="38761D"/>
                </a:solidFill>
              </a:rPr>
              <a:t>14 көрсеткіш</a:t>
            </a:r>
            <a:endParaRPr sz="1800" b="1" i="1">
              <a:solidFill>
                <a:srgbClr val="38761D"/>
              </a:solidFill>
            </a:endParaRPr>
          </a:p>
          <a:p>
            <a:pPr marL="0" marR="0" lvl="0" indent="0" algn="l" rtl="0">
              <a:lnSpc>
                <a:spcPct val="100000"/>
              </a:lnSpc>
              <a:spcBef>
                <a:spcPts val="0"/>
              </a:spcBef>
              <a:spcAft>
                <a:spcPts val="0"/>
              </a:spcAft>
              <a:buClr>
                <a:schemeClr val="dk1"/>
              </a:buClr>
              <a:buSzPts val="1100"/>
              <a:buFont typeface="Arial"/>
              <a:buNone/>
            </a:pPr>
            <a:endParaRPr sz="1800" b="1" i="1">
              <a:solidFill>
                <a:srgbClr val="38761D"/>
              </a:solidFill>
            </a:endParaRPr>
          </a:p>
          <a:p>
            <a:pPr marL="0" marR="0" lvl="0" indent="0" algn="l" rtl="0">
              <a:lnSpc>
                <a:spcPct val="100000"/>
              </a:lnSpc>
              <a:spcBef>
                <a:spcPts val="0"/>
              </a:spcBef>
              <a:spcAft>
                <a:spcPts val="0"/>
              </a:spcAft>
              <a:buClr>
                <a:schemeClr val="dk1"/>
              </a:buClr>
              <a:buSzPts val="1100"/>
              <a:buFont typeface="Arial"/>
              <a:buNone/>
            </a:pPr>
            <a:endParaRPr sz="2000" b="1">
              <a:solidFill>
                <a:srgbClr val="38761D"/>
              </a:solidFill>
            </a:endParaRPr>
          </a:p>
        </p:txBody>
      </p:sp>
      <p:pic>
        <p:nvPicPr>
          <p:cNvPr id="201" name="Google Shape;201;g1f36298e04e_0_2296" descr="076.png"/>
          <p:cNvPicPr preferRelativeResize="0"/>
          <p:nvPr/>
        </p:nvPicPr>
        <p:blipFill rotWithShape="1">
          <a:blip r:embed="rId5">
            <a:alphaModFix/>
          </a:blip>
          <a:srcRect/>
          <a:stretch/>
        </p:blipFill>
        <p:spPr>
          <a:xfrm>
            <a:off x="881506" y="2014826"/>
            <a:ext cx="2307025" cy="3184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1f36298e04e_0_2332"/>
          <p:cNvSpPr txBox="1">
            <a:spLocks noGrp="1"/>
          </p:cNvSpPr>
          <p:nvPr>
            <p:ph type="subTitle" idx="2"/>
          </p:nvPr>
        </p:nvSpPr>
        <p:spPr>
          <a:xfrm>
            <a:off x="415600" y="47850"/>
            <a:ext cx="11360700" cy="824100"/>
          </a:xfrm>
          <a:prstGeom prst="rect">
            <a:avLst/>
          </a:prstGeom>
          <a:noFill/>
          <a:ln>
            <a:noFill/>
          </a:ln>
        </p:spPr>
        <p:txBody>
          <a:bodyPr spcFirstLastPara="1" wrap="square" lIns="121900" tIns="121900" rIns="121900" bIns="121900" anchor="t" anchorCtr="0">
            <a:normAutofit/>
          </a:bodyPr>
          <a:lstStyle/>
          <a:p>
            <a:pPr marL="0" lvl="0" indent="0" algn="ctr" rtl="0">
              <a:spcBef>
                <a:spcPts val="0"/>
              </a:spcBef>
              <a:spcAft>
                <a:spcPts val="0"/>
              </a:spcAft>
              <a:buClr>
                <a:schemeClr val="dk1"/>
              </a:buClr>
              <a:buFont typeface="Arial"/>
              <a:buNone/>
            </a:pPr>
            <a:r>
              <a:rPr lang="en-US" b="1">
                <a:solidFill>
                  <a:schemeClr val="accent1"/>
                </a:solidFill>
                <a:latin typeface="Arial"/>
                <a:ea typeface="Arial"/>
                <a:cs typeface="Arial"/>
                <a:sym typeface="Arial"/>
              </a:rPr>
              <a:t>"Бала" бағыты</a:t>
            </a:r>
            <a:endParaRPr b="1">
              <a:solidFill>
                <a:schemeClr val="accent1"/>
              </a:solidFill>
              <a:latin typeface="Arial"/>
              <a:ea typeface="Arial"/>
              <a:cs typeface="Arial"/>
              <a:sym typeface="Arial"/>
            </a:endParaRPr>
          </a:p>
          <a:p>
            <a:pPr marL="0" lvl="0" indent="0" algn="l" rtl="0">
              <a:lnSpc>
                <a:spcPct val="115000"/>
              </a:lnSpc>
              <a:spcBef>
                <a:spcPts val="0"/>
              </a:spcBef>
              <a:spcAft>
                <a:spcPts val="0"/>
              </a:spcAft>
              <a:buSzPct val="45833"/>
              <a:buNone/>
            </a:pPr>
            <a:endParaRPr b="1">
              <a:solidFill>
                <a:schemeClr val="accent1"/>
              </a:solidFill>
              <a:latin typeface="Arial"/>
              <a:ea typeface="Arial"/>
              <a:cs typeface="Arial"/>
              <a:sym typeface="Arial"/>
            </a:endParaRPr>
          </a:p>
        </p:txBody>
      </p:sp>
      <p:cxnSp>
        <p:nvCxnSpPr>
          <p:cNvPr id="207" name="Google Shape;207;g1f36298e04e_0_2332"/>
          <p:cNvCxnSpPr/>
          <p:nvPr/>
        </p:nvCxnSpPr>
        <p:spPr>
          <a:xfrm>
            <a:off x="4877552" y="459891"/>
            <a:ext cx="2436900" cy="0"/>
          </a:xfrm>
          <a:prstGeom prst="straightConnector1">
            <a:avLst/>
          </a:prstGeom>
          <a:noFill/>
          <a:ln w="28575" cap="flat" cmpd="sng">
            <a:solidFill>
              <a:srgbClr val="EE7008"/>
            </a:solidFill>
            <a:prstDash val="solid"/>
            <a:miter lim="800000"/>
            <a:headEnd type="none" w="sm" len="sm"/>
            <a:tailEnd type="none" w="sm" len="sm"/>
          </a:ln>
        </p:spPr>
      </p:cxnSp>
      <p:sp>
        <p:nvSpPr>
          <p:cNvPr id="208" name="Google Shape;208;g1f36298e04e_0_2332"/>
          <p:cNvSpPr/>
          <p:nvPr/>
        </p:nvSpPr>
        <p:spPr>
          <a:xfrm>
            <a:off x="132550" y="704700"/>
            <a:ext cx="11565900" cy="5826600"/>
          </a:xfrm>
          <a:prstGeom prst="round2DiagRect">
            <a:avLst>
              <a:gd name="adj1" fmla="val 16667"/>
              <a:gd name="adj2" fmla="val 0"/>
            </a:avLst>
          </a:prstGeom>
          <a:solidFill>
            <a:srgbClr val="C4E2FC">
              <a:alpha val="35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g1f36298e04e_0_2332"/>
          <p:cNvSpPr txBox="1"/>
          <p:nvPr/>
        </p:nvSpPr>
        <p:spPr>
          <a:xfrm>
            <a:off x="566725" y="956050"/>
            <a:ext cx="10938900" cy="5032117"/>
          </a:xfrm>
          <a:prstGeom prst="rect">
            <a:avLst/>
          </a:prstGeom>
          <a:noFill/>
          <a:ln>
            <a:noFill/>
          </a:ln>
        </p:spPr>
        <p:txBody>
          <a:bodyPr spcFirstLastPara="1" wrap="square" lIns="91425" tIns="91425" rIns="91425" bIns="91425" anchor="t" anchorCtr="0">
            <a:spAutoFit/>
          </a:bodyPr>
          <a:lstStyle/>
          <a:p>
            <a:pPr marL="457200" marR="0" lvl="0" indent="-330200" algn="just" rtl="0">
              <a:lnSpc>
                <a:spcPct val="150000"/>
              </a:lnSpc>
              <a:spcBef>
                <a:spcPts val="0"/>
              </a:spcBef>
              <a:spcAft>
                <a:spcPts val="0"/>
              </a:spcAft>
              <a:buClr>
                <a:srgbClr val="EE7008"/>
              </a:buClr>
              <a:buSzPts val="1600"/>
              <a:buAutoNum type="arabicPeriod"/>
            </a:pPr>
            <a:r>
              <a:rPr lang="en-US" dirty="0">
                <a:solidFill>
                  <a:srgbClr val="002060"/>
                </a:solidFill>
              </a:rPr>
              <a:t>1000 </a:t>
            </a:r>
            <a:r>
              <a:rPr lang="en-US" dirty="0" err="1">
                <a:solidFill>
                  <a:srgbClr val="002060"/>
                </a:solidFill>
              </a:rPr>
              <a:t>туылған</a:t>
            </a:r>
            <a:r>
              <a:rPr lang="en-US" dirty="0">
                <a:solidFill>
                  <a:srgbClr val="002060"/>
                </a:solidFill>
              </a:rPr>
              <a:t> </a:t>
            </a:r>
            <a:r>
              <a:rPr lang="en-US" dirty="0" err="1">
                <a:solidFill>
                  <a:srgbClr val="002060"/>
                </a:solidFill>
              </a:rPr>
              <a:t>балаларға</a:t>
            </a:r>
            <a:r>
              <a:rPr lang="en-US" dirty="0">
                <a:solidFill>
                  <a:srgbClr val="002060"/>
                </a:solidFill>
              </a:rPr>
              <a:t> </a:t>
            </a:r>
            <a:r>
              <a:rPr lang="en-US" dirty="0" err="1">
                <a:solidFill>
                  <a:srgbClr val="002060"/>
                </a:solidFill>
              </a:rPr>
              <a:t>шаққанда</a:t>
            </a:r>
            <a:r>
              <a:rPr lang="en-US" dirty="0">
                <a:solidFill>
                  <a:srgbClr val="002060"/>
                </a:solidFill>
              </a:rPr>
              <a:t> 5 </a:t>
            </a:r>
            <a:r>
              <a:rPr lang="en-US" dirty="0" err="1">
                <a:solidFill>
                  <a:srgbClr val="002060"/>
                </a:solidFill>
              </a:rPr>
              <a:t>жасқа</a:t>
            </a:r>
            <a:r>
              <a:rPr lang="en-US" dirty="0">
                <a:solidFill>
                  <a:srgbClr val="002060"/>
                </a:solidFill>
              </a:rPr>
              <a:t> </a:t>
            </a:r>
            <a:r>
              <a:rPr lang="en-US" dirty="0" err="1">
                <a:solidFill>
                  <a:srgbClr val="002060"/>
                </a:solidFill>
              </a:rPr>
              <a:t>дейінгі</a:t>
            </a:r>
            <a:r>
              <a:rPr lang="en-US" dirty="0">
                <a:solidFill>
                  <a:srgbClr val="002060"/>
                </a:solidFill>
              </a:rPr>
              <a:t> </a:t>
            </a:r>
            <a:r>
              <a:rPr lang="en-US" dirty="0" err="1">
                <a:solidFill>
                  <a:srgbClr val="002060"/>
                </a:solidFill>
              </a:rPr>
              <a:t>қайтыс</a:t>
            </a:r>
            <a:r>
              <a:rPr lang="en-US" dirty="0">
                <a:solidFill>
                  <a:srgbClr val="002060"/>
                </a:solidFill>
              </a:rPr>
              <a:t> </a:t>
            </a:r>
            <a:r>
              <a:rPr lang="en-US" dirty="0" err="1">
                <a:solidFill>
                  <a:srgbClr val="002060"/>
                </a:solidFill>
              </a:rPr>
              <a:t>болған</a:t>
            </a:r>
            <a:r>
              <a:rPr lang="en-US" dirty="0">
                <a:solidFill>
                  <a:srgbClr val="002060"/>
                </a:solidFill>
              </a:rPr>
              <a:t> </a:t>
            </a:r>
            <a:r>
              <a:rPr lang="en-US" dirty="0" err="1">
                <a:solidFill>
                  <a:srgbClr val="002060"/>
                </a:solidFill>
              </a:rPr>
              <a:t>балалардың</a:t>
            </a:r>
            <a:r>
              <a:rPr lang="en-US" dirty="0">
                <a:solidFill>
                  <a:srgbClr val="002060"/>
                </a:solidFill>
              </a:rPr>
              <a:t> </a:t>
            </a:r>
            <a:r>
              <a:rPr lang="en-US" dirty="0" err="1">
                <a:solidFill>
                  <a:srgbClr val="002060"/>
                </a:solidFill>
              </a:rPr>
              <a:t>саны</a:t>
            </a:r>
            <a:endParaRPr dirty="0">
              <a:solidFill>
                <a:srgbClr val="002060"/>
              </a:solidFill>
            </a:endParaRPr>
          </a:p>
          <a:p>
            <a:pPr marL="457200" marR="0" lvl="0" indent="-330200" algn="just" rtl="0">
              <a:lnSpc>
                <a:spcPct val="150000"/>
              </a:lnSpc>
              <a:spcBef>
                <a:spcPts val="0"/>
              </a:spcBef>
              <a:spcAft>
                <a:spcPts val="0"/>
              </a:spcAft>
              <a:buClr>
                <a:srgbClr val="EE7008"/>
              </a:buClr>
              <a:buSzPts val="1600"/>
              <a:buAutoNum type="arabicPeriod"/>
            </a:pPr>
            <a:r>
              <a:rPr lang="en-US" dirty="0">
                <a:solidFill>
                  <a:srgbClr val="002060"/>
                </a:solidFill>
              </a:rPr>
              <a:t>100000 </a:t>
            </a:r>
            <a:r>
              <a:rPr lang="en-US" dirty="0" err="1">
                <a:solidFill>
                  <a:srgbClr val="002060"/>
                </a:solidFill>
              </a:rPr>
              <a:t>балаға</a:t>
            </a:r>
            <a:r>
              <a:rPr lang="en-US" dirty="0">
                <a:solidFill>
                  <a:srgbClr val="002060"/>
                </a:solidFill>
              </a:rPr>
              <a:t> </a:t>
            </a:r>
            <a:r>
              <a:rPr lang="en-US" dirty="0" err="1">
                <a:solidFill>
                  <a:srgbClr val="002060"/>
                </a:solidFill>
              </a:rPr>
              <a:t>шаққанда</a:t>
            </a:r>
            <a:r>
              <a:rPr lang="en-US" dirty="0">
                <a:solidFill>
                  <a:srgbClr val="002060"/>
                </a:solidFill>
              </a:rPr>
              <a:t> 0-18 </a:t>
            </a:r>
            <a:r>
              <a:rPr lang="en-US" dirty="0" err="1">
                <a:solidFill>
                  <a:srgbClr val="002060"/>
                </a:solidFill>
              </a:rPr>
              <a:t>жас</a:t>
            </a:r>
            <a:r>
              <a:rPr lang="en-US" dirty="0">
                <a:solidFill>
                  <a:srgbClr val="002060"/>
                </a:solidFill>
              </a:rPr>
              <a:t> </a:t>
            </a:r>
            <a:r>
              <a:rPr lang="en-US" dirty="0" err="1">
                <a:solidFill>
                  <a:srgbClr val="002060"/>
                </a:solidFill>
              </a:rPr>
              <a:t>аралығындағы</a:t>
            </a:r>
            <a:r>
              <a:rPr lang="en-US" dirty="0">
                <a:solidFill>
                  <a:srgbClr val="002060"/>
                </a:solidFill>
              </a:rPr>
              <a:t> </a:t>
            </a:r>
            <a:r>
              <a:rPr lang="en-US" dirty="0" err="1">
                <a:solidFill>
                  <a:srgbClr val="002060"/>
                </a:solidFill>
              </a:rPr>
              <a:t>сыртқы</a:t>
            </a:r>
            <a:r>
              <a:rPr lang="en-US" dirty="0">
                <a:solidFill>
                  <a:srgbClr val="002060"/>
                </a:solidFill>
              </a:rPr>
              <a:t> </a:t>
            </a:r>
            <a:r>
              <a:rPr lang="en-US" dirty="0" err="1">
                <a:solidFill>
                  <a:srgbClr val="002060"/>
                </a:solidFill>
              </a:rPr>
              <a:t>себептерден</a:t>
            </a:r>
            <a:r>
              <a:rPr lang="en-US" dirty="0">
                <a:solidFill>
                  <a:srgbClr val="002060"/>
                </a:solidFill>
              </a:rPr>
              <a:t>  </a:t>
            </a:r>
            <a:r>
              <a:rPr lang="en-US" dirty="0" err="1">
                <a:solidFill>
                  <a:srgbClr val="002060"/>
                </a:solidFill>
              </a:rPr>
              <a:t>қайтыс</a:t>
            </a:r>
            <a:r>
              <a:rPr lang="en-US" dirty="0">
                <a:solidFill>
                  <a:srgbClr val="002060"/>
                </a:solidFill>
              </a:rPr>
              <a:t> </a:t>
            </a:r>
            <a:r>
              <a:rPr lang="en-US" dirty="0" err="1">
                <a:solidFill>
                  <a:srgbClr val="002060"/>
                </a:solidFill>
              </a:rPr>
              <a:t>болған</a:t>
            </a:r>
            <a:r>
              <a:rPr lang="en-US" dirty="0">
                <a:solidFill>
                  <a:srgbClr val="002060"/>
                </a:solidFill>
              </a:rPr>
              <a:t> </a:t>
            </a:r>
            <a:r>
              <a:rPr lang="en-US" dirty="0" err="1">
                <a:solidFill>
                  <a:srgbClr val="002060"/>
                </a:solidFill>
              </a:rPr>
              <a:t>балалардың</a:t>
            </a:r>
            <a:r>
              <a:rPr lang="en-US" dirty="0">
                <a:solidFill>
                  <a:srgbClr val="002060"/>
                </a:solidFill>
              </a:rPr>
              <a:t> </a:t>
            </a:r>
            <a:r>
              <a:rPr lang="en-US" dirty="0" err="1">
                <a:solidFill>
                  <a:srgbClr val="002060"/>
                </a:solidFill>
              </a:rPr>
              <a:t>саны</a:t>
            </a:r>
            <a:r>
              <a:rPr lang="en-US" dirty="0">
                <a:solidFill>
                  <a:srgbClr val="002060"/>
                </a:solidFill>
              </a:rPr>
              <a:t> </a:t>
            </a:r>
            <a:endParaRPr dirty="0">
              <a:solidFill>
                <a:srgbClr val="002060"/>
              </a:solidFill>
            </a:endParaRPr>
          </a:p>
          <a:p>
            <a:pPr marL="457200" marR="0" lvl="0" indent="-330200" algn="just" rtl="0">
              <a:lnSpc>
                <a:spcPct val="150000"/>
              </a:lnSpc>
              <a:spcBef>
                <a:spcPts val="0"/>
              </a:spcBef>
              <a:spcAft>
                <a:spcPts val="0"/>
              </a:spcAft>
              <a:buClr>
                <a:srgbClr val="EE7008"/>
              </a:buClr>
              <a:buSzPts val="1600"/>
              <a:buAutoNum type="arabicPeriod"/>
            </a:pPr>
            <a:r>
              <a:rPr lang="en-US" dirty="0">
                <a:solidFill>
                  <a:srgbClr val="002060"/>
                </a:solidFill>
              </a:rPr>
              <a:t>100000 </a:t>
            </a:r>
            <a:r>
              <a:rPr lang="en-US" dirty="0" err="1">
                <a:solidFill>
                  <a:srgbClr val="002060"/>
                </a:solidFill>
              </a:rPr>
              <a:t>балаға</a:t>
            </a:r>
            <a:r>
              <a:rPr lang="en-US" dirty="0">
                <a:solidFill>
                  <a:srgbClr val="002060"/>
                </a:solidFill>
              </a:rPr>
              <a:t> </a:t>
            </a:r>
            <a:r>
              <a:rPr lang="en-US" dirty="0" err="1">
                <a:solidFill>
                  <a:srgbClr val="002060"/>
                </a:solidFill>
              </a:rPr>
              <a:t>шаққанда</a:t>
            </a:r>
            <a:r>
              <a:rPr lang="en-US" dirty="0">
                <a:solidFill>
                  <a:srgbClr val="002060"/>
                </a:solidFill>
              </a:rPr>
              <a:t>  0-18 </a:t>
            </a:r>
            <a:r>
              <a:rPr lang="en-US" dirty="0" err="1">
                <a:solidFill>
                  <a:srgbClr val="002060"/>
                </a:solidFill>
              </a:rPr>
              <a:t>жас</a:t>
            </a:r>
            <a:r>
              <a:rPr lang="en-US" dirty="0">
                <a:solidFill>
                  <a:srgbClr val="002060"/>
                </a:solidFill>
              </a:rPr>
              <a:t> </a:t>
            </a:r>
            <a:r>
              <a:rPr lang="en-US" dirty="0" err="1">
                <a:solidFill>
                  <a:srgbClr val="002060"/>
                </a:solidFill>
              </a:rPr>
              <a:t>аралығындағы</a:t>
            </a:r>
            <a:r>
              <a:rPr lang="en-US" dirty="0">
                <a:solidFill>
                  <a:srgbClr val="002060"/>
                </a:solidFill>
              </a:rPr>
              <a:t> </a:t>
            </a:r>
            <a:r>
              <a:rPr lang="en-US" dirty="0" err="1">
                <a:solidFill>
                  <a:srgbClr val="002060"/>
                </a:solidFill>
              </a:rPr>
              <a:t>семіздікпен</a:t>
            </a:r>
            <a:r>
              <a:rPr lang="en-US" dirty="0">
                <a:solidFill>
                  <a:srgbClr val="002060"/>
                </a:solidFill>
              </a:rPr>
              <a:t> </a:t>
            </a:r>
            <a:r>
              <a:rPr lang="en-US" dirty="0" err="1">
                <a:solidFill>
                  <a:srgbClr val="002060"/>
                </a:solidFill>
              </a:rPr>
              <a:t>балалар</a:t>
            </a:r>
            <a:r>
              <a:rPr lang="en-US" dirty="0">
                <a:solidFill>
                  <a:srgbClr val="002060"/>
                </a:solidFill>
              </a:rPr>
              <a:t> </a:t>
            </a:r>
            <a:r>
              <a:rPr lang="en-US" dirty="0" err="1">
                <a:solidFill>
                  <a:srgbClr val="002060"/>
                </a:solidFill>
              </a:rPr>
              <a:t>саны</a:t>
            </a:r>
            <a:endParaRPr dirty="0">
              <a:solidFill>
                <a:srgbClr val="002060"/>
              </a:solidFill>
            </a:endParaRPr>
          </a:p>
          <a:p>
            <a:pPr marL="457200" marR="0" lvl="0" indent="-330200" algn="just" rtl="0">
              <a:lnSpc>
                <a:spcPct val="150000"/>
              </a:lnSpc>
              <a:spcBef>
                <a:spcPts val="0"/>
              </a:spcBef>
              <a:spcAft>
                <a:spcPts val="0"/>
              </a:spcAft>
              <a:buClr>
                <a:srgbClr val="EE7008"/>
              </a:buClr>
              <a:buSzPts val="1600"/>
              <a:buAutoNum type="arabicPeriod"/>
            </a:pPr>
            <a:r>
              <a:rPr lang="en-US" dirty="0">
                <a:solidFill>
                  <a:srgbClr val="002060"/>
                </a:solidFill>
              </a:rPr>
              <a:t>100000 </a:t>
            </a:r>
            <a:r>
              <a:rPr lang="en-US" dirty="0" err="1">
                <a:solidFill>
                  <a:srgbClr val="002060"/>
                </a:solidFill>
              </a:rPr>
              <a:t>балаға</a:t>
            </a:r>
            <a:r>
              <a:rPr lang="en-US" dirty="0">
                <a:solidFill>
                  <a:srgbClr val="002060"/>
                </a:solidFill>
              </a:rPr>
              <a:t> </a:t>
            </a:r>
            <a:r>
              <a:rPr lang="en-US" dirty="0" err="1">
                <a:solidFill>
                  <a:srgbClr val="002060"/>
                </a:solidFill>
              </a:rPr>
              <a:t>шаққанда</a:t>
            </a:r>
            <a:r>
              <a:rPr lang="en-US" dirty="0">
                <a:solidFill>
                  <a:srgbClr val="002060"/>
                </a:solidFill>
              </a:rPr>
              <a:t> 0-18 </a:t>
            </a:r>
            <a:r>
              <a:rPr lang="en-US" dirty="0" err="1">
                <a:solidFill>
                  <a:srgbClr val="002060"/>
                </a:solidFill>
              </a:rPr>
              <a:t>жас</a:t>
            </a:r>
            <a:r>
              <a:rPr lang="en-US" dirty="0">
                <a:solidFill>
                  <a:srgbClr val="002060"/>
                </a:solidFill>
              </a:rPr>
              <a:t> </a:t>
            </a:r>
            <a:r>
              <a:rPr lang="en-US" dirty="0" err="1">
                <a:solidFill>
                  <a:srgbClr val="002060"/>
                </a:solidFill>
              </a:rPr>
              <a:t>аралығындағы</a:t>
            </a:r>
            <a:r>
              <a:rPr lang="en-US" dirty="0">
                <a:solidFill>
                  <a:srgbClr val="002060"/>
                </a:solidFill>
              </a:rPr>
              <a:t> </a:t>
            </a:r>
            <a:r>
              <a:rPr lang="en-US" dirty="0" err="1">
                <a:solidFill>
                  <a:srgbClr val="002060"/>
                </a:solidFill>
              </a:rPr>
              <a:t>балалар</a:t>
            </a:r>
            <a:r>
              <a:rPr lang="en-US" dirty="0">
                <a:solidFill>
                  <a:srgbClr val="002060"/>
                </a:solidFill>
              </a:rPr>
              <a:t> </a:t>
            </a:r>
            <a:r>
              <a:rPr lang="en-US" dirty="0" err="1">
                <a:solidFill>
                  <a:srgbClr val="002060"/>
                </a:solidFill>
              </a:rPr>
              <a:t>арасында</a:t>
            </a:r>
            <a:r>
              <a:rPr lang="en-US" dirty="0">
                <a:solidFill>
                  <a:srgbClr val="002060"/>
                </a:solidFill>
              </a:rPr>
              <a:t> </a:t>
            </a:r>
            <a:r>
              <a:rPr lang="en-US" dirty="0" err="1">
                <a:solidFill>
                  <a:srgbClr val="002060"/>
                </a:solidFill>
              </a:rPr>
              <a:t>ас</a:t>
            </a:r>
            <a:r>
              <a:rPr lang="en-US" dirty="0">
                <a:solidFill>
                  <a:srgbClr val="002060"/>
                </a:solidFill>
              </a:rPr>
              <a:t> </a:t>
            </a:r>
            <a:r>
              <a:rPr lang="en-US" dirty="0" err="1">
                <a:solidFill>
                  <a:srgbClr val="002060"/>
                </a:solidFill>
              </a:rPr>
              <a:t>қорыту</a:t>
            </a:r>
            <a:r>
              <a:rPr lang="en-US" dirty="0">
                <a:solidFill>
                  <a:srgbClr val="002060"/>
                </a:solidFill>
              </a:rPr>
              <a:t> </a:t>
            </a:r>
            <a:r>
              <a:rPr lang="en-US" dirty="0" err="1">
                <a:solidFill>
                  <a:srgbClr val="002060"/>
                </a:solidFill>
              </a:rPr>
              <a:t>органдары</a:t>
            </a:r>
            <a:r>
              <a:rPr lang="en-US" dirty="0">
                <a:solidFill>
                  <a:srgbClr val="002060"/>
                </a:solidFill>
              </a:rPr>
              <a:t> </a:t>
            </a:r>
            <a:r>
              <a:rPr lang="en-US" dirty="0" err="1">
                <a:solidFill>
                  <a:srgbClr val="002060"/>
                </a:solidFill>
              </a:rPr>
              <a:t>ауруларының</a:t>
            </a:r>
            <a:r>
              <a:rPr lang="en-US" dirty="0">
                <a:solidFill>
                  <a:srgbClr val="002060"/>
                </a:solidFill>
              </a:rPr>
              <a:t> </a:t>
            </a:r>
            <a:r>
              <a:rPr lang="en-US" dirty="0" err="1">
                <a:solidFill>
                  <a:srgbClr val="002060"/>
                </a:solidFill>
              </a:rPr>
              <a:t>саны</a:t>
            </a:r>
            <a:endParaRPr dirty="0">
              <a:solidFill>
                <a:srgbClr val="002060"/>
              </a:solidFill>
            </a:endParaRPr>
          </a:p>
          <a:p>
            <a:pPr marL="457200" marR="0" lvl="0" indent="-330200" algn="just" rtl="0">
              <a:lnSpc>
                <a:spcPct val="150000"/>
              </a:lnSpc>
              <a:spcBef>
                <a:spcPts val="0"/>
              </a:spcBef>
              <a:spcAft>
                <a:spcPts val="0"/>
              </a:spcAft>
              <a:buClr>
                <a:srgbClr val="EE7008"/>
              </a:buClr>
              <a:buSzPts val="1600"/>
              <a:buAutoNum type="arabicPeriod"/>
            </a:pPr>
            <a:r>
              <a:rPr lang="en-US" dirty="0" err="1">
                <a:solidFill>
                  <a:srgbClr val="002060"/>
                </a:solidFill>
              </a:rPr>
              <a:t>Профилактикалық</a:t>
            </a:r>
            <a:r>
              <a:rPr lang="en-US" dirty="0">
                <a:solidFill>
                  <a:srgbClr val="002060"/>
                </a:solidFill>
              </a:rPr>
              <a:t> </a:t>
            </a:r>
            <a:r>
              <a:rPr lang="en-US" dirty="0" err="1">
                <a:solidFill>
                  <a:srgbClr val="002060"/>
                </a:solidFill>
              </a:rPr>
              <a:t>қарап-тексерулер</a:t>
            </a:r>
            <a:r>
              <a:rPr lang="en-US" dirty="0">
                <a:solidFill>
                  <a:srgbClr val="002060"/>
                </a:solidFill>
              </a:rPr>
              <a:t> </a:t>
            </a:r>
            <a:r>
              <a:rPr lang="en-US" dirty="0" err="1">
                <a:solidFill>
                  <a:srgbClr val="002060"/>
                </a:solidFill>
              </a:rPr>
              <a:t>нәтижесінде</a:t>
            </a:r>
            <a:r>
              <a:rPr lang="en-US" dirty="0">
                <a:solidFill>
                  <a:srgbClr val="002060"/>
                </a:solidFill>
              </a:rPr>
              <a:t> </a:t>
            </a:r>
            <a:r>
              <a:rPr lang="en-US" dirty="0" err="1">
                <a:solidFill>
                  <a:srgbClr val="002060"/>
                </a:solidFill>
              </a:rPr>
              <a:t>анықталған</a:t>
            </a:r>
            <a:r>
              <a:rPr lang="en-US" dirty="0">
                <a:solidFill>
                  <a:srgbClr val="002060"/>
                </a:solidFill>
              </a:rPr>
              <a:t> </a:t>
            </a:r>
            <a:r>
              <a:rPr lang="en-US" dirty="0" err="1">
                <a:solidFill>
                  <a:srgbClr val="002060"/>
                </a:solidFill>
              </a:rPr>
              <a:t>қалып</a:t>
            </a:r>
            <a:r>
              <a:rPr lang="en-US" dirty="0">
                <a:solidFill>
                  <a:srgbClr val="002060"/>
                </a:solidFill>
              </a:rPr>
              <a:t> </a:t>
            </a:r>
            <a:r>
              <a:rPr lang="en-US" dirty="0" err="1">
                <a:solidFill>
                  <a:srgbClr val="002060"/>
                </a:solidFill>
              </a:rPr>
              <a:t>бұзылулары</a:t>
            </a:r>
            <a:r>
              <a:rPr lang="en-US" dirty="0">
                <a:solidFill>
                  <a:srgbClr val="002060"/>
                </a:solidFill>
              </a:rPr>
              <a:t> </a:t>
            </a:r>
            <a:r>
              <a:rPr lang="en-US" dirty="0" err="1">
                <a:solidFill>
                  <a:srgbClr val="002060"/>
                </a:solidFill>
              </a:rPr>
              <a:t>бар</a:t>
            </a:r>
            <a:r>
              <a:rPr lang="en-US" dirty="0">
                <a:solidFill>
                  <a:srgbClr val="002060"/>
                </a:solidFill>
              </a:rPr>
              <a:t> 0-14 </a:t>
            </a:r>
            <a:r>
              <a:rPr lang="en-US" dirty="0" err="1">
                <a:solidFill>
                  <a:srgbClr val="002060"/>
                </a:solidFill>
              </a:rPr>
              <a:t>жастағы</a:t>
            </a:r>
            <a:r>
              <a:rPr lang="en-US" dirty="0">
                <a:solidFill>
                  <a:srgbClr val="002060"/>
                </a:solidFill>
              </a:rPr>
              <a:t> </a:t>
            </a:r>
            <a:r>
              <a:rPr lang="en-US" dirty="0" err="1">
                <a:solidFill>
                  <a:srgbClr val="002060"/>
                </a:solidFill>
              </a:rPr>
              <a:t>балалардың</a:t>
            </a:r>
            <a:r>
              <a:rPr lang="en-US" dirty="0">
                <a:solidFill>
                  <a:srgbClr val="002060"/>
                </a:solidFill>
              </a:rPr>
              <a:t> </a:t>
            </a:r>
            <a:r>
              <a:rPr lang="en-US" dirty="0" err="1">
                <a:solidFill>
                  <a:srgbClr val="002060"/>
                </a:solidFill>
              </a:rPr>
              <a:t>үлесі</a:t>
            </a:r>
            <a:r>
              <a:rPr lang="en-US" dirty="0">
                <a:solidFill>
                  <a:srgbClr val="002060"/>
                </a:solidFill>
              </a:rPr>
              <a:t>, %</a:t>
            </a:r>
            <a:endParaRPr dirty="0">
              <a:solidFill>
                <a:srgbClr val="002060"/>
              </a:solidFill>
            </a:endParaRPr>
          </a:p>
          <a:p>
            <a:pPr marL="457200" marR="0" lvl="0" indent="-330200" algn="just" rtl="0">
              <a:lnSpc>
                <a:spcPct val="150000"/>
              </a:lnSpc>
              <a:spcBef>
                <a:spcPts val="0"/>
              </a:spcBef>
              <a:spcAft>
                <a:spcPts val="0"/>
              </a:spcAft>
              <a:buClr>
                <a:srgbClr val="EE7008"/>
              </a:buClr>
              <a:buSzPts val="1600"/>
              <a:buAutoNum type="arabicPeriod"/>
            </a:pPr>
            <a:r>
              <a:rPr lang="en-US" dirty="0" err="1">
                <a:solidFill>
                  <a:srgbClr val="002060"/>
                </a:solidFill>
              </a:rPr>
              <a:t>Профилактикалық</a:t>
            </a:r>
            <a:r>
              <a:rPr lang="en-US" dirty="0">
                <a:solidFill>
                  <a:srgbClr val="002060"/>
                </a:solidFill>
              </a:rPr>
              <a:t> </a:t>
            </a:r>
            <a:r>
              <a:rPr lang="en-US" dirty="0" err="1">
                <a:solidFill>
                  <a:srgbClr val="002060"/>
                </a:solidFill>
              </a:rPr>
              <a:t>тексерулер</a:t>
            </a:r>
            <a:r>
              <a:rPr lang="en-US" dirty="0">
                <a:solidFill>
                  <a:srgbClr val="002060"/>
                </a:solidFill>
              </a:rPr>
              <a:t> </a:t>
            </a:r>
            <a:r>
              <a:rPr lang="en-US" dirty="0" err="1">
                <a:solidFill>
                  <a:srgbClr val="002060"/>
                </a:solidFill>
              </a:rPr>
              <a:t>нәтижесінде</a:t>
            </a:r>
            <a:r>
              <a:rPr lang="en-US" dirty="0">
                <a:solidFill>
                  <a:srgbClr val="002060"/>
                </a:solidFill>
              </a:rPr>
              <a:t> </a:t>
            </a:r>
            <a:r>
              <a:rPr lang="en-US" dirty="0" err="1">
                <a:solidFill>
                  <a:srgbClr val="002060"/>
                </a:solidFill>
              </a:rPr>
              <a:t>анықталған</a:t>
            </a:r>
            <a:r>
              <a:rPr lang="en-US" dirty="0">
                <a:solidFill>
                  <a:srgbClr val="002060"/>
                </a:solidFill>
              </a:rPr>
              <a:t> </a:t>
            </a:r>
            <a:r>
              <a:rPr lang="en-US" dirty="0" err="1">
                <a:solidFill>
                  <a:srgbClr val="002060"/>
                </a:solidFill>
              </a:rPr>
              <a:t>көру</a:t>
            </a:r>
            <a:r>
              <a:rPr lang="en-US" dirty="0">
                <a:solidFill>
                  <a:srgbClr val="002060"/>
                </a:solidFill>
              </a:rPr>
              <a:t> </a:t>
            </a:r>
            <a:r>
              <a:rPr lang="en-US" dirty="0" err="1">
                <a:solidFill>
                  <a:srgbClr val="002060"/>
                </a:solidFill>
              </a:rPr>
              <a:t>өткірлігі</a:t>
            </a:r>
            <a:r>
              <a:rPr lang="en-US" dirty="0">
                <a:solidFill>
                  <a:srgbClr val="002060"/>
                </a:solidFill>
              </a:rPr>
              <a:t> </a:t>
            </a:r>
            <a:r>
              <a:rPr lang="en-US" dirty="0" err="1">
                <a:solidFill>
                  <a:srgbClr val="002060"/>
                </a:solidFill>
              </a:rPr>
              <a:t>төмендеген</a:t>
            </a:r>
            <a:r>
              <a:rPr lang="en-US" dirty="0">
                <a:solidFill>
                  <a:srgbClr val="002060"/>
                </a:solidFill>
              </a:rPr>
              <a:t> 0-14 </a:t>
            </a:r>
            <a:r>
              <a:rPr lang="en-US" dirty="0" err="1">
                <a:solidFill>
                  <a:srgbClr val="002060"/>
                </a:solidFill>
              </a:rPr>
              <a:t>жас</a:t>
            </a:r>
            <a:r>
              <a:rPr lang="en-US" dirty="0">
                <a:solidFill>
                  <a:srgbClr val="002060"/>
                </a:solidFill>
              </a:rPr>
              <a:t> </a:t>
            </a:r>
            <a:r>
              <a:rPr lang="en-US" dirty="0" err="1">
                <a:solidFill>
                  <a:srgbClr val="002060"/>
                </a:solidFill>
              </a:rPr>
              <a:t>аралығындағы</a:t>
            </a:r>
            <a:r>
              <a:rPr lang="en-US" dirty="0">
                <a:solidFill>
                  <a:srgbClr val="002060"/>
                </a:solidFill>
              </a:rPr>
              <a:t> </a:t>
            </a:r>
            <a:r>
              <a:rPr lang="en-US" dirty="0" err="1">
                <a:solidFill>
                  <a:srgbClr val="002060"/>
                </a:solidFill>
              </a:rPr>
              <a:t>балалардың</a:t>
            </a:r>
            <a:r>
              <a:rPr lang="en-US" dirty="0">
                <a:solidFill>
                  <a:srgbClr val="002060"/>
                </a:solidFill>
              </a:rPr>
              <a:t> </a:t>
            </a:r>
            <a:r>
              <a:rPr lang="en-US" dirty="0" err="1">
                <a:solidFill>
                  <a:srgbClr val="002060"/>
                </a:solidFill>
              </a:rPr>
              <a:t>үлесі</a:t>
            </a:r>
            <a:endParaRPr dirty="0">
              <a:solidFill>
                <a:srgbClr val="002060"/>
              </a:solidFill>
            </a:endParaRPr>
          </a:p>
          <a:p>
            <a:pPr marL="457200" marR="0" lvl="0" indent="-330200" algn="just" rtl="0">
              <a:lnSpc>
                <a:spcPct val="150000"/>
              </a:lnSpc>
              <a:spcBef>
                <a:spcPts val="0"/>
              </a:spcBef>
              <a:spcAft>
                <a:spcPts val="0"/>
              </a:spcAft>
              <a:buClr>
                <a:srgbClr val="EE7008"/>
              </a:buClr>
              <a:buSzPts val="1600"/>
              <a:buAutoNum type="arabicPeriod"/>
            </a:pPr>
            <a:r>
              <a:rPr lang="en-US" dirty="0" err="1">
                <a:solidFill>
                  <a:srgbClr val="002060"/>
                </a:solidFill>
              </a:rPr>
              <a:t>Профилактикалық</a:t>
            </a:r>
            <a:r>
              <a:rPr lang="en-US" dirty="0">
                <a:solidFill>
                  <a:srgbClr val="002060"/>
                </a:solidFill>
              </a:rPr>
              <a:t> </a:t>
            </a:r>
            <a:r>
              <a:rPr lang="en-US" dirty="0" err="1">
                <a:solidFill>
                  <a:srgbClr val="002060"/>
                </a:solidFill>
              </a:rPr>
              <a:t>тексерулер</a:t>
            </a:r>
            <a:r>
              <a:rPr lang="en-US" dirty="0">
                <a:solidFill>
                  <a:srgbClr val="002060"/>
                </a:solidFill>
              </a:rPr>
              <a:t> </a:t>
            </a:r>
            <a:r>
              <a:rPr lang="en-US" dirty="0" err="1">
                <a:solidFill>
                  <a:srgbClr val="002060"/>
                </a:solidFill>
              </a:rPr>
              <a:t>нәтижесінде</a:t>
            </a:r>
            <a:r>
              <a:rPr lang="en-US" dirty="0">
                <a:solidFill>
                  <a:srgbClr val="002060"/>
                </a:solidFill>
              </a:rPr>
              <a:t> </a:t>
            </a:r>
            <a:r>
              <a:rPr lang="en-US" dirty="0" err="1">
                <a:solidFill>
                  <a:srgbClr val="002060"/>
                </a:solidFill>
              </a:rPr>
              <a:t>анықталған</a:t>
            </a:r>
            <a:r>
              <a:rPr lang="en-US" dirty="0">
                <a:solidFill>
                  <a:srgbClr val="002060"/>
                </a:solidFill>
              </a:rPr>
              <a:t> </a:t>
            </a:r>
            <a:r>
              <a:rPr lang="en-US" dirty="0" err="1">
                <a:solidFill>
                  <a:srgbClr val="002060"/>
                </a:solidFill>
              </a:rPr>
              <a:t>есту</a:t>
            </a:r>
            <a:r>
              <a:rPr lang="en-US" dirty="0">
                <a:solidFill>
                  <a:srgbClr val="002060"/>
                </a:solidFill>
              </a:rPr>
              <a:t> </a:t>
            </a:r>
            <a:r>
              <a:rPr lang="en-US" dirty="0" err="1">
                <a:solidFill>
                  <a:srgbClr val="002060"/>
                </a:solidFill>
              </a:rPr>
              <a:t>өткірлігі</a:t>
            </a:r>
            <a:r>
              <a:rPr lang="en-US" dirty="0">
                <a:solidFill>
                  <a:srgbClr val="002060"/>
                </a:solidFill>
              </a:rPr>
              <a:t> </a:t>
            </a:r>
            <a:r>
              <a:rPr lang="en-US" dirty="0" err="1">
                <a:solidFill>
                  <a:srgbClr val="002060"/>
                </a:solidFill>
              </a:rPr>
              <a:t>мен</a:t>
            </a:r>
            <a:r>
              <a:rPr lang="en-US" dirty="0">
                <a:solidFill>
                  <a:srgbClr val="002060"/>
                </a:solidFill>
              </a:rPr>
              <a:t> </a:t>
            </a:r>
            <a:r>
              <a:rPr lang="en-US" dirty="0" err="1">
                <a:solidFill>
                  <a:srgbClr val="002060"/>
                </a:solidFill>
              </a:rPr>
              <a:t>сөйлеу</a:t>
            </a:r>
            <a:r>
              <a:rPr lang="en-US" dirty="0">
                <a:solidFill>
                  <a:srgbClr val="002060"/>
                </a:solidFill>
              </a:rPr>
              <a:t> </a:t>
            </a:r>
            <a:r>
              <a:rPr lang="en-US" dirty="0" err="1">
                <a:solidFill>
                  <a:srgbClr val="002060"/>
                </a:solidFill>
              </a:rPr>
              <a:t>кемістігі</a:t>
            </a:r>
            <a:r>
              <a:rPr lang="en-US" dirty="0">
                <a:solidFill>
                  <a:srgbClr val="002060"/>
                </a:solidFill>
              </a:rPr>
              <a:t> </a:t>
            </a:r>
            <a:r>
              <a:rPr lang="en-US" dirty="0" err="1">
                <a:solidFill>
                  <a:srgbClr val="002060"/>
                </a:solidFill>
              </a:rPr>
              <a:t>төмендеген</a:t>
            </a:r>
            <a:r>
              <a:rPr lang="en-US" dirty="0">
                <a:solidFill>
                  <a:srgbClr val="002060"/>
                </a:solidFill>
              </a:rPr>
              <a:t> 0-14 </a:t>
            </a:r>
            <a:r>
              <a:rPr lang="en-US" dirty="0" err="1">
                <a:solidFill>
                  <a:srgbClr val="002060"/>
                </a:solidFill>
              </a:rPr>
              <a:t>жас</a:t>
            </a:r>
            <a:r>
              <a:rPr lang="en-US" dirty="0">
                <a:solidFill>
                  <a:srgbClr val="002060"/>
                </a:solidFill>
              </a:rPr>
              <a:t> </a:t>
            </a:r>
            <a:r>
              <a:rPr lang="en-US" dirty="0" err="1">
                <a:solidFill>
                  <a:srgbClr val="002060"/>
                </a:solidFill>
              </a:rPr>
              <a:t>аралығындағы</a:t>
            </a:r>
            <a:r>
              <a:rPr lang="en-US" dirty="0">
                <a:solidFill>
                  <a:srgbClr val="002060"/>
                </a:solidFill>
              </a:rPr>
              <a:t> </a:t>
            </a:r>
            <a:r>
              <a:rPr lang="en-US" dirty="0" err="1">
                <a:solidFill>
                  <a:srgbClr val="002060"/>
                </a:solidFill>
              </a:rPr>
              <a:t>балалардың</a:t>
            </a:r>
            <a:r>
              <a:rPr lang="en-US" dirty="0">
                <a:solidFill>
                  <a:srgbClr val="002060"/>
                </a:solidFill>
              </a:rPr>
              <a:t> </a:t>
            </a:r>
            <a:r>
              <a:rPr lang="en-US" dirty="0" err="1">
                <a:solidFill>
                  <a:srgbClr val="002060"/>
                </a:solidFill>
              </a:rPr>
              <a:t>үлесі</a:t>
            </a:r>
            <a:endParaRPr dirty="0">
              <a:solidFill>
                <a:srgbClr val="002060"/>
              </a:solidFill>
            </a:endParaRPr>
          </a:p>
          <a:p>
            <a:pPr marL="457200" marR="0" lvl="0" indent="-330200" algn="just" rtl="0">
              <a:lnSpc>
                <a:spcPct val="150000"/>
              </a:lnSpc>
              <a:spcBef>
                <a:spcPts val="0"/>
              </a:spcBef>
              <a:spcAft>
                <a:spcPts val="0"/>
              </a:spcAft>
              <a:buClr>
                <a:srgbClr val="EE7008"/>
              </a:buClr>
              <a:buSzPts val="1600"/>
              <a:buAutoNum type="arabicPeriod"/>
            </a:pPr>
            <a:r>
              <a:rPr lang="en-US" dirty="0">
                <a:solidFill>
                  <a:srgbClr val="002060"/>
                </a:solidFill>
              </a:rPr>
              <a:t>100000 </a:t>
            </a:r>
            <a:r>
              <a:rPr lang="en-US" dirty="0" err="1">
                <a:solidFill>
                  <a:srgbClr val="002060"/>
                </a:solidFill>
              </a:rPr>
              <a:t>балаға</a:t>
            </a:r>
            <a:r>
              <a:rPr lang="en-US" dirty="0">
                <a:solidFill>
                  <a:srgbClr val="002060"/>
                </a:solidFill>
              </a:rPr>
              <a:t> </a:t>
            </a:r>
            <a:r>
              <a:rPr lang="en-US" dirty="0" err="1">
                <a:solidFill>
                  <a:srgbClr val="002060"/>
                </a:solidFill>
              </a:rPr>
              <a:t>шаққанда</a:t>
            </a:r>
            <a:r>
              <a:rPr lang="en-US" dirty="0">
                <a:solidFill>
                  <a:srgbClr val="002060"/>
                </a:solidFill>
              </a:rPr>
              <a:t> </a:t>
            </a:r>
            <a:r>
              <a:rPr lang="en-US" dirty="0" err="1">
                <a:solidFill>
                  <a:srgbClr val="002060"/>
                </a:solidFill>
              </a:rPr>
              <a:t>балалар</a:t>
            </a:r>
            <a:r>
              <a:rPr lang="en-US" dirty="0">
                <a:solidFill>
                  <a:srgbClr val="002060"/>
                </a:solidFill>
              </a:rPr>
              <a:t> </a:t>
            </a:r>
            <a:r>
              <a:rPr lang="en-US" dirty="0" err="1">
                <a:solidFill>
                  <a:srgbClr val="002060"/>
                </a:solidFill>
              </a:rPr>
              <a:t>арасында</a:t>
            </a:r>
            <a:r>
              <a:rPr lang="en-US" dirty="0">
                <a:solidFill>
                  <a:srgbClr val="002060"/>
                </a:solidFill>
              </a:rPr>
              <a:t> </a:t>
            </a:r>
            <a:r>
              <a:rPr lang="en-US" dirty="0" err="1">
                <a:solidFill>
                  <a:srgbClr val="002060"/>
                </a:solidFill>
              </a:rPr>
              <a:t>суицид</a:t>
            </a:r>
            <a:r>
              <a:rPr lang="en-US" dirty="0">
                <a:solidFill>
                  <a:srgbClr val="002060"/>
                </a:solidFill>
              </a:rPr>
              <a:t> </a:t>
            </a:r>
            <a:r>
              <a:rPr lang="en-US" dirty="0" err="1">
                <a:solidFill>
                  <a:srgbClr val="002060"/>
                </a:solidFill>
              </a:rPr>
              <a:t>жағдайларының</a:t>
            </a:r>
            <a:r>
              <a:rPr lang="en-US" dirty="0">
                <a:solidFill>
                  <a:srgbClr val="002060"/>
                </a:solidFill>
              </a:rPr>
              <a:t> </a:t>
            </a:r>
            <a:r>
              <a:rPr lang="en-US" dirty="0" err="1">
                <a:solidFill>
                  <a:srgbClr val="002060"/>
                </a:solidFill>
              </a:rPr>
              <a:t>саны</a:t>
            </a:r>
            <a:endParaRPr dirty="0">
              <a:solidFill>
                <a:srgbClr val="002060"/>
              </a:solidFill>
            </a:endParaRPr>
          </a:p>
          <a:p>
            <a:pPr marL="457200" marR="0" lvl="0" indent="-330200" algn="just" rtl="0">
              <a:lnSpc>
                <a:spcPct val="150000"/>
              </a:lnSpc>
              <a:spcBef>
                <a:spcPts val="0"/>
              </a:spcBef>
              <a:spcAft>
                <a:spcPts val="0"/>
              </a:spcAft>
              <a:buClr>
                <a:srgbClr val="EE7008"/>
              </a:buClr>
              <a:buSzPts val="1600"/>
              <a:buAutoNum type="arabicPeriod"/>
            </a:pPr>
            <a:r>
              <a:rPr lang="en-US" dirty="0" err="1">
                <a:solidFill>
                  <a:srgbClr val="002060"/>
                </a:solidFill>
              </a:rPr>
              <a:t>Өмірге</a:t>
            </a:r>
            <a:r>
              <a:rPr lang="en-US" dirty="0">
                <a:solidFill>
                  <a:srgbClr val="002060"/>
                </a:solidFill>
              </a:rPr>
              <a:t> </a:t>
            </a:r>
            <a:r>
              <a:rPr lang="en-US" dirty="0" err="1">
                <a:solidFill>
                  <a:srgbClr val="002060"/>
                </a:solidFill>
              </a:rPr>
              <a:t>қанағаттану</a:t>
            </a:r>
            <a:r>
              <a:rPr lang="en-US" dirty="0">
                <a:solidFill>
                  <a:srgbClr val="002060"/>
                </a:solidFill>
              </a:rPr>
              <a:t> </a:t>
            </a:r>
            <a:r>
              <a:rPr lang="en-US" dirty="0" err="1">
                <a:solidFill>
                  <a:srgbClr val="002060"/>
                </a:solidFill>
              </a:rPr>
              <a:t>деңгейі</a:t>
            </a:r>
            <a:r>
              <a:rPr lang="en-US" dirty="0">
                <a:solidFill>
                  <a:srgbClr val="002060"/>
                </a:solidFill>
              </a:rPr>
              <a:t> </a:t>
            </a:r>
            <a:r>
              <a:rPr lang="en-US" dirty="0" err="1">
                <a:solidFill>
                  <a:srgbClr val="002060"/>
                </a:solidFill>
              </a:rPr>
              <a:t>жоғары</a:t>
            </a:r>
            <a:r>
              <a:rPr lang="en-US" dirty="0">
                <a:solidFill>
                  <a:srgbClr val="002060"/>
                </a:solidFill>
              </a:rPr>
              <a:t> </a:t>
            </a:r>
            <a:r>
              <a:rPr lang="en-US" dirty="0" err="1">
                <a:solidFill>
                  <a:srgbClr val="002060"/>
                </a:solidFill>
              </a:rPr>
              <a:t>болып</a:t>
            </a:r>
            <a:r>
              <a:rPr lang="en-US" dirty="0">
                <a:solidFill>
                  <a:srgbClr val="002060"/>
                </a:solidFill>
              </a:rPr>
              <a:t> </a:t>
            </a:r>
            <a:r>
              <a:rPr lang="en-US" dirty="0" err="1">
                <a:solidFill>
                  <a:srgbClr val="002060"/>
                </a:solidFill>
              </a:rPr>
              <a:t>табылатын</a:t>
            </a:r>
            <a:r>
              <a:rPr lang="en-US" dirty="0">
                <a:solidFill>
                  <a:srgbClr val="002060"/>
                </a:solidFill>
              </a:rPr>
              <a:t> 10-18 </a:t>
            </a:r>
            <a:r>
              <a:rPr lang="en-US" dirty="0" err="1">
                <a:solidFill>
                  <a:srgbClr val="002060"/>
                </a:solidFill>
              </a:rPr>
              <a:t>жас</a:t>
            </a:r>
            <a:r>
              <a:rPr lang="en-US" dirty="0">
                <a:solidFill>
                  <a:srgbClr val="002060"/>
                </a:solidFill>
              </a:rPr>
              <a:t> </a:t>
            </a:r>
            <a:r>
              <a:rPr lang="en-US" dirty="0" err="1">
                <a:solidFill>
                  <a:srgbClr val="002060"/>
                </a:solidFill>
              </a:rPr>
              <a:t>аралығындағы</a:t>
            </a:r>
            <a:r>
              <a:rPr lang="en-US" dirty="0">
                <a:solidFill>
                  <a:srgbClr val="002060"/>
                </a:solidFill>
              </a:rPr>
              <a:t> </a:t>
            </a:r>
            <a:r>
              <a:rPr lang="en-US" dirty="0" err="1">
                <a:solidFill>
                  <a:srgbClr val="002060"/>
                </a:solidFill>
              </a:rPr>
              <a:t>балалардың</a:t>
            </a:r>
            <a:r>
              <a:rPr lang="en-US" dirty="0">
                <a:solidFill>
                  <a:srgbClr val="002060"/>
                </a:solidFill>
              </a:rPr>
              <a:t> </a:t>
            </a:r>
            <a:r>
              <a:rPr lang="en-US" dirty="0" err="1">
                <a:solidFill>
                  <a:srgbClr val="002060"/>
                </a:solidFill>
              </a:rPr>
              <a:t>үлесі</a:t>
            </a:r>
            <a:r>
              <a:rPr lang="en-US" dirty="0">
                <a:solidFill>
                  <a:srgbClr val="002060"/>
                </a:solidFill>
              </a:rPr>
              <a:t>, %</a:t>
            </a:r>
            <a:endParaRPr dirty="0">
              <a:solidFill>
                <a:srgbClr val="002060"/>
              </a:solidFill>
            </a:endParaRPr>
          </a:p>
          <a:p>
            <a:pPr marL="457200" marR="0" lvl="0" indent="-330200" algn="just" rtl="0">
              <a:lnSpc>
                <a:spcPct val="150000"/>
              </a:lnSpc>
              <a:spcBef>
                <a:spcPts val="0"/>
              </a:spcBef>
              <a:spcAft>
                <a:spcPts val="0"/>
              </a:spcAft>
              <a:buClr>
                <a:srgbClr val="EE7008"/>
              </a:buClr>
              <a:buSzPts val="1600"/>
              <a:buAutoNum type="arabicPeriod"/>
            </a:pPr>
            <a:r>
              <a:rPr lang="en-US" dirty="0" err="1">
                <a:solidFill>
                  <a:srgbClr val="002060"/>
                </a:solidFill>
              </a:rPr>
              <a:t>Жалпы</a:t>
            </a:r>
            <a:r>
              <a:rPr lang="en-US" dirty="0">
                <a:solidFill>
                  <a:srgbClr val="002060"/>
                </a:solidFill>
              </a:rPr>
              <a:t> </a:t>
            </a:r>
            <a:r>
              <a:rPr lang="en-US" dirty="0" err="1">
                <a:solidFill>
                  <a:srgbClr val="002060"/>
                </a:solidFill>
              </a:rPr>
              <a:t>білім</a:t>
            </a:r>
            <a:r>
              <a:rPr lang="en-US" dirty="0">
                <a:solidFill>
                  <a:srgbClr val="002060"/>
                </a:solidFill>
              </a:rPr>
              <a:t> </a:t>
            </a:r>
            <a:r>
              <a:rPr lang="en-US" dirty="0" err="1">
                <a:solidFill>
                  <a:srgbClr val="002060"/>
                </a:solidFill>
              </a:rPr>
              <a:t>беретін</a:t>
            </a:r>
            <a:r>
              <a:rPr lang="en-US" dirty="0">
                <a:solidFill>
                  <a:srgbClr val="002060"/>
                </a:solidFill>
              </a:rPr>
              <a:t> </a:t>
            </a:r>
            <a:r>
              <a:rPr lang="en-US" dirty="0" err="1">
                <a:solidFill>
                  <a:srgbClr val="002060"/>
                </a:solidFill>
              </a:rPr>
              <a:t>мектепте</a:t>
            </a:r>
            <a:r>
              <a:rPr lang="en-US" dirty="0">
                <a:solidFill>
                  <a:srgbClr val="002060"/>
                </a:solidFill>
              </a:rPr>
              <a:t> </a:t>
            </a:r>
            <a:r>
              <a:rPr lang="en-US" dirty="0" err="1">
                <a:solidFill>
                  <a:srgbClr val="002060"/>
                </a:solidFill>
              </a:rPr>
              <a:t>достар</a:t>
            </a:r>
            <a:r>
              <a:rPr lang="en-US" dirty="0">
                <a:solidFill>
                  <a:srgbClr val="002060"/>
                </a:solidFill>
              </a:rPr>
              <a:t> </a:t>
            </a:r>
            <a:r>
              <a:rPr lang="en-US" dirty="0" err="1">
                <a:solidFill>
                  <a:srgbClr val="002060"/>
                </a:solidFill>
              </a:rPr>
              <a:t>табуға</a:t>
            </a:r>
            <a:r>
              <a:rPr lang="en-US" dirty="0">
                <a:solidFill>
                  <a:srgbClr val="002060"/>
                </a:solidFill>
              </a:rPr>
              <a:t> </a:t>
            </a:r>
            <a:r>
              <a:rPr lang="en-US" dirty="0" err="1">
                <a:solidFill>
                  <a:srgbClr val="002060"/>
                </a:solidFill>
              </a:rPr>
              <a:t>қиналмайтын</a:t>
            </a:r>
            <a:r>
              <a:rPr lang="en-US" dirty="0">
                <a:solidFill>
                  <a:srgbClr val="002060"/>
                </a:solidFill>
              </a:rPr>
              <a:t>  10-18 </a:t>
            </a:r>
            <a:r>
              <a:rPr lang="en-US" dirty="0" err="1">
                <a:solidFill>
                  <a:srgbClr val="002060"/>
                </a:solidFill>
              </a:rPr>
              <a:t>жастағы</a:t>
            </a:r>
            <a:r>
              <a:rPr lang="en-US" dirty="0">
                <a:solidFill>
                  <a:srgbClr val="002060"/>
                </a:solidFill>
              </a:rPr>
              <a:t> </a:t>
            </a:r>
            <a:r>
              <a:rPr lang="en-US" dirty="0" err="1">
                <a:solidFill>
                  <a:srgbClr val="002060"/>
                </a:solidFill>
              </a:rPr>
              <a:t>балалардың</a:t>
            </a:r>
            <a:r>
              <a:rPr lang="en-US" dirty="0">
                <a:solidFill>
                  <a:srgbClr val="002060"/>
                </a:solidFill>
              </a:rPr>
              <a:t> </a:t>
            </a:r>
            <a:r>
              <a:rPr lang="en-US" dirty="0" err="1">
                <a:solidFill>
                  <a:srgbClr val="002060"/>
                </a:solidFill>
              </a:rPr>
              <a:t>үлесі</a:t>
            </a:r>
            <a:r>
              <a:rPr lang="en-US" dirty="0">
                <a:solidFill>
                  <a:srgbClr val="002060"/>
                </a:solidFill>
              </a:rPr>
              <a:t> %</a:t>
            </a:r>
            <a:endParaRPr dirty="0">
              <a:solidFill>
                <a:srgbClr val="002060"/>
              </a:solidFill>
            </a:endParaRPr>
          </a:p>
          <a:p>
            <a:pPr marL="457200" marR="0" lvl="0" indent="-330200" algn="just" rtl="0">
              <a:lnSpc>
                <a:spcPct val="150000"/>
              </a:lnSpc>
              <a:spcBef>
                <a:spcPts val="0"/>
              </a:spcBef>
              <a:spcAft>
                <a:spcPts val="0"/>
              </a:spcAft>
              <a:buClr>
                <a:srgbClr val="EE7008"/>
              </a:buClr>
              <a:buSzPts val="1600"/>
              <a:buAutoNum type="arabicPeriod"/>
            </a:pPr>
            <a:r>
              <a:rPr lang="en-US" dirty="0" err="1">
                <a:solidFill>
                  <a:srgbClr val="002060"/>
                </a:solidFill>
              </a:rPr>
              <a:t>Балалардың</a:t>
            </a:r>
            <a:r>
              <a:rPr lang="en-US" dirty="0">
                <a:solidFill>
                  <a:srgbClr val="002060"/>
                </a:solidFill>
              </a:rPr>
              <a:t> </a:t>
            </a:r>
            <a:r>
              <a:rPr lang="en-US" dirty="0" err="1">
                <a:solidFill>
                  <a:srgbClr val="002060"/>
                </a:solidFill>
              </a:rPr>
              <a:t>құқықтық</a:t>
            </a:r>
            <a:r>
              <a:rPr lang="en-US" dirty="0">
                <a:solidFill>
                  <a:srgbClr val="002060"/>
                </a:solidFill>
              </a:rPr>
              <a:t> </a:t>
            </a:r>
            <a:r>
              <a:rPr lang="en-US" dirty="0" err="1">
                <a:solidFill>
                  <a:srgbClr val="002060"/>
                </a:solidFill>
              </a:rPr>
              <a:t>қорғалу</a:t>
            </a:r>
            <a:r>
              <a:rPr lang="en-US" dirty="0">
                <a:solidFill>
                  <a:srgbClr val="002060"/>
                </a:solidFill>
              </a:rPr>
              <a:t> </a:t>
            </a:r>
            <a:r>
              <a:rPr lang="en-US" dirty="0" err="1">
                <a:solidFill>
                  <a:srgbClr val="002060"/>
                </a:solidFill>
              </a:rPr>
              <a:t>деңгейі</a:t>
            </a:r>
            <a:endParaRPr dirty="0">
              <a:solidFill>
                <a:srgbClr val="002060"/>
              </a:solidFill>
            </a:endParaRPr>
          </a:p>
          <a:p>
            <a:pPr marL="457200" marR="0" lvl="0" indent="-330200" algn="just" rtl="0">
              <a:lnSpc>
                <a:spcPct val="150000"/>
              </a:lnSpc>
              <a:spcBef>
                <a:spcPts val="0"/>
              </a:spcBef>
              <a:spcAft>
                <a:spcPts val="0"/>
              </a:spcAft>
              <a:buClr>
                <a:srgbClr val="EE7008"/>
              </a:buClr>
              <a:buSzPts val="1600"/>
              <a:buAutoNum type="arabicPeriod"/>
            </a:pPr>
            <a:r>
              <a:rPr lang="en-US" dirty="0" err="1">
                <a:solidFill>
                  <a:srgbClr val="002060"/>
                </a:solidFill>
              </a:rPr>
              <a:t>Жалпы</a:t>
            </a:r>
            <a:r>
              <a:rPr lang="en-US" dirty="0">
                <a:solidFill>
                  <a:srgbClr val="002060"/>
                </a:solidFill>
              </a:rPr>
              <a:t> </a:t>
            </a:r>
            <a:r>
              <a:rPr lang="en-US" dirty="0" err="1">
                <a:solidFill>
                  <a:srgbClr val="002060"/>
                </a:solidFill>
              </a:rPr>
              <a:t>білім</a:t>
            </a:r>
            <a:r>
              <a:rPr lang="en-US" dirty="0">
                <a:solidFill>
                  <a:srgbClr val="002060"/>
                </a:solidFill>
              </a:rPr>
              <a:t> </a:t>
            </a:r>
            <a:r>
              <a:rPr lang="en-US" dirty="0" err="1">
                <a:solidFill>
                  <a:srgbClr val="002060"/>
                </a:solidFill>
              </a:rPr>
              <a:t>беретін</a:t>
            </a:r>
            <a:r>
              <a:rPr lang="en-US" dirty="0">
                <a:solidFill>
                  <a:srgbClr val="002060"/>
                </a:solidFill>
              </a:rPr>
              <a:t> </a:t>
            </a:r>
            <a:r>
              <a:rPr lang="en-US" dirty="0" err="1">
                <a:solidFill>
                  <a:srgbClr val="002060"/>
                </a:solidFill>
              </a:rPr>
              <a:t>мектептердің</a:t>
            </a:r>
            <a:r>
              <a:rPr lang="en-US" dirty="0">
                <a:solidFill>
                  <a:srgbClr val="002060"/>
                </a:solidFill>
              </a:rPr>
              <a:t> </a:t>
            </a:r>
            <a:r>
              <a:rPr lang="en-US" dirty="0" err="1">
                <a:solidFill>
                  <a:srgbClr val="002060"/>
                </a:solidFill>
              </a:rPr>
              <a:t>білім</a:t>
            </a:r>
            <a:r>
              <a:rPr lang="en-US" dirty="0">
                <a:solidFill>
                  <a:srgbClr val="002060"/>
                </a:solidFill>
              </a:rPr>
              <a:t> </a:t>
            </a:r>
            <a:r>
              <a:rPr lang="en-US" dirty="0" err="1">
                <a:solidFill>
                  <a:srgbClr val="002060"/>
                </a:solidFill>
              </a:rPr>
              <a:t>алушыларының</a:t>
            </a:r>
            <a:r>
              <a:rPr lang="en-US" dirty="0">
                <a:solidFill>
                  <a:srgbClr val="002060"/>
                </a:solidFill>
              </a:rPr>
              <a:t> </a:t>
            </a:r>
            <a:r>
              <a:rPr lang="en-US" dirty="0" err="1">
                <a:solidFill>
                  <a:srgbClr val="002060"/>
                </a:solidFill>
              </a:rPr>
              <a:t>білім</a:t>
            </a:r>
            <a:r>
              <a:rPr lang="en-US" dirty="0">
                <a:solidFill>
                  <a:srgbClr val="002060"/>
                </a:solidFill>
              </a:rPr>
              <a:t> </a:t>
            </a:r>
            <a:r>
              <a:rPr lang="en-US" dirty="0" err="1">
                <a:solidFill>
                  <a:srgbClr val="002060"/>
                </a:solidFill>
              </a:rPr>
              <a:t>жетістіктерінің</a:t>
            </a:r>
            <a:r>
              <a:rPr lang="en-US" dirty="0">
                <a:solidFill>
                  <a:srgbClr val="002060"/>
                </a:solidFill>
              </a:rPr>
              <a:t> </a:t>
            </a:r>
            <a:r>
              <a:rPr lang="en-US" dirty="0" err="1">
                <a:solidFill>
                  <a:srgbClr val="002060"/>
                </a:solidFill>
              </a:rPr>
              <a:t>мониторингі</a:t>
            </a:r>
            <a:r>
              <a:rPr lang="en-US" dirty="0">
                <a:solidFill>
                  <a:srgbClr val="002060"/>
                </a:solidFill>
              </a:rPr>
              <a:t> (ББЖМ) </a:t>
            </a:r>
            <a:r>
              <a:rPr lang="en-US" dirty="0" err="1">
                <a:solidFill>
                  <a:srgbClr val="002060"/>
                </a:solidFill>
              </a:rPr>
              <a:t>нәтижелерінің</a:t>
            </a:r>
            <a:r>
              <a:rPr lang="en-US" dirty="0">
                <a:solidFill>
                  <a:srgbClr val="002060"/>
                </a:solidFill>
              </a:rPr>
              <a:t> </a:t>
            </a:r>
            <a:r>
              <a:rPr lang="en-US" dirty="0" err="1">
                <a:solidFill>
                  <a:srgbClr val="002060"/>
                </a:solidFill>
              </a:rPr>
              <a:t>орташа</a:t>
            </a:r>
            <a:r>
              <a:rPr lang="en-US" dirty="0">
                <a:solidFill>
                  <a:srgbClr val="002060"/>
                </a:solidFill>
              </a:rPr>
              <a:t> </a:t>
            </a:r>
            <a:r>
              <a:rPr lang="en-US" dirty="0" err="1">
                <a:solidFill>
                  <a:srgbClr val="002060"/>
                </a:solidFill>
              </a:rPr>
              <a:t>көрсеткіші</a:t>
            </a:r>
            <a:r>
              <a:rPr lang="en-US" dirty="0">
                <a:solidFill>
                  <a:srgbClr val="002060"/>
                </a:solidFill>
              </a:rPr>
              <a:t>, </a:t>
            </a:r>
            <a:r>
              <a:rPr lang="en-US" dirty="0" err="1">
                <a:solidFill>
                  <a:srgbClr val="002060"/>
                </a:solidFill>
              </a:rPr>
              <a:t>ұпайлар</a:t>
            </a:r>
            <a:endParaRPr dirty="0">
              <a:solidFill>
                <a:srgbClr val="002060"/>
              </a:solidFill>
            </a:endParaRPr>
          </a:p>
          <a:p>
            <a:pPr marL="457200" marR="0" lvl="0" indent="-330200" algn="just" rtl="0">
              <a:lnSpc>
                <a:spcPct val="150000"/>
              </a:lnSpc>
              <a:spcBef>
                <a:spcPts val="0"/>
              </a:spcBef>
              <a:spcAft>
                <a:spcPts val="0"/>
              </a:spcAft>
              <a:buClr>
                <a:srgbClr val="EE7008"/>
              </a:buClr>
              <a:buSzPts val="1600"/>
              <a:buAutoNum type="arabicPeriod"/>
            </a:pPr>
            <a:r>
              <a:rPr lang="en-US" dirty="0" err="1">
                <a:solidFill>
                  <a:srgbClr val="002060"/>
                </a:solidFill>
              </a:rPr>
              <a:t>Ұлттық</a:t>
            </a:r>
            <a:r>
              <a:rPr lang="en-US" dirty="0">
                <a:solidFill>
                  <a:srgbClr val="002060"/>
                </a:solidFill>
              </a:rPr>
              <a:t> </a:t>
            </a:r>
            <a:r>
              <a:rPr lang="en-US" dirty="0" err="1">
                <a:solidFill>
                  <a:srgbClr val="002060"/>
                </a:solidFill>
              </a:rPr>
              <a:t>бірыңғай</a:t>
            </a:r>
            <a:r>
              <a:rPr lang="en-US" dirty="0">
                <a:solidFill>
                  <a:srgbClr val="002060"/>
                </a:solidFill>
              </a:rPr>
              <a:t> </a:t>
            </a:r>
            <a:r>
              <a:rPr lang="en-US" dirty="0" err="1">
                <a:solidFill>
                  <a:srgbClr val="002060"/>
                </a:solidFill>
              </a:rPr>
              <a:t>тестілеудің</a:t>
            </a:r>
            <a:r>
              <a:rPr lang="en-US" dirty="0">
                <a:solidFill>
                  <a:srgbClr val="002060"/>
                </a:solidFill>
              </a:rPr>
              <a:t> (ҰБТ</a:t>
            </a:r>
            <a:r>
              <a:rPr lang="en-US" dirty="0" smtClean="0">
                <a:solidFill>
                  <a:srgbClr val="002060"/>
                </a:solidFill>
              </a:rPr>
              <a:t>)</a:t>
            </a:r>
            <a:r>
              <a:rPr lang="kk-KZ" dirty="0" smtClean="0">
                <a:solidFill>
                  <a:srgbClr val="002060"/>
                </a:solidFill>
              </a:rPr>
              <a:t> </a:t>
            </a:r>
            <a:r>
              <a:rPr lang="en-US" dirty="0" err="1" smtClean="0">
                <a:solidFill>
                  <a:srgbClr val="002060"/>
                </a:solidFill>
              </a:rPr>
              <a:t>шекті</a:t>
            </a:r>
            <a:r>
              <a:rPr lang="en-US" dirty="0" smtClean="0">
                <a:solidFill>
                  <a:srgbClr val="002060"/>
                </a:solidFill>
              </a:rPr>
              <a:t> </a:t>
            </a:r>
            <a:r>
              <a:rPr lang="en-US" dirty="0" err="1">
                <a:solidFill>
                  <a:srgbClr val="002060"/>
                </a:solidFill>
              </a:rPr>
              <a:t>деңгейін</a:t>
            </a:r>
            <a:r>
              <a:rPr lang="en-US" dirty="0">
                <a:solidFill>
                  <a:srgbClr val="002060"/>
                </a:solidFill>
              </a:rPr>
              <a:t> </a:t>
            </a:r>
            <a:r>
              <a:rPr lang="en-US" dirty="0" err="1">
                <a:solidFill>
                  <a:srgbClr val="002060"/>
                </a:solidFill>
              </a:rPr>
              <a:t>еңсерген</a:t>
            </a:r>
            <a:r>
              <a:rPr lang="en-US" dirty="0">
                <a:solidFill>
                  <a:srgbClr val="002060"/>
                </a:solidFill>
              </a:rPr>
              <a:t> </a:t>
            </a:r>
            <a:r>
              <a:rPr lang="en-US" dirty="0" err="1">
                <a:solidFill>
                  <a:srgbClr val="002060"/>
                </a:solidFill>
              </a:rPr>
              <a:t>білім</a:t>
            </a:r>
            <a:r>
              <a:rPr lang="en-US" dirty="0">
                <a:solidFill>
                  <a:srgbClr val="002060"/>
                </a:solidFill>
              </a:rPr>
              <a:t> </a:t>
            </a:r>
            <a:r>
              <a:rPr lang="en-US" dirty="0" err="1">
                <a:solidFill>
                  <a:srgbClr val="002060"/>
                </a:solidFill>
              </a:rPr>
              <a:t>алушылардың</a:t>
            </a:r>
            <a:r>
              <a:rPr lang="en-US" dirty="0">
                <a:solidFill>
                  <a:srgbClr val="002060"/>
                </a:solidFill>
              </a:rPr>
              <a:t> </a:t>
            </a:r>
            <a:r>
              <a:rPr lang="en-US" dirty="0" err="1">
                <a:solidFill>
                  <a:srgbClr val="002060"/>
                </a:solidFill>
              </a:rPr>
              <a:t>үлесі</a:t>
            </a:r>
            <a:endParaRPr dirty="0">
              <a:solidFill>
                <a:srgbClr val="002060"/>
              </a:solidFill>
            </a:endParaRPr>
          </a:p>
        </p:txBody>
      </p:sp>
      <p:pic>
        <p:nvPicPr>
          <p:cNvPr id="210" name="Google Shape;210;g1f36298e04e_0_2332"/>
          <p:cNvPicPr preferRelativeResize="0"/>
          <p:nvPr/>
        </p:nvPicPr>
        <p:blipFill rotWithShape="1">
          <a:blip r:embed="rId3">
            <a:alphaModFix/>
          </a:blip>
          <a:srcRect t="79956"/>
          <a:stretch/>
        </p:blipFill>
        <p:spPr>
          <a:xfrm>
            <a:off x="132550" y="617300"/>
            <a:ext cx="1371256" cy="571276"/>
          </a:xfrm>
          <a:prstGeom prst="rect">
            <a:avLst/>
          </a:prstGeom>
          <a:noFill/>
          <a:ln>
            <a:noFill/>
          </a:ln>
        </p:spPr>
      </p:pic>
      <p:sp>
        <p:nvSpPr>
          <p:cNvPr id="211" name="Google Shape;211;g1f36298e04e_0_2332"/>
          <p:cNvSpPr/>
          <p:nvPr/>
        </p:nvSpPr>
        <p:spPr>
          <a:xfrm rot="2210249">
            <a:off x="10980627" y="388194"/>
            <a:ext cx="254567" cy="739318"/>
          </a:xfrm>
          <a:custGeom>
            <a:avLst/>
            <a:gdLst/>
            <a:ahLst/>
            <a:cxnLst/>
            <a:rect l="l" t="t" r="r" b="b"/>
            <a:pathLst>
              <a:path w="287972" h="836332" extrusionOk="0">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rgbClr val="EE7008"/>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025">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1f36298e04e_0_2352"/>
          <p:cNvSpPr txBox="1">
            <a:spLocks noGrp="1"/>
          </p:cNvSpPr>
          <p:nvPr>
            <p:ph type="subTitle" idx="2"/>
          </p:nvPr>
        </p:nvSpPr>
        <p:spPr>
          <a:xfrm>
            <a:off x="415600" y="47850"/>
            <a:ext cx="11360700" cy="824100"/>
          </a:xfrm>
          <a:prstGeom prst="rect">
            <a:avLst/>
          </a:prstGeom>
          <a:noFill/>
          <a:ln>
            <a:noFill/>
          </a:ln>
        </p:spPr>
        <p:txBody>
          <a:bodyPr spcFirstLastPara="1" wrap="square" lIns="121900" tIns="121900" rIns="121900" bIns="121900" anchor="t" anchorCtr="0">
            <a:normAutofit/>
          </a:bodyPr>
          <a:lstStyle/>
          <a:p>
            <a:pPr marL="0" lvl="0" indent="0" algn="ctr" rtl="0">
              <a:lnSpc>
                <a:spcPct val="115000"/>
              </a:lnSpc>
              <a:spcBef>
                <a:spcPts val="0"/>
              </a:spcBef>
              <a:spcAft>
                <a:spcPts val="0"/>
              </a:spcAft>
              <a:buSzPts val="1100"/>
              <a:buNone/>
            </a:pPr>
            <a:r>
              <a:rPr lang="en-US" sz="2100" b="1">
                <a:solidFill>
                  <a:schemeClr val="accent1"/>
                </a:solidFill>
                <a:latin typeface="Arial"/>
                <a:ea typeface="Arial"/>
                <a:cs typeface="Arial"/>
                <a:sym typeface="Arial"/>
              </a:rPr>
              <a:t>"Отбасы және қоғам" бағыты</a:t>
            </a:r>
            <a:endParaRPr sz="2100" b="1">
              <a:solidFill>
                <a:schemeClr val="accent1"/>
              </a:solidFill>
              <a:latin typeface="Arial"/>
              <a:ea typeface="Arial"/>
              <a:cs typeface="Arial"/>
              <a:sym typeface="Arial"/>
            </a:endParaRPr>
          </a:p>
        </p:txBody>
      </p:sp>
      <p:cxnSp>
        <p:nvCxnSpPr>
          <p:cNvPr id="217" name="Google Shape;217;g1f36298e04e_0_2352"/>
          <p:cNvCxnSpPr/>
          <p:nvPr/>
        </p:nvCxnSpPr>
        <p:spPr>
          <a:xfrm>
            <a:off x="4028127" y="459891"/>
            <a:ext cx="4247700" cy="0"/>
          </a:xfrm>
          <a:prstGeom prst="straightConnector1">
            <a:avLst/>
          </a:prstGeom>
          <a:noFill/>
          <a:ln w="28575" cap="flat" cmpd="sng">
            <a:solidFill>
              <a:srgbClr val="EE7008"/>
            </a:solidFill>
            <a:prstDash val="solid"/>
            <a:miter lim="800000"/>
            <a:headEnd type="none" w="sm" len="sm"/>
            <a:tailEnd type="none" w="sm" len="sm"/>
          </a:ln>
        </p:spPr>
      </p:cxnSp>
      <p:sp>
        <p:nvSpPr>
          <p:cNvPr id="218" name="Google Shape;218;g1f36298e04e_0_2352"/>
          <p:cNvSpPr/>
          <p:nvPr/>
        </p:nvSpPr>
        <p:spPr>
          <a:xfrm>
            <a:off x="132550" y="704700"/>
            <a:ext cx="11565900" cy="5826600"/>
          </a:xfrm>
          <a:prstGeom prst="round2DiagRect">
            <a:avLst>
              <a:gd name="adj1" fmla="val 16667"/>
              <a:gd name="adj2" fmla="val 0"/>
            </a:avLst>
          </a:prstGeom>
          <a:solidFill>
            <a:srgbClr val="C4E2FC">
              <a:alpha val="35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g1f36298e04e_0_2352"/>
          <p:cNvSpPr txBox="1"/>
          <p:nvPr/>
        </p:nvSpPr>
        <p:spPr>
          <a:xfrm>
            <a:off x="566725" y="956050"/>
            <a:ext cx="10938900" cy="5533500"/>
          </a:xfrm>
          <a:prstGeom prst="rect">
            <a:avLst/>
          </a:prstGeom>
          <a:noFill/>
          <a:ln>
            <a:noFill/>
          </a:ln>
        </p:spPr>
        <p:txBody>
          <a:bodyPr spcFirstLastPara="1" wrap="square" lIns="91425" tIns="91425" rIns="91425" bIns="91425" anchor="t" anchorCtr="0">
            <a:spAutoFit/>
          </a:bodyPr>
          <a:lstStyle/>
          <a:p>
            <a:pPr marL="457200" marR="0" lvl="0" indent="-323850" algn="just" rtl="0">
              <a:lnSpc>
                <a:spcPct val="150000"/>
              </a:lnSpc>
              <a:spcBef>
                <a:spcPts val="0"/>
              </a:spcBef>
              <a:spcAft>
                <a:spcPts val="0"/>
              </a:spcAft>
              <a:buClr>
                <a:srgbClr val="EE7008"/>
              </a:buClr>
              <a:buSzPts val="1500"/>
              <a:buAutoNum type="arabicPeriod"/>
            </a:pPr>
            <a:r>
              <a:rPr lang="en-US" sz="1300">
                <a:solidFill>
                  <a:srgbClr val="002060"/>
                </a:solidFill>
              </a:rPr>
              <a:t>Ата-анасымен  өз проблемаларын ашық талқылай алатын 10-18 жас аралығындағы балалардың үлесі %.</a:t>
            </a:r>
            <a:endParaRPr sz="1300">
              <a:solidFill>
                <a:srgbClr val="002060"/>
              </a:solidFill>
            </a:endParaRPr>
          </a:p>
          <a:p>
            <a:pPr marL="457200" marR="0" lvl="0" indent="-323850" algn="just" rtl="0">
              <a:lnSpc>
                <a:spcPct val="150000"/>
              </a:lnSpc>
              <a:spcBef>
                <a:spcPts val="0"/>
              </a:spcBef>
              <a:spcAft>
                <a:spcPts val="0"/>
              </a:spcAft>
              <a:buClr>
                <a:srgbClr val="EE7008"/>
              </a:buClr>
              <a:buSzPts val="1500"/>
              <a:buAutoNum type="arabicPeriod"/>
            </a:pPr>
            <a:r>
              <a:rPr lang="en-US" sz="1300">
                <a:solidFill>
                  <a:srgbClr val="002060"/>
                </a:solidFill>
              </a:rPr>
              <a:t>Отбасында шешім қабылдау кезінде олардың пікірі ескерілетініне толық келіскен 10-18 жас аралығындағы балалардың үлесі.</a:t>
            </a:r>
            <a:endParaRPr sz="1300">
              <a:solidFill>
                <a:srgbClr val="002060"/>
              </a:solidFill>
            </a:endParaRPr>
          </a:p>
          <a:p>
            <a:pPr marL="457200" marR="0" lvl="0" indent="-323850" algn="just" rtl="0">
              <a:lnSpc>
                <a:spcPct val="150000"/>
              </a:lnSpc>
              <a:spcBef>
                <a:spcPts val="0"/>
              </a:spcBef>
              <a:spcAft>
                <a:spcPts val="0"/>
              </a:spcAft>
              <a:buClr>
                <a:srgbClr val="EE7008"/>
              </a:buClr>
              <a:buSzPts val="1500"/>
              <a:buAutoNum type="arabicPeriod"/>
            </a:pPr>
            <a:r>
              <a:rPr lang="en-US" sz="1300">
                <a:solidFill>
                  <a:srgbClr val="002060"/>
                </a:solidFill>
              </a:rPr>
              <a:t>.Ата-анасының қамқорлығынсыз қалған 0-18 жастағы балалардың саны 1000 балаға, адам.</a:t>
            </a:r>
            <a:endParaRPr sz="1300">
              <a:solidFill>
                <a:srgbClr val="002060"/>
              </a:solidFill>
            </a:endParaRPr>
          </a:p>
          <a:p>
            <a:pPr marL="457200" marR="0" lvl="0" indent="-323850" algn="just" rtl="0">
              <a:lnSpc>
                <a:spcPct val="150000"/>
              </a:lnSpc>
              <a:spcBef>
                <a:spcPts val="0"/>
              </a:spcBef>
              <a:spcAft>
                <a:spcPts val="0"/>
              </a:spcAft>
              <a:buClr>
                <a:srgbClr val="EE7008"/>
              </a:buClr>
              <a:buSzPts val="1500"/>
              <a:buAutoNum type="arabicPeriod"/>
            </a:pPr>
            <a:r>
              <a:rPr lang="en-US" sz="1300">
                <a:solidFill>
                  <a:srgbClr val="002060"/>
                </a:solidFill>
              </a:rPr>
              <a:t>Өмірлік қиын жағдайға тап болған балалардың саны 1000 балаға, адам.</a:t>
            </a:r>
            <a:endParaRPr sz="1300">
              <a:solidFill>
                <a:srgbClr val="002060"/>
              </a:solidFill>
            </a:endParaRPr>
          </a:p>
          <a:p>
            <a:pPr marL="457200" marR="0" lvl="0" indent="-323850" algn="just" rtl="0">
              <a:lnSpc>
                <a:spcPct val="150000"/>
              </a:lnSpc>
              <a:spcBef>
                <a:spcPts val="0"/>
              </a:spcBef>
              <a:spcAft>
                <a:spcPts val="0"/>
              </a:spcAft>
              <a:buClr>
                <a:srgbClr val="EE7008"/>
              </a:buClr>
              <a:buSzPts val="1500"/>
              <a:buAutoNum type="arabicPeriod"/>
            </a:pPr>
            <a:r>
              <a:rPr lang="en-US" sz="1300">
                <a:solidFill>
                  <a:srgbClr val="002060"/>
                </a:solidFill>
              </a:rPr>
              <a:t>Жоғары жылдамдықты Интернетке қол жеткізе алатын елді мекендердің үлесі. </a:t>
            </a:r>
            <a:endParaRPr sz="1300">
              <a:solidFill>
                <a:srgbClr val="002060"/>
              </a:solidFill>
            </a:endParaRPr>
          </a:p>
          <a:p>
            <a:pPr marL="457200" marR="0" lvl="0" indent="-323850" algn="just" rtl="0">
              <a:lnSpc>
                <a:spcPct val="150000"/>
              </a:lnSpc>
              <a:spcBef>
                <a:spcPts val="0"/>
              </a:spcBef>
              <a:spcAft>
                <a:spcPts val="0"/>
              </a:spcAft>
              <a:buClr>
                <a:srgbClr val="EE7008"/>
              </a:buClr>
              <a:buSzPts val="1500"/>
              <a:buAutoNum type="arabicPeriod"/>
            </a:pPr>
            <a:r>
              <a:rPr lang="en-US" sz="1300">
                <a:solidFill>
                  <a:srgbClr val="002060"/>
                </a:solidFill>
              </a:rPr>
              <a:t>Қосымша оқуға арналған кітаптары бар 10-18 жастағы балалардың үлесі,%.</a:t>
            </a:r>
            <a:endParaRPr sz="1300">
              <a:solidFill>
                <a:srgbClr val="002060"/>
              </a:solidFill>
            </a:endParaRPr>
          </a:p>
          <a:p>
            <a:pPr marL="457200" marR="0" lvl="0" indent="-323850" algn="just" rtl="0">
              <a:lnSpc>
                <a:spcPct val="150000"/>
              </a:lnSpc>
              <a:spcBef>
                <a:spcPts val="0"/>
              </a:spcBef>
              <a:spcAft>
                <a:spcPts val="0"/>
              </a:spcAft>
              <a:buClr>
                <a:srgbClr val="EE7008"/>
              </a:buClr>
              <a:buSzPts val="1500"/>
              <a:buAutoNum type="arabicPeriod"/>
            </a:pPr>
            <a:r>
              <a:rPr lang="en-US" sz="1300">
                <a:solidFill>
                  <a:srgbClr val="002060"/>
                </a:solidFill>
              </a:rPr>
              <a:t>Оқытуға арналған компьютерлік техникасы бар 10-18 жастағы балалардың үлесі. </a:t>
            </a:r>
            <a:endParaRPr sz="1300">
              <a:solidFill>
                <a:srgbClr val="002060"/>
              </a:solidFill>
            </a:endParaRPr>
          </a:p>
          <a:p>
            <a:pPr marL="457200" marR="0" lvl="0" indent="-323850" algn="just" rtl="0">
              <a:lnSpc>
                <a:spcPct val="150000"/>
              </a:lnSpc>
              <a:spcBef>
                <a:spcPts val="0"/>
              </a:spcBef>
              <a:spcAft>
                <a:spcPts val="0"/>
              </a:spcAft>
              <a:buClr>
                <a:srgbClr val="EE7008"/>
              </a:buClr>
              <a:buSzPts val="1500"/>
              <a:buAutoNum type="arabicPeriod"/>
            </a:pPr>
            <a:r>
              <a:rPr lang="en-US" sz="1300">
                <a:solidFill>
                  <a:srgbClr val="002060"/>
                </a:solidFill>
              </a:rPr>
              <a:t>Күн сайын көкөністер мен жемістерді тұтынатын балалардың үлесі. </a:t>
            </a:r>
            <a:endParaRPr sz="1300">
              <a:solidFill>
                <a:srgbClr val="002060"/>
              </a:solidFill>
            </a:endParaRPr>
          </a:p>
          <a:p>
            <a:pPr marL="457200" marR="0" lvl="0" indent="-323850" algn="just" rtl="0">
              <a:lnSpc>
                <a:spcPct val="150000"/>
              </a:lnSpc>
              <a:spcBef>
                <a:spcPts val="0"/>
              </a:spcBef>
              <a:spcAft>
                <a:spcPts val="0"/>
              </a:spcAft>
              <a:buClr>
                <a:srgbClr val="EE7008"/>
              </a:buClr>
              <a:buSzPts val="1500"/>
              <a:buAutoNum type="arabicPeriod"/>
            </a:pPr>
            <a:r>
              <a:rPr lang="en-US" sz="1300">
                <a:solidFill>
                  <a:srgbClr val="002060"/>
                </a:solidFill>
              </a:rPr>
              <a:t>Кезекте тұрған осы санаттағы азаматтардың жалпы санынан тұрғын үймен қамтамасыз етілген жетім балалар мен ата-анасының қамқорлығынсыз қалған балалардың үлесі.</a:t>
            </a:r>
            <a:endParaRPr sz="1300">
              <a:solidFill>
                <a:srgbClr val="002060"/>
              </a:solidFill>
            </a:endParaRPr>
          </a:p>
          <a:p>
            <a:pPr marL="457200" marR="0" lvl="0" indent="-323850" algn="just" rtl="0">
              <a:lnSpc>
                <a:spcPct val="150000"/>
              </a:lnSpc>
              <a:spcBef>
                <a:spcPts val="0"/>
              </a:spcBef>
              <a:spcAft>
                <a:spcPts val="0"/>
              </a:spcAft>
              <a:buClr>
                <a:srgbClr val="EE7008"/>
              </a:buClr>
              <a:buSzPts val="1500"/>
              <a:buAutoNum type="arabicPeriod"/>
            </a:pPr>
            <a:r>
              <a:rPr lang="en-US" sz="1300">
                <a:solidFill>
                  <a:srgbClr val="002060"/>
                </a:solidFill>
              </a:rPr>
              <a:t>Жеке бөлмесі бар немесе үйде тұратын бір адамға кемінде 15 шаршы метр тұрғын алаңы бар балалардың үлесі.</a:t>
            </a:r>
            <a:endParaRPr sz="1300">
              <a:solidFill>
                <a:srgbClr val="002060"/>
              </a:solidFill>
            </a:endParaRPr>
          </a:p>
          <a:p>
            <a:pPr marL="457200" marR="0" lvl="0" indent="-323850" algn="just" rtl="0">
              <a:lnSpc>
                <a:spcPct val="150000"/>
              </a:lnSpc>
              <a:spcBef>
                <a:spcPts val="0"/>
              </a:spcBef>
              <a:spcAft>
                <a:spcPts val="0"/>
              </a:spcAft>
              <a:buClr>
                <a:srgbClr val="EE7008"/>
              </a:buClr>
              <a:buSzPts val="1500"/>
              <a:buAutoNum type="arabicPeriod"/>
            </a:pPr>
            <a:r>
              <a:rPr lang="en-US" sz="1300">
                <a:solidFill>
                  <a:srgbClr val="002060"/>
                </a:solidFill>
              </a:rPr>
              <a:t>Жұмыстағы ауыртпалыққа байланысты балаларына жеткілікті уақыт бөле алмайтын ата-аналардың үлесі, %.</a:t>
            </a:r>
            <a:endParaRPr sz="1300">
              <a:solidFill>
                <a:srgbClr val="002060"/>
              </a:solidFill>
            </a:endParaRPr>
          </a:p>
          <a:p>
            <a:pPr marL="457200" marR="0" lvl="0" indent="-323850" algn="just" rtl="0">
              <a:lnSpc>
                <a:spcPct val="150000"/>
              </a:lnSpc>
              <a:spcBef>
                <a:spcPts val="0"/>
              </a:spcBef>
              <a:spcAft>
                <a:spcPts val="0"/>
              </a:spcAft>
              <a:buClr>
                <a:srgbClr val="EE7008"/>
              </a:buClr>
              <a:buSzPts val="1500"/>
              <a:buAutoNum type="arabicPeriod"/>
            </a:pPr>
            <a:r>
              <a:rPr lang="en-US" sz="1300">
                <a:solidFill>
                  <a:srgbClr val="002060"/>
                </a:solidFill>
              </a:rPr>
              <a:t>Қорқытуға/қорлауға ұшыраған 10-18 жас аралығындағы балалардың үлесі, оның ішінде әлеуметтік желілер арқылы, %.</a:t>
            </a:r>
            <a:endParaRPr sz="1300">
              <a:solidFill>
                <a:srgbClr val="002060"/>
              </a:solidFill>
            </a:endParaRPr>
          </a:p>
          <a:p>
            <a:pPr marL="457200" marR="0" lvl="0" indent="-323850" algn="just" rtl="0">
              <a:lnSpc>
                <a:spcPct val="150000"/>
              </a:lnSpc>
              <a:spcBef>
                <a:spcPts val="0"/>
              </a:spcBef>
              <a:spcAft>
                <a:spcPts val="0"/>
              </a:spcAft>
              <a:buClr>
                <a:srgbClr val="EE7008"/>
              </a:buClr>
              <a:buSzPts val="1500"/>
              <a:buAutoNum type="arabicPeriod"/>
            </a:pPr>
            <a:r>
              <a:rPr lang="en-US" sz="1300">
                <a:solidFill>
                  <a:srgbClr val="002060"/>
                </a:solidFill>
              </a:rPr>
              <a:t>10-18 жас аралығындағы балалардың жалпы білім беретін мектепте қоғамдық өмірге қатысатындығымен толық келіскен үлесі, %.  </a:t>
            </a:r>
            <a:endParaRPr sz="1300">
              <a:solidFill>
                <a:srgbClr val="002060"/>
              </a:solidFill>
            </a:endParaRPr>
          </a:p>
          <a:p>
            <a:pPr marL="457200" marR="0" lvl="0" indent="-323850" algn="just" rtl="0">
              <a:lnSpc>
                <a:spcPct val="150000"/>
              </a:lnSpc>
              <a:spcBef>
                <a:spcPts val="0"/>
              </a:spcBef>
              <a:spcAft>
                <a:spcPts val="0"/>
              </a:spcAft>
              <a:buClr>
                <a:srgbClr val="EE7008"/>
              </a:buClr>
              <a:buSzPts val="1500"/>
              <a:buAutoNum type="arabicPeriod"/>
            </a:pPr>
            <a:r>
              <a:rPr lang="en-US" sz="1300">
                <a:solidFill>
                  <a:srgbClr val="002060"/>
                </a:solidFill>
              </a:rPr>
              <a:t>Көше ойындары үшін аптасына күндер саны (10-18 жас аралығындағы балалар) немесе аптасына ашық ауада өткізілетін сағаттар саны (аптасына 4 немесе одан да көп сағат).</a:t>
            </a:r>
            <a:endParaRPr sz="1300">
              <a:solidFill>
                <a:srgbClr val="002060"/>
              </a:solidFill>
            </a:endParaRPr>
          </a:p>
        </p:txBody>
      </p:sp>
      <p:pic>
        <p:nvPicPr>
          <p:cNvPr id="220" name="Google Shape;220;g1f36298e04e_0_2352"/>
          <p:cNvPicPr preferRelativeResize="0"/>
          <p:nvPr/>
        </p:nvPicPr>
        <p:blipFill rotWithShape="1">
          <a:blip r:embed="rId3">
            <a:alphaModFix/>
          </a:blip>
          <a:srcRect t="24206" b="52871"/>
          <a:stretch/>
        </p:blipFill>
        <p:spPr>
          <a:xfrm>
            <a:off x="132550" y="535250"/>
            <a:ext cx="1371251" cy="653326"/>
          </a:xfrm>
          <a:prstGeom prst="rect">
            <a:avLst/>
          </a:prstGeom>
          <a:noFill/>
          <a:ln>
            <a:noFill/>
          </a:ln>
        </p:spPr>
      </p:pic>
      <p:sp>
        <p:nvSpPr>
          <p:cNvPr id="221" name="Google Shape;221;g1f36298e04e_0_2352"/>
          <p:cNvSpPr/>
          <p:nvPr/>
        </p:nvSpPr>
        <p:spPr>
          <a:xfrm rot="2210249">
            <a:off x="10980627" y="388194"/>
            <a:ext cx="254567" cy="739318"/>
          </a:xfrm>
          <a:custGeom>
            <a:avLst/>
            <a:gdLst/>
            <a:ahLst/>
            <a:cxnLst/>
            <a:rect l="l" t="t" r="r" b="b"/>
            <a:pathLst>
              <a:path w="287972" h="836332" extrusionOk="0">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accen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025">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1f36298e04e_0_2424"/>
          <p:cNvSpPr txBox="1">
            <a:spLocks noGrp="1"/>
          </p:cNvSpPr>
          <p:nvPr>
            <p:ph type="subTitle" idx="2"/>
          </p:nvPr>
        </p:nvSpPr>
        <p:spPr>
          <a:xfrm>
            <a:off x="415600" y="47850"/>
            <a:ext cx="11360700" cy="824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Clr>
                <a:schemeClr val="dk1"/>
              </a:buClr>
              <a:buFont typeface="Arial"/>
              <a:buNone/>
            </a:pPr>
            <a:r>
              <a:rPr lang="en-US" sz="2000" b="1">
                <a:solidFill>
                  <a:schemeClr val="accent1"/>
                </a:solidFill>
                <a:latin typeface="Arial"/>
                <a:ea typeface="Arial"/>
                <a:cs typeface="Arial"/>
                <a:sym typeface="Arial"/>
              </a:rPr>
              <a:t>БАЛАЛАРДЫҢ ӘЛЕУМЕТТІК </a:t>
            </a:r>
            <a:endParaRPr sz="2000" b="1">
              <a:solidFill>
                <a:schemeClr val="accent1"/>
              </a:solidFill>
              <a:latin typeface="Arial"/>
              <a:ea typeface="Arial"/>
              <a:cs typeface="Arial"/>
              <a:sym typeface="Arial"/>
            </a:endParaRPr>
          </a:p>
          <a:p>
            <a:pPr marL="0" lvl="0" indent="0" algn="ctr" rtl="0">
              <a:spcBef>
                <a:spcPts val="0"/>
              </a:spcBef>
              <a:spcAft>
                <a:spcPts val="0"/>
              </a:spcAft>
              <a:buClr>
                <a:schemeClr val="dk1"/>
              </a:buClr>
              <a:buFont typeface="Arial"/>
              <a:buNone/>
            </a:pPr>
            <a:r>
              <a:rPr lang="en-US" sz="2000" b="1">
                <a:solidFill>
                  <a:schemeClr val="accent1"/>
                </a:solidFill>
                <a:latin typeface="Arial"/>
                <a:ea typeface="Arial"/>
                <a:cs typeface="Arial"/>
                <a:sym typeface="Arial"/>
              </a:rPr>
              <a:t>ӘЛ-АУҚАТЫНЫҢ КӨРСЕТКІШТЕРІ</a:t>
            </a:r>
            <a:endParaRPr sz="2000" b="1">
              <a:solidFill>
                <a:schemeClr val="accent1"/>
              </a:solidFill>
              <a:latin typeface="Arial"/>
              <a:ea typeface="Arial"/>
              <a:cs typeface="Arial"/>
              <a:sym typeface="Arial"/>
            </a:endParaRPr>
          </a:p>
          <a:p>
            <a:pPr marL="0" lvl="0" indent="0" algn="l" rtl="0">
              <a:lnSpc>
                <a:spcPct val="115000"/>
              </a:lnSpc>
              <a:spcBef>
                <a:spcPts val="0"/>
              </a:spcBef>
              <a:spcAft>
                <a:spcPts val="0"/>
              </a:spcAft>
              <a:buSzPts val="1100"/>
              <a:buNone/>
            </a:pPr>
            <a:endParaRPr sz="2000" b="1">
              <a:solidFill>
                <a:schemeClr val="accent1"/>
              </a:solidFill>
              <a:latin typeface="Arial"/>
              <a:ea typeface="Arial"/>
              <a:cs typeface="Arial"/>
              <a:sym typeface="Arial"/>
            </a:endParaRPr>
          </a:p>
        </p:txBody>
      </p:sp>
      <p:cxnSp>
        <p:nvCxnSpPr>
          <p:cNvPr id="227" name="Google Shape;227;g1f36298e04e_0_2424"/>
          <p:cNvCxnSpPr/>
          <p:nvPr/>
        </p:nvCxnSpPr>
        <p:spPr>
          <a:xfrm>
            <a:off x="3985002" y="459891"/>
            <a:ext cx="4221900" cy="0"/>
          </a:xfrm>
          <a:prstGeom prst="straightConnector1">
            <a:avLst/>
          </a:prstGeom>
          <a:noFill/>
          <a:ln w="28575" cap="flat" cmpd="sng">
            <a:solidFill>
              <a:srgbClr val="EE7008"/>
            </a:solidFill>
            <a:prstDash val="solid"/>
            <a:miter lim="800000"/>
            <a:headEnd type="none" w="sm" len="sm"/>
            <a:tailEnd type="none" w="sm" len="sm"/>
          </a:ln>
        </p:spPr>
      </p:cxnSp>
      <p:graphicFrame>
        <p:nvGraphicFramePr>
          <p:cNvPr id="228" name="Google Shape;228;g1f36298e04e_0_2424"/>
          <p:cNvGraphicFramePr/>
          <p:nvPr/>
        </p:nvGraphicFramePr>
        <p:xfrm>
          <a:off x="685795" y="1216865"/>
          <a:ext cx="9952300" cy="4436020"/>
        </p:xfrm>
        <a:graphic>
          <a:graphicData uri="http://schemas.openxmlformats.org/drawingml/2006/table">
            <a:tbl>
              <a:tblPr firstRow="1" firstCol="1" bandRow="1">
                <a:noFill/>
                <a:tableStyleId>{D96BB58D-2E4E-42EB-B055-07D079F77B8C}</a:tableStyleId>
              </a:tblPr>
              <a:tblGrid>
                <a:gridCol w="8545425"/>
                <a:gridCol w="962275"/>
                <a:gridCol w="444600"/>
              </a:tblGrid>
              <a:tr h="293975">
                <a:tc gridSpan="3">
                  <a:txBody>
                    <a:bodyPr/>
                    <a:lstStyle/>
                    <a:p>
                      <a:pPr marL="742950" marR="0" lvl="1" indent="-285750" algn="ctr" rtl="0">
                        <a:spcBef>
                          <a:spcPts val="0"/>
                        </a:spcBef>
                        <a:spcAft>
                          <a:spcPts val="0"/>
                        </a:spcAft>
                        <a:buClr>
                          <a:srgbClr val="EE7008"/>
                        </a:buClr>
                        <a:buSzPts val="1600"/>
                        <a:buAutoNum type="arabicPeriod"/>
                      </a:pPr>
                      <a:r>
                        <a:rPr lang="en-US" sz="1600" u="none" strike="noStrike" cap="none">
                          <a:solidFill>
                            <a:srgbClr val="EE7008"/>
                          </a:solidFill>
                        </a:rPr>
                        <a:t>Жасөспірімнің отбасы құрамы</a:t>
                      </a:r>
                      <a:endParaRPr sz="1600" u="none" strike="noStrike" cap="none">
                        <a:solidFill>
                          <a:srgbClr val="EE7008"/>
                        </a:solidFill>
                      </a:endParaRPr>
                    </a:p>
                  </a:txBody>
                  <a:tcPr marL="51425" marR="51425" marT="0" marB="0">
                    <a:solidFill>
                      <a:srgbClr val="C4E2FC">
                        <a:alpha val="34900"/>
                      </a:srgbClr>
                    </a:solidFill>
                  </a:tcPr>
                </a:tc>
                <a:tc hMerge="1">
                  <a:txBody>
                    <a:bodyPr/>
                    <a:lstStyle/>
                    <a:p>
                      <a:endParaRPr lang="ru-RU"/>
                    </a:p>
                  </a:txBody>
                  <a:tcPr/>
                </a:tc>
                <a:tc hMerge="1">
                  <a:txBody>
                    <a:bodyPr/>
                    <a:lstStyle/>
                    <a:p>
                      <a:endParaRPr lang="ru-RU"/>
                    </a:p>
                  </a:txBody>
                  <a:tcPr/>
                </a:tc>
              </a:tr>
              <a:tr h="298700">
                <a:tc>
                  <a:txBody>
                    <a:bodyPr/>
                    <a:lstStyle/>
                    <a:p>
                      <a:pPr marL="0" marR="0" lvl="0" indent="0" algn="just" rtl="0">
                        <a:lnSpc>
                          <a:spcPct val="107000"/>
                        </a:lnSpc>
                        <a:spcBef>
                          <a:spcPts val="0"/>
                        </a:spcBef>
                        <a:spcAft>
                          <a:spcPts val="0"/>
                        </a:spcAft>
                        <a:buNone/>
                      </a:pPr>
                      <a:r>
                        <a:rPr lang="en-US" sz="1400" u="none" strike="noStrike" cap="none">
                          <a:solidFill>
                            <a:srgbClr val="0C0C0C"/>
                          </a:solidFill>
                        </a:rPr>
                        <a:t>Анасы, әкесі, әжесі, атасы </a:t>
                      </a:r>
                      <a:endParaRPr sz="1100" u="none" strike="noStrike" cap="none">
                        <a:solidFill>
                          <a:srgbClr val="0C0C0C"/>
                        </a:solidFill>
                      </a:endParaRPr>
                    </a:p>
                  </a:txBody>
                  <a:tcPr marL="51425" marR="51425" marT="0" marB="0">
                    <a:solidFill>
                      <a:srgbClr val="C4E2FC">
                        <a:alpha val="34900"/>
                      </a:srgbClr>
                    </a:solidFill>
                  </a:tcPr>
                </a:tc>
                <a:tc>
                  <a:txBody>
                    <a:bodyPr/>
                    <a:lstStyle/>
                    <a:p>
                      <a:pPr marL="0" marR="0" lvl="0" indent="0" algn="ctr" rtl="0">
                        <a:lnSpc>
                          <a:spcPct val="107000"/>
                        </a:lnSpc>
                        <a:spcBef>
                          <a:spcPts val="0"/>
                        </a:spcBef>
                        <a:spcAft>
                          <a:spcPts val="0"/>
                        </a:spcAft>
                        <a:buNone/>
                      </a:pPr>
                      <a:r>
                        <a:rPr lang="en-US" sz="1400" u="none" strike="noStrike" cap="none">
                          <a:solidFill>
                            <a:srgbClr val="0C0C0C"/>
                          </a:solidFill>
                        </a:rPr>
                        <a:t>5</a:t>
                      </a:r>
                      <a:endParaRPr sz="1100" u="none" strike="noStrike" cap="none">
                        <a:solidFill>
                          <a:srgbClr val="0C0C0C"/>
                        </a:solidFill>
                      </a:endParaRPr>
                    </a:p>
                  </a:txBody>
                  <a:tcPr marL="51425" marR="51425" marT="0" marB="0">
                    <a:solidFill>
                      <a:srgbClr val="C4E2FC">
                        <a:alpha val="34900"/>
                      </a:srgbClr>
                    </a:solidFill>
                  </a:tcPr>
                </a:tc>
                <a:tc>
                  <a:txBody>
                    <a:bodyPr/>
                    <a:lstStyle/>
                    <a:p>
                      <a:pPr marL="0" marR="0" lvl="0" indent="0" algn="l" rtl="0">
                        <a:lnSpc>
                          <a:spcPct val="107000"/>
                        </a:lnSpc>
                        <a:spcBef>
                          <a:spcPts val="0"/>
                        </a:spcBef>
                        <a:spcAft>
                          <a:spcPts val="0"/>
                        </a:spcAft>
                        <a:buNone/>
                      </a:pPr>
                      <a:r>
                        <a:rPr lang="en-US" sz="1100" u="none" strike="noStrike" cap="none">
                          <a:solidFill>
                            <a:srgbClr val="0C0C0C"/>
                          </a:solidFill>
                        </a:rPr>
                        <a:t> </a:t>
                      </a:r>
                      <a:endParaRPr sz="1100" u="none" strike="noStrike" cap="none">
                        <a:solidFill>
                          <a:srgbClr val="0C0C0C"/>
                        </a:solidFill>
                      </a:endParaRPr>
                    </a:p>
                  </a:txBody>
                  <a:tcPr marL="0" marR="0" marT="0" marB="0" anchor="ctr">
                    <a:solidFill>
                      <a:srgbClr val="C4E2FC">
                        <a:alpha val="34900"/>
                      </a:srgbClr>
                    </a:solidFill>
                  </a:tcPr>
                </a:tc>
              </a:tr>
              <a:tr h="298700">
                <a:tc>
                  <a:txBody>
                    <a:bodyPr/>
                    <a:lstStyle/>
                    <a:p>
                      <a:pPr marL="0" marR="0" lvl="0" indent="0" algn="just" rtl="0">
                        <a:lnSpc>
                          <a:spcPct val="107000"/>
                        </a:lnSpc>
                        <a:spcBef>
                          <a:spcPts val="0"/>
                        </a:spcBef>
                        <a:spcAft>
                          <a:spcPts val="0"/>
                        </a:spcAft>
                        <a:buNone/>
                      </a:pPr>
                      <a:r>
                        <a:rPr lang="en-US" sz="1400" u="none" strike="noStrike" cap="none">
                          <a:solidFill>
                            <a:srgbClr val="0C0C0C"/>
                          </a:solidFill>
                        </a:rPr>
                        <a:t>Тек анасы мен әкесі </a:t>
                      </a:r>
                      <a:endParaRPr sz="1100" u="none" strike="noStrike" cap="none">
                        <a:solidFill>
                          <a:srgbClr val="0C0C0C"/>
                        </a:solidFill>
                      </a:endParaRPr>
                    </a:p>
                  </a:txBody>
                  <a:tcPr marL="51425" marR="51425" marT="0" marB="0">
                    <a:solidFill>
                      <a:srgbClr val="C4E2FC">
                        <a:alpha val="34900"/>
                      </a:srgbClr>
                    </a:solidFill>
                  </a:tcPr>
                </a:tc>
                <a:tc>
                  <a:txBody>
                    <a:bodyPr/>
                    <a:lstStyle/>
                    <a:p>
                      <a:pPr marL="0" marR="0" lvl="0" indent="0" algn="ctr" rtl="0">
                        <a:lnSpc>
                          <a:spcPct val="107000"/>
                        </a:lnSpc>
                        <a:spcBef>
                          <a:spcPts val="0"/>
                        </a:spcBef>
                        <a:spcAft>
                          <a:spcPts val="0"/>
                        </a:spcAft>
                        <a:buNone/>
                      </a:pPr>
                      <a:r>
                        <a:rPr lang="en-US" sz="1400" u="none" strike="noStrike" cap="none">
                          <a:solidFill>
                            <a:srgbClr val="0C0C0C"/>
                          </a:solidFill>
                        </a:rPr>
                        <a:t>4</a:t>
                      </a:r>
                      <a:endParaRPr sz="1100" u="none" strike="noStrike" cap="none">
                        <a:solidFill>
                          <a:srgbClr val="0C0C0C"/>
                        </a:solidFill>
                      </a:endParaRPr>
                    </a:p>
                  </a:txBody>
                  <a:tcPr marL="51425" marR="51425" marT="0" marB="0">
                    <a:solidFill>
                      <a:srgbClr val="C4E2FC">
                        <a:alpha val="34900"/>
                      </a:srgbClr>
                    </a:solidFill>
                  </a:tcPr>
                </a:tc>
                <a:tc>
                  <a:txBody>
                    <a:bodyPr/>
                    <a:lstStyle/>
                    <a:p>
                      <a:pPr marL="0" marR="0" lvl="0" indent="0" algn="l" rtl="0">
                        <a:lnSpc>
                          <a:spcPct val="107000"/>
                        </a:lnSpc>
                        <a:spcBef>
                          <a:spcPts val="0"/>
                        </a:spcBef>
                        <a:spcAft>
                          <a:spcPts val="0"/>
                        </a:spcAft>
                        <a:buNone/>
                      </a:pPr>
                      <a:r>
                        <a:rPr lang="en-US" sz="1100" u="none" strike="noStrike" cap="none">
                          <a:solidFill>
                            <a:srgbClr val="0C0C0C"/>
                          </a:solidFill>
                        </a:rPr>
                        <a:t> </a:t>
                      </a:r>
                      <a:endParaRPr sz="1100" u="none" strike="noStrike" cap="none">
                        <a:solidFill>
                          <a:srgbClr val="0C0C0C"/>
                        </a:solidFill>
                      </a:endParaRPr>
                    </a:p>
                  </a:txBody>
                  <a:tcPr marL="0" marR="0" marT="0" marB="0" anchor="ctr">
                    <a:solidFill>
                      <a:srgbClr val="C4E2FC">
                        <a:alpha val="34900"/>
                      </a:srgbClr>
                    </a:solidFill>
                  </a:tcPr>
                </a:tc>
              </a:tr>
              <a:tr h="298700">
                <a:tc>
                  <a:txBody>
                    <a:bodyPr/>
                    <a:lstStyle/>
                    <a:p>
                      <a:pPr marL="0" marR="0" lvl="0" indent="0" algn="just" rtl="0">
                        <a:lnSpc>
                          <a:spcPct val="107000"/>
                        </a:lnSpc>
                        <a:spcBef>
                          <a:spcPts val="0"/>
                        </a:spcBef>
                        <a:spcAft>
                          <a:spcPts val="0"/>
                        </a:spcAft>
                        <a:buNone/>
                      </a:pPr>
                      <a:r>
                        <a:rPr lang="en-US" sz="1400" u="none" strike="noStrike" cap="none">
                          <a:solidFill>
                            <a:srgbClr val="0C0C0C"/>
                          </a:solidFill>
                        </a:rPr>
                        <a:t>Анасы мен өгей әкесі, әкесі мен өгей шешесі </a:t>
                      </a:r>
                      <a:endParaRPr sz="1100" u="none" strike="noStrike" cap="none">
                        <a:solidFill>
                          <a:srgbClr val="0C0C0C"/>
                        </a:solidFill>
                      </a:endParaRPr>
                    </a:p>
                  </a:txBody>
                  <a:tcPr marL="51425" marR="51425" marT="0" marB="0">
                    <a:solidFill>
                      <a:srgbClr val="C4E2FC">
                        <a:alpha val="34900"/>
                      </a:srgbClr>
                    </a:solidFill>
                  </a:tcPr>
                </a:tc>
                <a:tc>
                  <a:txBody>
                    <a:bodyPr/>
                    <a:lstStyle/>
                    <a:p>
                      <a:pPr marL="0" marR="0" lvl="0" indent="0" algn="ctr" rtl="0">
                        <a:lnSpc>
                          <a:spcPct val="107000"/>
                        </a:lnSpc>
                        <a:spcBef>
                          <a:spcPts val="0"/>
                        </a:spcBef>
                        <a:spcAft>
                          <a:spcPts val="0"/>
                        </a:spcAft>
                        <a:buNone/>
                      </a:pPr>
                      <a:r>
                        <a:rPr lang="en-US" sz="1400" u="none" strike="noStrike" cap="none">
                          <a:solidFill>
                            <a:srgbClr val="0C0C0C"/>
                          </a:solidFill>
                        </a:rPr>
                        <a:t>3</a:t>
                      </a:r>
                      <a:endParaRPr sz="1100" u="none" strike="noStrike" cap="none">
                        <a:solidFill>
                          <a:srgbClr val="0C0C0C"/>
                        </a:solidFill>
                      </a:endParaRPr>
                    </a:p>
                  </a:txBody>
                  <a:tcPr marL="51425" marR="51425" marT="0" marB="0">
                    <a:solidFill>
                      <a:srgbClr val="C4E2FC">
                        <a:alpha val="34900"/>
                      </a:srgbClr>
                    </a:solidFill>
                  </a:tcPr>
                </a:tc>
                <a:tc>
                  <a:txBody>
                    <a:bodyPr/>
                    <a:lstStyle/>
                    <a:p>
                      <a:pPr marL="0" marR="0" lvl="0" indent="0" algn="l" rtl="0">
                        <a:lnSpc>
                          <a:spcPct val="107000"/>
                        </a:lnSpc>
                        <a:spcBef>
                          <a:spcPts val="0"/>
                        </a:spcBef>
                        <a:spcAft>
                          <a:spcPts val="0"/>
                        </a:spcAft>
                        <a:buNone/>
                      </a:pPr>
                      <a:r>
                        <a:rPr lang="en-US" sz="1100" u="none" strike="noStrike" cap="none">
                          <a:solidFill>
                            <a:srgbClr val="0C0C0C"/>
                          </a:solidFill>
                        </a:rPr>
                        <a:t> </a:t>
                      </a:r>
                      <a:endParaRPr sz="1100" u="none" strike="noStrike" cap="none">
                        <a:solidFill>
                          <a:srgbClr val="0C0C0C"/>
                        </a:solidFill>
                      </a:endParaRPr>
                    </a:p>
                  </a:txBody>
                  <a:tcPr marL="0" marR="0" marT="0" marB="0" anchor="ctr">
                    <a:solidFill>
                      <a:srgbClr val="C4E2FC">
                        <a:alpha val="34900"/>
                      </a:srgbClr>
                    </a:solidFill>
                  </a:tcPr>
                </a:tc>
              </a:tr>
              <a:tr h="298700">
                <a:tc>
                  <a:txBody>
                    <a:bodyPr/>
                    <a:lstStyle/>
                    <a:p>
                      <a:pPr marL="0" marR="0" lvl="0" indent="0" algn="just" rtl="0">
                        <a:lnSpc>
                          <a:spcPct val="107000"/>
                        </a:lnSpc>
                        <a:spcBef>
                          <a:spcPts val="0"/>
                        </a:spcBef>
                        <a:spcAft>
                          <a:spcPts val="0"/>
                        </a:spcAft>
                        <a:buNone/>
                      </a:pPr>
                      <a:r>
                        <a:rPr lang="en-US" sz="1400" u="none" strike="noStrike" cap="none">
                          <a:solidFill>
                            <a:srgbClr val="0C0C0C"/>
                          </a:solidFill>
                        </a:rPr>
                        <a:t>Бір ана, Бір әке </a:t>
                      </a:r>
                      <a:endParaRPr sz="1100" u="none" strike="noStrike" cap="none">
                        <a:solidFill>
                          <a:srgbClr val="0C0C0C"/>
                        </a:solidFill>
                      </a:endParaRPr>
                    </a:p>
                  </a:txBody>
                  <a:tcPr marL="51425" marR="51425" marT="0" marB="0">
                    <a:solidFill>
                      <a:srgbClr val="C4E2FC">
                        <a:alpha val="34900"/>
                      </a:srgbClr>
                    </a:solidFill>
                  </a:tcPr>
                </a:tc>
                <a:tc>
                  <a:txBody>
                    <a:bodyPr/>
                    <a:lstStyle/>
                    <a:p>
                      <a:pPr marL="0" marR="0" lvl="0" indent="0" algn="ctr" rtl="0">
                        <a:lnSpc>
                          <a:spcPct val="107000"/>
                        </a:lnSpc>
                        <a:spcBef>
                          <a:spcPts val="0"/>
                        </a:spcBef>
                        <a:spcAft>
                          <a:spcPts val="0"/>
                        </a:spcAft>
                        <a:buNone/>
                      </a:pPr>
                      <a:r>
                        <a:rPr lang="en-US" sz="1400" u="none" strike="noStrike" cap="none">
                          <a:solidFill>
                            <a:srgbClr val="0C0C0C"/>
                          </a:solidFill>
                        </a:rPr>
                        <a:t>2</a:t>
                      </a:r>
                      <a:endParaRPr sz="1100" u="none" strike="noStrike" cap="none">
                        <a:solidFill>
                          <a:srgbClr val="0C0C0C"/>
                        </a:solidFill>
                      </a:endParaRPr>
                    </a:p>
                  </a:txBody>
                  <a:tcPr marL="51425" marR="51425" marT="0" marB="0">
                    <a:solidFill>
                      <a:srgbClr val="C4E2FC">
                        <a:alpha val="34900"/>
                      </a:srgbClr>
                    </a:solidFill>
                  </a:tcPr>
                </a:tc>
                <a:tc>
                  <a:txBody>
                    <a:bodyPr/>
                    <a:lstStyle/>
                    <a:p>
                      <a:pPr marL="0" marR="0" lvl="0" indent="0" algn="l" rtl="0">
                        <a:lnSpc>
                          <a:spcPct val="107000"/>
                        </a:lnSpc>
                        <a:spcBef>
                          <a:spcPts val="0"/>
                        </a:spcBef>
                        <a:spcAft>
                          <a:spcPts val="0"/>
                        </a:spcAft>
                        <a:buNone/>
                      </a:pPr>
                      <a:r>
                        <a:rPr lang="en-US" sz="1100" u="none" strike="noStrike" cap="none">
                          <a:solidFill>
                            <a:srgbClr val="0C0C0C"/>
                          </a:solidFill>
                        </a:rPr>
                        <a:t> </a:t>
                      </a:r>
                      <a:endParaRPr sz="1100" u="none" strike="noStrike" cap="none">
                        <a:solidFill>
                          <a:srgbClr val="0C0C0C"/>
                        </a:solidFill>
                      </a:endParaRPr>
                    </a:p>
                  </a:txBody>
                  <a:tcPr marL="0" marR="0" marT="0" marB="0" anchor="ctr">
                    <a:solidFill>
                      <a:srgbClr val="C4E2FC">
                        <a:alpha val="34900"/>
                      </a:srgbClr>
                    </a:solidFill>
                  </a:tcPr>
                </a:tc>
              </a:tr>
              <a:tr h="298700">
                <a:tc>
                  <a:txBody>
                    <a:bodyPr/>
                    <a:lstStyle/>
                    <a:p>
                      <a:pPr marL="0" marR="0" lvl="0" indent="0" algn="l" rtl="0">
                        <a:lnSpc>
                          <a:spcPct val="107000"/>
                        </a:lnSpc>
                        <a:spcBef>
                          <a:spcPts val="0"/>
                        </a:spcBef>
                        <a:spcAft>
                          <a:spcPts val="0"/>
                        </a:spcAft>
                        <a:buNone/>
                      </a:pPr>
                      <a:r>
                        <a:rPr lang="en-US" sz="1400" u="none" strike="noStrike" cap="none">
                          <a:solidFill>
                            <a:srgbClr val="0C0C0C"/>
                          </a:solidFill>
                        </a:rPr>
                        <a:t>Ата-анасы жоқ: атасы, әжесі, басқа туыстар </a:t>
                      </a:r>
                      <a:endParaRPr sz="1100" u="none" strike="noStrike" cap="none">
                        <a:solidFill>
                          <a:srgbClr val="0C0C0C"/>
                        </a:solidFill>
                      </a:endParaRPr>
                    </a:p>
                  </a:txBody>
                  <a:tcPr marL="51425" marR="51425" marT="0" marB="0">
                    <a:solidFill>
                      <a:srgbClr val="C4E2FC">
                        <a:alpha val="34900"/>
                      </a:srgbClr>
                    </a:solidFill>
                  </a:tcPr>
                </a:tc>
                <a:tc>
                  <a:txBody>
                    <a:bodyPr/>
                    <a:lstStyle/>
                    <a:p>
                      <a:pPr marL="0" marR="0" lvl="0" indent="0" algn="ctr" rtl="0">
                        <a:lnSpc>
                          <a:spcPct val="107000"/>
                        </a:lnSpc>
                        <a:spcBef>
                          <a:spcPts val="0"/>
                        </a:spcBef>
                        <a:spcAft>
                          <a:spcPts val="0"/>
                        </a:spcAft>
                        <a:buNone/>
                      </a:pPr>
                      <a:r>
                        <a:rPr lang="en-US" sz="1400" u="none" strike="noStrike" cap="none">
                          <a:solidFill>
                            <a:srgbClr val="0C0C0C"/>
                          </a:solidFill>
                        </a:rPr>
                        <a:t>1</a:t>
                      </a:r>
                      <a:endParaRPr sz="1100" u="none" strike="noStrike" cap="none">
                        <a:solidFill>
                          <a:srgbClr val="0C0C0C"/>
                        </a:solidFill>
                      </a:endParaRPr>
                    </a:p>
                  </a:txBody>
                  <a:tcPr marL="51425" marR="51425" marT="0" marB="0">
                    <a:solidFill>
                      <a:srgbClr val="C4E2FC">
                        <a:alpha val="34900"/>
                      </a:srgbClr>
                    </a:solidFill>
                  </a:tcPr>
                </a:tc>
                <a:tc>
                  <a:txBody>
                    <a:bodyPr/>
                    <a:lstStyle/>
                    <a:p>
                      <a:pPr marL="0" marR="0" lvl="0" indent="0" algn="l" rtl="0">
                        <a:lnSpc>
                          <a:spcPct val="107000"/>
                        </a:lnSpc>
                        <a:spcBef>
                          <a:spcPts val="0"/>
                        </a:spcBef>
                        <a:spcAft>
                          <a:spcPts val="0"/>
                        </a:spcAft>
                        <a:buNone/>
                      </a:pPr>
                      <a:r>
                        <a:rPr lang="en-US" sz="1100" u="none" strike="noStrike" cap="none">
                          <a:solidFill>
                            <a:srgbClr val="0C0C0C"/>
                          </a:solidFill>
                        </a:rPr>
                        <a:t> </a:t>
                      </a:r>
                      <a:endParaRPr sz="1100" u="none" strike="noStrike" cap="none">
                        <a:solidFill>
                          <a:srgbClr val="0C0C0C"/>
                        </a:solidFill>
                      </a:endParaRPr>
                    </a:p>
                  </a:txBody>
                  <a:tcPr marL="0" marR="0" marT="0" marB="0" anchor="ctr">
                    <a:solidFill>
                      <a:srgbClr val="C4E2FC">
                        <a:alpha val="34900"/>
                      </a:srgbClr>
                    </a:solidFill>
                  </a:tcPr>
                </a:tc>
              </a:tr>
              <a:tr h="731525">
                <a:tc gridSpan="3">
                  <a:txBody>
                    <a:bodyPr/>
                    <a:lstStyle/>
                    <a:p>
                      <a:pPr marL="742950" marR="0" lvl="1" indent="-184150" algn="ctr" rtl="0">
                        <a:spcBef>
                          <a:spcPts val="0"/>
                        </a:spcBef>
                        <a:spcAft>
                          <a:spcPts val="0"/>
                        </a:spcAft>
                        <a:buClr>
                          <a:schemeClr val="dk1"/>
                        </a:buClr>
                        <a:buSzPts val="1600"/>
                        <a:buFont typeface="Arial"/>
                        <a:buNone/>
                      </a:pPr>
                      <a:endParaRPr sz="1600" u="none" strike="noStrike" cap="none">
                        <a:solidFill>
                          <a:srgbClr val="EE7008"/>
                        </a:solidFill>
                      </a:endParaRPr>
                    </a:p>
                    <a:p>
                      <a:pPr marL="742950" marR="0" lvl="1" indent="-285750" algn="ctr" rtl="0">
                        <a:spcBef>
                          <a:spcPts val="0"/>
                        </a:spcBef>
                        <a:spcAft>
                          <a:spcPts val="0"/>
                        </a:spcAft>
                        <a:buClr>
                          <a:srgbClr val="EE7008"/>
                        </a:buClr>
                        <a:buSzPts val="1600"/>
                        <a:buAutoNum type="arabicPeriod"/>
                      </a:pPr>
                      <a:r>
                        <a:rPr lang="en-US" sz="1600" u="none" strike="noStrike" cap="none">
                          <a:solidFill>
                            <a:srgbClr val="EE7008"/>
                          </a:solidFill>
                        </a:rPr>
                        <a:t>Жасөспірімнің денсаулығы</a:t>
                      </a:r>
                      <a:endParaRPr sz="1600" u="none" strike="noStrike" cap="none">
                        <a:solidFill>
                          <a:srgbClr val="EE7008"/>
                        </a:solidFill>
                      </a:endParaRPr>
                    </a:p>
                    <a:p>
                      <a:pPr marL="0" marR="0" lvl="1" indent="0" algn="l" rtl="0">
                        <a:spcBef>
                          <a:spcPts val="0"/>
                        </a:spcBef>
                        <a:spcAft>
                          <a:spcPts val="0"/>
                        </a:spcAft>
                        <a:buClr>
                          <a:schemeClr val="dk1"/>
                        </a:buClr>
                        <a:buSzPts val="1600"/>
                        <a:buFont typeface="Arial"/>
                        <a:buNone/>
                      </a:pPr>
                      <a:endParaRPr sz="1600" u="none" strike="noStrike" cap="none">
                        <a:solidFill>
                          <a:srgbClr val="EE7008"/>
                        </a:solidFill>
                      </a:endParaRPr>
                    </a:p>
                  </a:txBody>
                  <a:tcPr marL="51425" marR="51425" marT="0" marB="0">
                    <a:solidFill>
                      <a:srgbClr val="C4E2FC">
                        <a:alpha val="34900"/>
                      </a:srgbClr>
                    </a:solidFill>
                  </a:tcPr>
                </a:tc>
                <a:tc hMerge="1">
                  <a:txBody>
                    <a:bodyPr/>
                    <a:lstStyle/>
                    <a:p>
                      <a:endParaRPr lang="ru-RU"/>
                    </a:p>
                  </a:txBody>
                  <a:tcPr/>
                </a:tc>
                <a:tc hMerge="1">
                  <a:txBody>
                    <a:bodyPr/>
                    <a:lstStyle/>
                    <a:p>
                      <a:endParaRPr lang="ru-RU"/>
                    </a:p>
                  </a:txBody>
                  <a:tcPr/>
                </a:tc>
              </a:tr>
              <a:tr h="298700">
                <a:tc>
                  <a:txBody>
                    <a:bodyPr/>
                    <a:lstStyle/>
                    <a:p>
                      <a:pPr marL="0" marR="0" lvl="0" indent="0" algn="just" rtl="0">
                        <a:lnSpc>
                          <a:spcPct val="107000"/>
                        </a:lnSpc>
                        <a:spcBef>
                          <a:spcPts val="0"/>
                        </a:spcBef>
                        <a:spcAft>
                          <a:spcPts val="0"/>
                        </a:spcAft>
                        <a:buNone/>
                      </a:pPr>
                      <a:r>
                        <a:rPr lang="en-US" sz="1400" u="none" strike="noStrike" cap="none">
                          <a:solidFill>
                            <a:srgbClr val="0C0C0C"/>
                          </a:solidFill>
                        </a:rPr>
                        <a:t>Дені сау/</a:t>
                      </a:r>
                      <a:r>
                        <a:rPr lang="en-US" sz="1400" u="none" strike="noStrike" cap="none">
                          <a:solidFill>
                            <a:schemeClr val="accent2"/>
                          </a:solidFill>
                        </a:rPr>
                        <a:t> Іс жүзінде сау</a:t>
                      </a:r>
                      <a:r>
                        <a:rPr lang="en-US" sz="1400" u="none" strike="noStrike" cap="none">
                          <a:solidFill>
                            <a:srgbClr val="0C0C0C"/>
                          </a:solidFill>
                        </a:rPr>
                        <a:t> болып табылады </a:t>
                      </a:r>
                      <a:endParaRPr sz="1100" u="none" strike="noStrike" cap="none">
                        <a:solidFill>
                          <a:srgbClr val="0C0C0C"/>
                        </a:solidFill>
                      </a:endParaRPr>
                    </a:p>
                  </a:txBody>
                  <a:tcPr marL="51425" marR="51425" marT="0" marB="0">
                    <a:solidFill>
                      <a:srgbClr val="C4E2FC">
                        <a:alpha val="34900"/>
                      </a:srgbClr>
                    </a:solidFill>
                  </a:tcPr>
                </a:tc>
                <a:tc>
                  <a:txBody>
                    <a:bodyPr/>
                    <a:lstStyle/>
                    <a:p>
                      <a:pPr marL="0" marR="0" lvl="0" indent="0" algn="ctr" rtl="0">
                        <a:lnSpc>
                          <a:spcPct val="107000"/>
                        </a:lnSpc>
                        <a:spcBef>
                          <a:spcPts val="0"/>
                        </a:spcBef>
                        <a:spcAft>
                          <a:spcPts val="0"/>
                        </a:spcAft>
                        <a:buNone/>
                      </a:pPr>
                      <a:r>
                        <a:rPr lang="en-US" sz="1400" u="none" strike="noStrike" cap="none">
                          <a:solidFill>
                            <a:srgbClr val="0C0C0C"/>
                          </a:solidFill>
                        </a:rPr>
                        <a:t>5</a:t>
                      </a:r>
                      <a:endParaRPr sz="1100" u="none" strike="noStrike" cap="none">
                        <a:solidFill>
                          <a:srgbClr val="0C0C0C"/>
                        </a:solidFill>
                      </a:endParaRPr>
                    </a:p>
                  </a:txBody>
                  <a:tcPr marL="51425" marR="51425" marT="0" marB="0">
                    <a:solidFill>
                      <a:srgbClr val="C4E2FC">
                        <a:alpha val="34900"/>
                      </a:srgbClr>
                    </a:solidFill>
                  </a:tcPr>
                </a:tc>
                <a:tc>
                  <a:txBody>
                    <a:bodyPr/>
                    <a:lstStyle/>
                    <a:p>
                      <a:pPr marL="0" marR="0" lvl="0" indent="0" algn="l" rtl="0">
                        <a:lnSpc>
                          <a:spcPct val="107000"/>
                        </a:lnSpc>
                        <a:spcBef>
                          <a:spcPts val="0"/>
                        </a:spcBef>
                        <a:spcAft>
                          <a:spcPts val="0"/>
                        </a:spcAft>
                        <a:buNone/>
                      </a:pPr>
                      <a:r>
                        <a:rPr lang="en-US" sz="1100" u="none" strike="noStrike" cap="none">
                          <a:solidFill>
                            <a:srgbClr val="0C0C0C"/>
                          </a:solidFill>
                        </a:rPr>
                        <a:t> </a:t>
                      </a:r>
                      <a:endParaRPr sz="1100" u="none" strike="noStrike" cap="none">
                        <a:solidFill>
                          <a:srgbClr val="0C0C0C"/>
                        </a:solidFill>
                      </a:endParaRPr>
                    </a:p>
                  </a:txBody>
                  <a:tcPr marL="0" marR="0" marT="0" marB="0" anchor="ctr">
                    <a:solidFill>
                      <a:srgbClr val="C4E2FC">
                        <a:alpha val="34900"/>
                      </a:srgbClr>
                    </a:solidFill>
                  </a:tcPr>
                </a:tc>
              </a:tr>
              <a:tr h="613250">
                <a:tc>
                  <a:txBody>
                    <a:bodyPr/>
                    <a:lstStyle/>
                    <a:p>
                      <a:pPr marL="0" marR="0" lvl="0" indent="0" algn="just" rtl="0">
                        <a:lnSpc>
                          <a:spcPct val="107000"/>
                        </a:lnSpc>
                        <a:spcBef>
                          <a:spcPts val="0"/>
                        </a:spcBef>
                        <a:spcAft>
                          <a:spcPts val="0"/>
                        </a:spcAft>
                        <a:buNone/>
                      </a:pPr>
                      <a:r>
                        <a:rPr lang="en-US" sz="1400" u="none" strike="noStrike" cap="none">
                          <a:solidFill>
                            <a:srgbClr val="0C0C0C"/>
                          </a:solidFill>
                        </a:rPr>
                        <a:t>Қалыпты даму шегінде жиі ауырады, созылмалы аурулары бар</a:t>
                      </a:r>
                      <a:endParaRPr sz="1100" u="none" strike="noStrike" cap="none">
                        <a:solidFill>
                          <a:srgbClr val="0C0C0C"/>
                        </a:solidFill>
                      </a:endParaRPr>
                    </a:p>
                  </a:txBody>
                  <a:tcPr marL="51425" marR="51425" marT="0" marB="0">
                    <a:solidFill>
                      <a:srgbClr val="C4E2FC">
                        <a:alpha val="34900"/>
                      </a:srgbClr>
                    </a:solidFill>
                  </a:tcPr>
                </a:tc>
                <a:tc>
                  <a:txBody>
                    <a:bodyPr/>
                    <a:lstStyle/>
                    <a:p>
                      <a:pPr marL="0" marR="0" lvl="0" indent="0" algn="ctr" rtl="0">
                        <a:lnSpc>
                          <a:spcPct val="107000"/>
                        </a:lnSpc>
                        <a:spcBef>
                          <a:spcPts val="0"/>
                        </a:spcBef>
                        <a:spcAft>
                          <a:spcPts val="0"/>
                        </a:spcAft>
                        <a:buNone/>
                      </a:pPr>
                      <a:r>
                        <a:rPr lang="en-US" sz="1400" u="none" strike="noStrike" cap="none">
                          <a:solidFill>
                            <a:srgbClr val="0C0C0C"/>
                          </a:solidFill>
                        </a:rPr>
                        <a:t>4</a:t>
                      </a:r>
                      <a:endParaRPr sz="1100" u="none" strike="noStrike" cap="none">
                        <a:solidFill>
                          <a:srgbClr val="0C0C0C"/>
                        </a:solidFill>
                      </a:endParaRPr>
                    </a:p>
                  </a:txBody>
                  <a:tcPr marL="51425" marR="51425" marT="0" marB="0">
                    <a:solidFill>
                      <a:srgbClr val="C4E2FC">
                        <a:alpha val="34900"/>
                      </a:srgbClr>
                    </a:solidFill>
                  </a:tcPr>
                </a:tc>
                <a:tc>
                  <a:txBody>
                    <a:bodyPr/>
                    <a:lstStyle/>
                    <a:p>
                      <a:pPr marL="0" marR="0" lvl="0" indent="0" algn="l" rtl="0">
                        <a:lnSpc>
                          <a:spcPct val="107000"/>
                        </a:lnSpc>
                        <a:spcBef>
                          <a:spcPts val="0"/>
                        </a:spcBef>
                        <a:spcAft>
                          <a:spcPts val="0"/>
                        </a:spcAft>
                        <a:buNone/>
                      </a:pPr>
                      <a:r>
                        <a:rPr lang="en-US" sz="1100" u="none" strike="noStrike" cap="none">
                          <a:solidFill>
                            <a:srgbClr val="0C0C0C"/>
                          </a:solidFill>
                        </a:rPr>
                        <a:t> </a:t>
                      </a:r>
                      <a:endParaRPr sz="1100" u="none" strike="noStrike" cap="none">
                        <a:solidFill>
                          <a:srgbClr val="0C0C0C"/>
                        </a:solidFill>
                      </a:endParaRPr>
                    </a:p>
                  </a:txBody>
                  <a:tcPr marL="0" marR="0" marT="0" marB="0" anchor="ctr">
                    <a:solidFill>
                      <a:srgbClr val="C4E2FC">
                        <a:alpha val="34900"/>
                      </a:srgbClr>
                    </a:solidFill>
                  </a:tcPr>
                </a:tc>
              </a:tr>
              <a:tr h="298700">
                <a:tc>
                  <a:txBody>
                    <a:bodyPr/>
                    <a:lstStyle/>
                    <a:p>
                      <a:pPr marL="0" marR="0" lvl="0" indent="0" algn="just" rtl="0">
                        <a:lnSpc>
                          <a:spcPct val="107000"/>
                        </a:lnSpc>
                        <a:spcBef>
                          <a:spcPts val="0"/>
                        </a:spcBef>
                        <a:spcAft>
                          <a:spcPts val="0"/>
                        </a:spcAft>
                        <a:buNone/>
                      </a:pPr>
                      <a:r>
                        <a:rPr lang="en-US" sz="1400" u="none" strike="noStrike" cap="none">
                          <a:solidFill>
                            <a:srgbClr val="0C0C0C"/>
                          </a:solidFill>
                        </a:rPr>
                        <a:t>Ақыл-ой дамуының артта қалуы </a:t>
                      </a:r>
                      <a:endParaRPr sz="1100" u="none" strike="noStrike" cap="none">
                        <a:solidFill>
                          <a:srgbClr val="0C0C0C"/>
                        </a:solidFill>
                      </a:endParaRPr>
                    </a:p>
                  </a:txBody>
                  <a:tcPr marL="51425" marR="51425" marT="0" marB="0">
                    <a:solidFill>
                      <a:srgbClr val="C4E2FC">
                        <a:alpha val="34900"/>
                      </a:srgbClr>
                    </a:solidFill>
                  </a:tcPr>
                </a:tc>
                <a:tc>
                  <a:txBody>
                    <a:bodyPr/>
                    <a:lstStyle/>
                    <a:p>
                      <a:pPr marL="0" marR="0" lvl="0" indent="0" algn="ctr" rtl="0">
                        <a:lnSpc>
                          <a:spcPct val="107000"/>
                        </a:lnSpc>
                        <a:spcBef>
                          <a:spcPts val="0"/>
                        </a:spcBef>
                        <a:spcAft>
                          <a:spcPts val="0"/>
                        </a:spcAft>
                        <a:buNone/>
                      </a:pPr>
                      <a:r>
                        <a:rPr lang="en-US" sz="1400" u="none" strike="noStrike" cap="none">
                          <a:solidFill>
                            <a:srgbClr val="0C0C0C"/>
                          </a:solidFill>
                        </a:rPr>
                        <a:t>3</a:t>
                      </a:r>
                      <a:endParaRPr sz="1100" u="none" strike="noStrike" cap="none">
                        <a:solidFill>
                          <a:srgbClr val="0C0C0C"/>
                        </a:solidFill>
                      </a:endParaRPr>
                    </a:p>
                  </a:txBody>
                  <a:tcPr marL="51425" marR="51425" marT="0" marB="0">
                    <a:solidFill>
                      <a:srgbClr val="C4E2FC">
                        <a:alpha val="34900"/>
                      </a:srgbClr>
                    </a:solidFill>
                  </a:tcPr>
                </a:tc>
                <a:tc>
                  <a:txBody>
                    <a:bodyPr/>
                    <a:lstStyle/>
                    <a:p>
                      <a:pPr marL="0" marR="0" lvl="0" indent="0" algn="l" rtl="0">
                        <a:lnSpc>
                          <a:spcPct val="107000"/>
                        </a:lnSpc>
                        <a:spcBef>
                          <a:spcPts val="0"/>
                        </a:spcBef>
                        <a:spcAft>
                          <a:spcPts val="0"/>
                        </a:spcAft>
                        <a:buNone/>
                      </a:pPr>
                      <a:r>
                        <a:rPr lang="en-US" sz="1100" u="none" strike="noStrike" cap="none">
                          <a:solidFill>
                            <a:srgbClr val="0C0C0C"/>
                          </a:solidFill>
                        </a:rPr>
                        <a:t> </a:t>
                      </a:r>
                      <a:endParaRPr sz="1100" u="none" strike="noStrike" cap="none">
                        <a:solidFill>
                          <a:srgbClr val="0C0C0C"/>
                        </a:solidFill>
                      </a:endParaRPr>
                    </a:p>
                  </a:txBody>
                  <a:tcPr marL="0" marR="0" marT="0" marB="0" anchor="ctr">
                    <a:solidFill>
                      <a:srgbClr val="C4E2FC">
                        <a:alpha val="34900"/>
                      </a:srgbClr>
                    </a:solidFill>
                  </a:tcPr>
                </a:tc>
              </a:tr>
              <a:tr h="298700">
                <a:tc>
                  <a:txBody>
                    <a:bodyPr/>
                    <a:lstStyle/>
                    <a:p>
                      <a:pPr marL="0" marR="0" lvl="0" indent="0" algn="l" rtl="0">
                        <a:lnSpc>
                          <a:spcPct val="107000"/>
                        </a:lnSpc>
                        <a:spcBef>
                          <a:spcPts val="0"/>
                        </a:spcBef>
                        <a:spcAft>
                          <a:spcPts val="0"/>
                        </a:spcAft>
                        <a:buNone/>
                      </a:pPr>
                      <a:r>
                        <a:rPr lang="en-US" sz="1400" u="none" strike="noStrike" cap="none">
                          <a:solidFill>
                            <a:srgbClr val="0C0C0C"/>
                          </a:solidFill>
                        </a:rPr>
                        <a:t>Туа біткен патологиялары, жүйке-психикалық аурулары бар</a:t>
                      </a:r>
                      <a:endParaRPr sz="1100" u="none" strike="noStrike" cap="none">
                        <a:solidFill>
                          <a:srgbClr val="0C0C0C"/>
                        </a:solidFill>
                      </a:endParaRPr>
                    </a:p>
                  </a:txBody>
                  <a:tcPr marL="51425" marR="51425" marT="0" marB="0">
                    <a:solidFill>
                      <a:srgbClr val="C4E2FC">
                        <a:alpha val="34900"/>
                      </a:srgbClr>
                    </a:solidFill>
                  </a:tcPr>
                </a:tc>
                <a:tc>
                  <a:txBody>
                    <a:bodyPr/>
                    <a:lstStyle/>
                    <a:p>
                      <a:pPr marL="0" marR="0" lvl="0" indent="0" algn="ctr" rtl="0">
                        <a:lnSpc>
                          <a:spcPct val="107000"/>
                        </a:lnSpc>
                        <a:spcBef>
                          <a:spcPts val="0"/>
                        </a:spcBef>
                        <a:spcAft>
                          <a:spcPts val="0"/>
                        </a:spcAft>
                        <a:buNone/>
                      </a:pPr>
                      <a:r>
                        <a:rPr lang="en-US" sz="1400" u="none" strike="noStrike" cap="none">
                          <a:solidFill>
                            <a:srgbClr val="0C0C0C"/>
                          </a:solidFill>
                        </a:rPr>
                        <a:t>2</a:t>
                      </a:r>
                      <a:endParaRPr sz="1100" u="none" strike="noStrike" cap="none">
                        <a:solidFill>
                          <a:srgbClr val="0C0C0C"/>
                        </a:solidFill>
                      </a:endParaRPr>
                    </a:p>
                  </a:txBody>
                  <a:tcPr marL="51425" marR="51425" marT="0" marB="0">
                    <a:solidFill>
                      <a:srgbClr val="C4E2FC">
                        <a:alpha val="34900"/>
                      </a:srgbClr>
                    </a:solidFill>
                  </a:tcPr>
                </a:tc>
                <a:tc>
                  <a:txBody>
                    <a:bodyPr/>
                    <a:lstStyle/>
                    <a:p>
                      <a:pPr marL="0" marR="0" lvl="0" indent="0" algn="l" rtl="0">
                        <a:lnSpc>
                          <a:spcPct val="107000"/>
                        </a:lnSpc>
                        <a:spcBef>
                          <a:spcPts val="0"/>
                        </a:spcBef>
                        <a:spcAft>
                          <a:spcPts val="0"/>
                        </a:spcAft>
                        <a:buNone/>
                      </a:pPr>
                      <a:r>
                        <a:rPr lang="en-US" sz="1100" u="none" strike="noStrike" cap="none">
                          <a:solidFill>
                            <a:srgbClr val="0C0C0C"/>
                          </a:solidFill>
                        </a:rPr>
                        <a:t> </a:t>
                      </a:r>
                      <a:endParaRPr sz="1100" u="none" strike="noStrike" cap="none">
                        <a:solidFill>
                          <a:srgbClr val="0C0C0C"/>
                        </a:solidFill>
                      </a:endParaRPr>
                    </a:p>
                  </a:txBody>
                  <a:tcPr marL="0" marR="0" marT="0" marB="0" anchor="ctr">
                    <a:solidFill>
                      <a:srgbClr val="C4E2FC">
                        <a:alpha val="34900"/>
                      </a:srgbClr>
                    </a:solidFill>
                  </a:tcPr>
                </a:tc>
              </a:tr>
              <a:tr h="395925">
                <a:tc>
                  <a:txBody>
                    <a:bodyPr/>
                    <a:lstStyle/>
                    <a:p>
                      <a:pPr marL="0" marR="0" lvl="0" indent="0" algn="just" rtl="0">
                        <a:lnSpc>
                          <a:spcPct val="107000"/>
                        </a:lnSpc>
                        <a:spcBef>
                          <a:spcPts val="0"/>
                        </a:spcBef>
                        <a:spcAft>
                          <a:spcPts val="0"/>
                        </a:spcAft>
                        <a:buClr>
                          <a:srgbClr val="0C0C0C"/>
                        </a:buClr>
                        <a:buSzPts val="1400"/>
                        <a:buFont typeface="Arial"/>
                        <a:buNone/>
                      </a:pPr>
                      <a:r>
                        <a:rPr lang="en-US" sz="1400" u="none" strike="noStrike" cap="none">
                          <a:solidFill>
                            <a:srgbClr val="0C0C0C"/>
                          </a:solidFill>
                        </a:rPr>
                        <a:t> Дені сау/ </a:t>
                      </a:r>
                      <a:r>
                        <a:rPr lang="en-US" sz="1400" u="none" strike="noStrike" cap="none">
                          <a:solidFill>
                            <a:schemeClr val="accent2"/>
                          </a:solidFill>
                        </a:rPr>
                        <a:t>Іс жүзінде сау</a:t>
                      </a:r>
                      <a:r>
                        <a:rPr lang="en-US" sz="1400" u="none" strike="noStrike" cap="none">
                          <a:solidFill>
                            <a:srgbClr val="0C0C0C"/>
                          </a:solidFill>
                        </a:rPr>
                        <a:t> болып табылады</a:t>
                      </a:r>
                      <a:r>
                        <a:rPr lang="en-US" sz="1100" u="none" strike="noStrike" cap="none">
                          <a:solidFill>
                            <a:srgbClr val="0C0C0C"/>
                          </a:solidFill>
                        </a:rPr>
                        <a:t> </a:t>
                      </a:r>
                      <a:endParaRPr sz="1000" u="none" strike="noStrike" cap="none">
                        <a:solidFill>
                          <a:srgbClr val="0C0C0C"/>
                        </a:solidFill>
                      </a:endParaRPr>
                    </a:p>
                    <a:p>
                      <a:pPr marL="0" marR="0" lvl="0" indent="0" algn="just" rtl="0">
                        <a:lnSpc>
                          <a:spcPct val="107000"/>
                        </a:lnSpc>
                        <a:spcBef>
                          <a:spcPts val="0"/>
                        </a:spcBef>
                        <a:spcAft>
                          <a:spcPts val="0"/>
                        </a:spcAft>
                        <a:buNone/>
                      </a:pPr>
                      <a:endParaRPr sz="1100" u="none" strike="noStrike" cap="none">
                        <a:solidFill>
                          <a:srgbClr val="0C0C0C"/>
                        </a:solidFill>
                      </a:endParaRPr>
                    </a:p>
                  </a:txBody>
                  <a:tcPr marL="51425" marR="51425" marT="0" marB="0">
                    <a:solidFill>
                      <a:srgbClr val="C4E2FC">
                        <a:alpha val="34900"/>
                      </a:srgbClr>
                    </a:solidFill>
                  </a:tcPr>
                </a:tc>
                <a:tc>
                  <a:txBody>
                    <a:bodyPr/>
                    <a:lstStyle/>
                    <a:p>
                      <a:pPr marL="0" marR="0" lvl="0" indent="0" algn="ctr" rtl="0">
                        <a:lnSpc>
                          <a:spcPct val="107000"/>
                        </a:lnSpc>
                        <a:spcBef>
                          <a:spcPts val="0"/>
                        </a:spcBef>
                        <a:spcAft>
                          <a:spcPts val="0"/>
                        </a:spcAft>
                        <a:buNone/>
                      </a:pPr>
                      <a:r>
                        <a:rPr lang="en-US" sz="1400" u="none" strike="noStrike" cap="none">
                          <a:solidFill>
                            <a:srgbClr val="0C0C0C"/>
                          </a:solidFill>
                        </a:rPr>
                        <a:t>1</a:t>
                      </a:r>
                      <a:endParaRPr sz="1100" u="none" strike="noStrike" cap="none">
                        <a:solidFill>
                          <a:srgbClr val="0C0C0C"/>
                        </a:solidFill>
                      </a:endParaRPr>
                    </a:p>
                  </a:txBody>
                  <a:tcPr marL="51425" marR="51425" marT="0" marB="0">
                    <a:solidFill>
                      <a:srgbClr val="C4E2FC">
                        <a:alpha val="34900"/>
                      </a:srgbClr>
                    </a:solidFill>
                  </a:tcPr>
                </a:tc>
                <a:tc>
                  <a:txBody>
                    <a:bodyPr/>
                    <a:lstStyle/>
                    <a:p>
                      <a:pPr marL="0" marR="0" lvl="0" indent="0" algn="l" rtl="0">
                        <a:lnSpc>
                          <a:spcPct val="107000"/>
                        </a:lnSpc>
                        <a:spcBef>
                          <a:spcPts val="0"/>
                        </a:spcBef>
                        <a:spcAft>
                          <a:spcPts val="0"/>
                        </a:spcAft>
                        <a:buNone/>
                      </a:pPr>
                      <a:r>
                        <a:rPr lang="en-US" sz="1100" u="none" strike="noStrike" cap="none">
                          <a:solidFill>
                            <a:srgbClr val="0C0C0C"/>
                          </a:solidFill>
                        </a:rPr>
                        <a:t> </a:t>
                      </a:r>
                      <a:endParaRPr sz="1100" u="none" strike="noStrike" cap="none">
                        <a:solidFill>
                          <a:srgbClr val="0C0C0C"/>
                        </a:solidFill>
                      </a:endParaRPr>
                    </a:p>
                  </a:txBody>
                  <a:tcPr marL="0" marR="0" marT="0" marB="0" anchor="ctr">
                    <a:solidFill>
                      <a:srgbClr val="C4E2FC">
                        <a:alpha val="34900"/>
                      </a:srgbClr>
                    </a:solidFill>
                  </a:tcPr>
                </a:tc>
              </a:tr>
            </a:tbl>
          </a:graphicData>
        </a:graphic>
      </p:graphicFrame>
      <p:pic>
        <p:nvPicPr>
          <p:cNvPr id="229" name="Google Shape;229;g1f36298e04e_0_2424"/>
          <p:cNvPicPr preferRelativeResize="0"/>
          <p:nvPr/>
        </p:nvPicPr>
        <p:blipFill rotWithShape="1">
          <a:blip r:embed="rId3">
            <a:alphaModFix/>
          </a:blip>
          <a:srcRect/>
          <a:stretch/>
        </p:blipFill>
        <p:spPr>
          <a:xfrm>
            <a:off x="10061450" y="2627632"/>
            <a:ext cx="1714850" cy="3993601"/>
          </a:xfrm>
          <a:prstGeom prst="rect">
            <a:avLst/>
          </a:prstGeom>
          <a:noFill/>
          <a:ln>
            <a:noFill/>
          </a:ln>
        </p:spPr>
      </p:pic>
      <p:pic>
        <p:nvPicPr>
          <p:cNvPr id="230" name="Google Shape;230;g1f36298e04e_0_2424"/>
          <p:cNvPicPr preferRelativeResize="0"/>
          <p:nvPr/>
        </p:nvPicPr>
        <p:blipFill rotWithShape="1">
          <a:blip r:embed="rId4">
            <a:alphaModFix/>
          </a:blip>
          <a:srcRect/>
          <a:stretch/>
        </p:blipFill>
        <p:spPr>
          <a:xfrm>
            <a:off x="83476" y="133832"/>
            <a:ext cx="1355539" cy="1260173"/>
          </a:xfrm>
          <a:prstGeom prst="rect">
            <a:avLst/>
          </a:prstGeom>
          <a:noFill/>
          <a:ln>
            <a:noFill/>
          </a:ln>
        </p:spPr>
      </p:pic>
    </p:spTree>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073763"/>
      </a:dk2>
      <a:lt2>
        <a:srgbClr val="EEEEEE"/>
      </a:lt2>
      <a:accent1>
        <a:srgbClr val="073763"/>
      </a:accent1>
      <a:accent2>
        <a:srgbClr val="3DA2C6"/>
      </a:accent2>
      <a:accent3>
        <a:srgbClr val="EFEFEF"/>
      </a:accent3>
      <a:accent4>
        <a:srgbClr val="D9D9D9"/>
      </a:accent4>
      <a:accent5>
        <a:srgbClr val="FFD966"/>
      </a:accent5>
      <a:accent6>
        <a:srgbClr val="F1C232"/>
      </a:accent6>
      <a:hlink>
        <a:srgbClr val="D9D9D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3018</Words>
  <Application>Microsoft Office PowerPoint</Application>
  <PresentationFormat>Широкоэкранный</PresentationFormat>
  <Paragraphs>511</Paragraphs>
  <Slides>31</Slides>
  <Notes>31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31</vt:i4>
      </vt:variant>
    </vt:vector>
  </HeadingPairs>
  <TitlesOfParts>
    <vt:vector size="39" baseType="lpstr">
      <vt:lpstr>Century Gothic</vt:lpstr>
      <vt:lpstr>Calibri</vt:lpstr>
      <vt:lpstr>Arial</vt:lpstr>
      <vt:lpstr>Raleway Medium</vt:lpstr>
      <vt:lpstr>Raleway SemiBold</vt:lpstr>
      <vt:lpstr>Tahoma</vt:lpstr>
      <vt:lpstr>Тема Office</vt:lpstr>
      <vt:lpstr>Simple Light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PC</cp:lastModifiedBy>
  <cp:revision>10</cp:revision>
  <dcterms:created xsi:type="dcterms:W3CDTF">2021-10-01T06:17:27Z</dcterms:created>
  <dcterms:modified xsi:type="dcterms:W3CDTF">2023-05-03T09:46:17Z</dcterms:modified>
</cp:coreProperties>
</file>