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</p:sldIdLst>
  <p:sldSz cx="12192000" cy="6858000"/>
  <p:notesSz cx="6810375" cy="9942513"/>
  <p:embeddedFontLst>
    <p:embeddedFont>
      <p:font typeface="Raleway SemiBold" panose="020B0604020202020204" charset="-52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Raleway Medium" panose="020B0604020202020204" charset="-52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jmztr7M9pyUpnozuZ9rFhRVEih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7625" y="0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3012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8300" cy="391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4037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31019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f36298e04e_0_1517:notes"/>
          <p:cNvSpPr txBox="1">
            <a:spLocks noGrp="1"/>
          </p:cNvSpPr>
          <p:nvPr>
            <p:ph type="body" idx="1"/>
          </p:nvPr>
        </p:nvSpPr>
        <p:spPr>
          <a:xfrm>
            <a:off x="681038" y="4722687"/>
            <a:ext cx="5448300" cy="44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00" tIns="45775" rIns="9160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g1f36298e04e_0_1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3199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dd41bddf60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7" name="Google Shape;227;g1dd41bddf60_0_262:notes"/>
          <p:cNvSpPr txBox="1">
            <a:spLocks noGrp="1"/>
          </p:cNvSpPr>
          <p:nvPr>
            <p:ph type="body" idx="1"/>
          </p:nvPr>
        </p:nvSpPr>
        <p:spPr>
          <a:xfrm>
            <a:off x="681038" y="4722688"/>
            <a:ext cx="54483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799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dd41bddf60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7" name="Google Shape;237;g1dd41bddf60_0_271:notes"/>
          <p:cNvSpPr txBox="1">
            <a:spLocks noGrp="1"/>
          </p:cNvSpPr>
          <p:nvPr>
            <p:ph type="body" idx="1"/>
          </p:nvPr>
        </p:nvSpPr>
        <p:spPr>
          <a:xfrm>
            <a:off x="681038" y="4722688"/>
            <a:ext cx="54483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206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dd41bddf60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4" name="Google Shape;254;g1dd41bddf60_0_294:notes"/>
          <p:cNvSpPr txBox="1">
            <a:spLocks noGrp="1"/>
          </p:cNvSpPr>
          <p:nvPr>
            <p:ph type="body" idx="1"/>
          </p:nvPr>
        </p:nvSpPr>
        <p:spPr>
          <a:xfrm>
            <a:off x="681038" y="4722688"/>
            <a:ext cx="54483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5926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dd41bddf60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2" name="Google Shape;282;g1dd41bddf60_0_335:notes"/>
          <p:cNvSpPr txBox="1">
            <a:spLocks noGrp="1"/>
          </p:cNvSpPr>
          <p:nvPr>
            <p:ph type="body" idx="1"/>
          </p:nvPr>
        </p:nvSpPr>
        <p:spPr>
          <a:xfrm>
            <a:off x="681038" y="4722688"/>
            <a:ext cx="54483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3320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dd41bddf60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4" name="Google Shape;304;g1dd41bddf60_0_382:notes"/>
          <p:cNvSpPr txBox="1">
            <a:spLocks noGrp="1"/>
          </p:cNvSpPr>
          <p:nvPr>
            <p:ph type="body" idx="1"/>
          </p:nvPr>
        </p:nvSpPr>
        <p:spPr>
          <a:xfrm>
            <a:off x="681038" y="4722688"/>
            <a:ext cx="54483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6111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dd41bddf60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4" name="Google Shape;324;g1dd41bddf60_0_426:notes"/>
          <p:cNvSpPr txBox="1">
            <a:spLocks noGrp="1"/>
          </p:cNvSpPr>
          <p:nvPr>
            <p:ph type="body" idx="1"/>
          </p:nvPr>
        </p:nvSpPr>
        <p:spPr>
          <a:xfrm>
            <a:off x="681038" y="4722688"/>
            <a:ext cx="54483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897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dd41bddf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9" name="Google Shape;119;g1dd41bddf60_0_42:notes"/>
          <p:cNvSpPr txBox="1">
            <a:spLocks noGrp="1"/>
          </p:cNvSpPr>
          <p:nvPr>
            <p:ph type="body" idx="1"/>
          </p:nvPr>
        </p:nvSpPr>
        <p:spPr>
          <a:xfrm>
            <a:off x="681038" y="4722688"/>
            <a:ext cx="54483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341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dd41bddf6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2" name="Google Shape;132;g1dd41bddf60_0_79:notes"/>
          <p:cNvSpPr txBox="1">
            <a:spLocks noGrp="1"/>
          </p:cNvSpPr>
          <p:nvPr>
            <p:ph type="body" idx="1"/>
          </p:nvPr>
        </p:nvSpPr>
        <p:spPr>
          <a:xfrm>
            <a:off x="681038" y="4722688"/>
            <a:ext cx="54483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586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5825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176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dd41bddf6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6" name="Google Shape;146;g1dd41bddf60_0_105:notes"/>
          <p:cNvSpPr txBox="1">
            <a:spLocks noGrp="1"/>
          </p:cNvSpPr>
          <p:nvPr>
            <p:ph type="body" idx="1"/>
          </p:nvPr>
        </p:nvSpPr>
        <p:spPr>
          <a:xfrm>
            <a:off x="681038" y="4722688"/>
            <a:ext cx="54483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9227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dd41bddf60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2" name="Google Shape;162;g1dd41bddf60_0_128:notes"/>
          <p:cNvSpPr txBox="1">
            <a:spLocks noGrp="1"/>
          </p:cNvSpPr>
          <p:nvPr>
            <p:ph type="body" idx="1"/>
          </p:nvPr>
        </p:nvSpPr>
        <p:spPr>
          <a:xfrm>
            <a:off x="681038" y="4722688"/>
            <a:ext cx="54483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332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dd41bddf60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0" name="Google Shape;180;g1dd41bddf60_0_162:notes"/>
          <p:cNvSpPr txBox="1">
            <a:spLocks noGrp="1"/>
          </p:cNvSpPr>
          <p:nvPr>
            <p:ph type="body" idx="1"/>
          </p:nvPr>
        </p:nvSpPr>
        <p:spPr>
          <a:xfrm>
            <a:off x="681038" y="4722688"/>
            <a:ext cx="54483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7916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dd41bddf6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6" name="Google Shape;206;g1dd41bddf60_0_205:notes"/>
          <p:cNvSpPr txBox="1">
            <a:spLocks noGrp="1"/>
          </p:cNvSpPr>
          <p:nvPr>
            <p:ph type="body" idx="1"/>
          </p:nvPr>
        </p:nvSpPr>
        <p:spPr>
          <a:xfrm>
            <a:off x="681038" y="4722688"/>
            <a:ext cx="54483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2150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dd41bddf60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6" name="Google Shape;216;g1dd41bddf60_0_235:notes"/>
          <p:cNvSpPr txBox="1">
            <a:spLocks noGrp="1"/>
          </p:cNvSpPr>
          <p:nvPr>
            <p:ph type="body" idx="1"/>
          </p:nvPr>
        </p:nvSpPr>
        <p:spPr>
          <a:xfrm>
            <a:off x="681038" y="4722688"/>
            <a:ext cx="54483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05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18c5f578641_0_10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18c5f578641_0_10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g18c5f578641_0_1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18c5f578641_0_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18c5f578641_0_10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8c5f578641_0_1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18c5f578641_0_164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g18c5f578641_0_1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18c5f578641_0_1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18c5f578641_0_1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8c5f578641_0_170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8c5f578641_0_170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g18c5f578641_0_1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18c5f578641_0_1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g18c5f578641_0_1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1dd41bddf60_0_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5" cy="686396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1dd41bddf60_0_59"/>
          <p:cNvSpPr txBox="1">
            <a:spLocks noGrp="1"/>
          </p:cNvSpPr>
          <p:nvPr>
            <p:ph type="body" idx="1"/>
          </p:nvPr>
        </p:nvSpPr>
        <p:spPr>
          <a:xfrm>
            <a:off x="2741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○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■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○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■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○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■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91" name="Google Shape;91;g1dd41bddf60_0_5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g1dd41bddf60_0_59"/>
          <p:cNvSpPr txBox="1">
            <a:spLocks noGrp="1"/>
          </p:cNvSpPr>
          <p:nvPr>
            <p:ph type="subTitle" idx="2"/>
          </p:nvPr>
        </p:nvSpPr>
        <p:spPr>
          <a:xfrm>
            <a:off x="415600" y="193600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dd41bddf60_0_6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1dd41bddf60_0_6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g1dd41bddf60_0_6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g1dd41bddf60_0_6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g1dd41bddf60_0_6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аш макет 1">
  <p:cSld name="CUSTOM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1dd41bddf60_0_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5" cy="686992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1dd41bddf60_0_70"/>
          <p:cNvSpPr txBox="1">
            <a:spLocks noGrp="1"/>
          </p:cNvSpPr>
          <p:nvPr>
            <p:ph type="subTitle" idx="1"/>
          </p:nvPr>
        </p:nvSpPr>
        <p:spPr>
          <a:xfrm>
            <a:off x="415600" y="193600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02" name="Google Shape;102;g1dd41bddf60_0_70"/>
          <p:cNvSpPr txBox="1">
            <a:spLocks noGrp="1"/>
          </p:cNvSpPr>
          <p:nvPr>
            <p:ph type="body" idx="2"/>
          </p:nvPr>
        </p:nvSpPr>
        <p:spPr>
          <a:xfrm>
            <a:off x="2741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○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■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○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■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●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○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■"/>
              <a:defRPr sz="1600"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ontents slide layout">
  <p:cSld name="13_Contents slide layou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8c5f578641_0_1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18c5f578641_0_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18c5f578641_0_1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8c5f578641_0_1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8c5f578641_0_1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g18c5f578641_0_1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18c5f578641_0_1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g18c5f578641_0_1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8c5f578641_0_1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18c5f578641_0_1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g18c5f578641_0_1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18c5f578641_0_1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18c5f578641_0_1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8c5f578641_0_1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18c5f578641_0_1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g18c5f578641_0_1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g18c5f578641_0_1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18c5f578641_0_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g18c5f578641_0_1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8c5f578641_0_1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g18c5f578641_0_1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g18c5f578641_0_1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g18c5f578641_0_1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g18c5f578641_0_1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g18c5f578641_0_1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g18c5f578641_0_1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18c5f578641_0_1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8c5f578641_0_1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18c5f578641_0_1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18c5f578641_0_1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g18c5f578641_0_1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8c5f578641_0_1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8c5f578641_0_15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g18c5f578641_0_15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g18c5f578641_0_1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18c5f578641_0_1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18c5f578641_0_1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8c5f578641_0_1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18c5f578641_0_15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g18c5f578641_0_15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g18c5f578641_0_1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18c5f578641_0_1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18c5f578641_0_1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8c5f578641_0_10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18c5f578641_0_10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18c5f578641_0_1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18c5f578641_0_1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g18c5f578641_0_1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dd41bddf60_0_5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g1dd41bddf60_0_5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g1dd41bddf60_0_5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f36298e04e_0_1517"/>
          <p:cNvSpPr/>
          <p:nvPr/>
        </p:nvSpPr>
        <p:spPr>
          <a:xfrm>
            <a:off x="11807725" y="344975"/>
            <a:ext cx="384300" cy="5852400"/>
          </a:xfrm>
          <a:prstGeom prst="rect">
            <a:avLst/>
          </a:prstGeom>
          <a:solidFill>
            <a:srgbClr val="C8C8C8">
              <a:alpha val="4862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1f36298e04e_0_1517"/>
          <p:cNvSpPr/>
          <p:nvPr/>
        </p:nvSpPr>
        <p:spPr>
          <a:xfrm>
            <a:off x="-600" y="0"/>
            <a:ext cx="12185199" cy="6858000"/>
          </a:xfrm>
          <a:custGeom>
            <a:avLst/>
            <a:gdLst/>
            <a:ahLst/>
            <a:cxnLst/>
            <a:rect l="l" t="t" r="r" b="b"/>
            <a:pathLst>
              <a:path w="9127490" h="6858000" extrusionOk="0">
                <a:moveTo>
                  <a:pt x="9127248" y="0"/>
                </a:moveTo>
                <a:lnTo>
                  <a:pt x="0" y="0"/>
                </a:lnTo>
                <a:lnTo>
                  <a:pt x="0" y="6858000"/>
                </a:lnTo>
                <a:lnTo>
                  <a:pt x="9127248" y="6858000"/>
                </a:lnTo>
                <a:lnTo>
                  <a:pt x="9127248" y="0"/>
                </a:lnTo>
                <a:close/>
              </a:path>
            </a:pathLst>
          </a:custGeom>
          <a:solidFill>
            <a:srgbClr val="C4E2FC">
              <a:alpha val="3490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g1f36298e04e_0_1517"/>
          <p:cNvSpPr/>
          <p:nvPr/>
        </p:nvSpPr>
        <p:spPr>
          <a:xfrm>
            <a:off x="25" y="2593950"/>
            <a:ext cx="12192000" cy="1866900"/>
          </a:xfrm>
          <a:prstGeom prst="rect">
            <a:avLst/>
          </a:prstGeom>
          <a:solidFill>
            <a:srgbClr val="549DC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1f36298e04e_0_1517"/>
          <p:cNvSpPr txBox="1"/>
          <p:nvPr/>
        </p:nvSpPr>
        <p:spPr>
          <a:xfrm>
            <a:off x="4136500" y="2857800"/>
            <a:ext cx="7762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 b="1">
                <a:solidFill>
                  <a:schemeClr val="lt1"/>
                </a:solidFill>
              </a:rPr>
              <a:t>Білім беру ұйымдарында қолайлы тәрбиелеу ортасын құрудың психологиялық-педагогикалық негіздері</a:t>
            </a:r>
            <a:endParaRPr sz="2700" b="1">
              <a:solidFill>
                <a:schemeClr val="lt1"/>
              </a:solidFill>
            </a:endParaRPr>
          </a:p>
        </p:txBody>
      </p:sp>
      <p:sp>
        <p:nvSpPr>
          <p:cNvPr id="112" name="Google Shape;112;g1f36298e04e_0_1517"/>
          <p:cNvSpPr txBox="1"/>
          <p:nvPr/>
        </p:nvSpPr>
        <p:spPr>
          <a:xfrm>
            <a:off x="1823850" y="499551"/>
            <a:ext cx="3842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ahoma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Адамның үйлесімді </a:t>
            </a:r>
            <a:endParaRPr sz="1600" b="1" i="0" u="none" strike="noStrike" cap="non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ahoma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дамуы ұлттық институты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g1f36298e04e_0_1517" descr="C:\Users\admin\Desktop\Ербол справка\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49" y="471443"/>
            <a:ext cx="1295575" cy="12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1f36298e04e_0_1517"/>
          <p:cNvSpPr txBox="1"/>
          <p:nvPr/>
        </p:nvSpPr>
        <p:spPr>
          <a:xfrm>
            <a:off x="1855131" y="1161904"/>
            <a:ext cx="3842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ahoma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Национальный институт 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ahoma"/>
              <a:buNone/>
            </a:pPr>
            <a:r>
              <a:rPr lang="en-US" sz="1600" b="1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гармоничного развития человека 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15" name="Google Shape;115;g1f36298e04e_0_1517"/>
          <p:cNvCxnSpPr/>
          <p:nvPr/>
        </p:nvCxnSpPr>
        <p:spPr>
          <a:xfrm rot="10800000" flipH="1">
            <a:off x="1855127" y="1123191"/>
            <a:ext cx="3147900" cy="21600"/>
          </a:xfrm>
          <a:prstGeom prst="straightConnector1">
            <a:avLst/>
          </a:prstGeom>
          <a:noFill/>
          <a:ln w="9525" cap="flat" cmpd="sng">
            <a:solidFill>
              <a:srgbClr val="EE700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6" name="Google Shape;116;g1f36298e04e_0_15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879" y="2010007"/>
            <a:ext cx="3842699" cy="3803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dd41bddf60_0_262"/>
          <p:cNvSpPr/>
          <p:nvPr/>
        </p:nvSpPr>
        <p:spPr>
          <a:xfrm>
            <a:off x="-7937" y="758825"/>
            <a:ext cx="384300" cy="5330700"/>
          </a:xfrm>
          <a:prstGeom prst="rect">
            <a:avLst/>
          </a:prstGeom>
          <a:solidFill>
            <a:srgbClr val="C8C8C8">
              <a:alpha val="4863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dd41bddf60_0_262"/>
          <p:cNvSpPr txBox="1">
            <a:spLocks noGrp="1"/>
          </p:cNvSpPr>
          <p:nvPr>
            <p:ph type="subTitle" idx="2"/>
          </p:nvPr>
        </p:nvSpPr>
        <p:spPr>
          <a:xfrm>
            <a:off x="415600" y="200250"/>
            <a:ext cx="113607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Оқушылардың мінез-құлық тәуекелдер </a:t>
            </a:r>
            <a:endParaRPr sz="20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факторларының жиынтық тізімі</a:t>
            </a:r>
            <a:endParaRPr sz="20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1" name="Google Shape;231;g1dd41bddf60_0_262"/>
          <p:cNvCxnSpPr/>
          <p:nvPr/>
        </p:nvCxnSpPr>
        <p:spPr>
          <a:xfrm>
            <a:off x="3587652" y="612291"/>
            <a:ext cx="5080500" cy="0"/>
          </a:xfrm>
          <a:prstGeom prst="straightConnector1">
            <a:avLst/>
          </a:prstGeom>
          <a:noFill/>
          <a:ln w="28575" cap="flat" cmpd="sng">
            <a:solidFill>
              <a:srgbClr val="EE700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2" name="Google Shape;232;g1dd41bddf60_0_262"/>
          <p:cNvSpPr/>
          <p:nvPr/>
        </p:nvSpPr>
        <p:spPr>
          <a:xfrm>
            <a:off x="631725" y="1157225"/>
            <a:ext cx="10719300" cy="49323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4E2FC">
              <a:alpha val="3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1dd41bddf60_0_262"/>
          <p:cNvSpPr txBox="1"/>
          <p:nvPr/>
        </p:nvSpPr>
        <p:spPr>
          <a:xfrm>
            <a:off x="852735" y="1290275"/>
            <a:ext cx="9900600" cy="46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</a:pPr>
            <a:r>
              <a:rPr lang="en-US" sz="1700">
                <a:solidFill>
                  <a:srgbClr val="002060"/>
                </a:solidFill>
              </a:rPr>
              <a:t>Депрессиялық синдромдар</a:t>
            </a:r>
            <a:endParaRPr sz="170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</a:pPr>
            <a:r>
              <a:rPr lang="en-US" sz="1700">
                <a:solidFill>
                  <a:srgbClr val="002060"/>
                </a:solidFill>
              </a:rPr>
              <a:t>Мазасыздық</a:t>
            </a:r>
            <a:endParaRPr sz="170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</a:pPr>
            <a:r>
              <a:rPr lang="en-US" sz="1700">
                <a:solidFill>
                  <a:srgbClr val="002060"/>
                </a:solidFill>
              </a:rPr>
              <a:t>Суицидтік ойлау</a:t>
            </a:r>
            <a:endParaRPr sz="170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</a:pPr>
            <a:r>
              <a:rPr lang="en-US" sz="1700">
                <a:solidFill>
                  <a:srgbClr val="002060"/>
                </a:solidFill>
              </a:rPr>
              <a:t>Импульсивтілік</a:t>
            </a:r>
            <a:endParaRPr sz="170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</a:pPr>
            <a:r>
              <a:rPr lang="en-US" sz="1700">
                <a:solidFill>
                  <a:srgbClr val="002060"/>
                </a:solidFill>
              </a:rPr>
              <a:t>Агрессивтілік</a:t>
            </a:r>
            <a:endParaRPr sz="170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</a:pPr>
            <a:r>
              <a:rPr lang="en-US" sz="1700">
                <a:solidFill>
                  <a:srgbClr val="002060"/>
                </a:solidFill>
              </a:rPr>
              <a:t>Эмоционалды және мінез-құлық қиындықтары</a:t>
            </a:r>
            <a:endParaRPr sz="170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</a:pPr>
            <a:r>
              <a:rPr lang="en-US" sz="1700">
                <a:solidFill>
                  <a:srgbClr val="002060"/>
                </a:solidFill>
              </a:rPr>
              <a:t>Әл-ауқаттың төмен деңгейі</a:t>
            </a:r>
            <a:endParaRPr sz="170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</a:pPr>
            <a:r>
              <a:rPr lang="en-US" sz="1700">
                <a:solidFill>
                  <a:srgbClr val="002060"/>
                </a:solidFill>
              </a:rPr>
              <a:t>Денсаулығының нашарлығы</a:t>
            </a:r>
            <a:endParaRPr sz="170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</a:pPr>
            <a:r>
              <a:rPr lang="en-US" sz="1700">
                <a:solidFill>
                  <a:srgbClr val="002060"/>
                </a:solidFill>
              </a:rPr>
              <a:t>Өз-өзіне қол жұмсамау</a:t>
            </a:r>
            <a:endParaRPr sz="170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</a:pPr>
            <a:r>
              <a:rPr lang="en-US" sz="1700">
                <a:solidFill>
                  <a:srgbClr val="002060"/>
                </a:solidFill>
              </a:rPr>
              <a:t>Төзімділік тапшылығы</a:t>
            </a:r>
            <a:endParaRPr sz="170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</a:pPr>
            <a:r>
              <a:rPr lang="en-US" sz="1700">
                <a:solidFill>
                  <a:srgbClr val="002060"/>
                </a:solidFill>
              </a:rPr>
              <a:t>Өмірдегі  стресс және стресстік оқиғалар</a:t>
            </a:r>
            <a:endParaRPr sz="170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</a:pPr>
            <a:r>
              <a:rPr lang="en-US" sz="1700">
                <a:solidFill>
                  <a:srgbClr val="002060"/>
                </a:solidFill>
              </a:rPr>
              <a:t>Бауырлардың болмауы</a:t>
            </a:r>
            <a:endParaRPr sz="170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</a:pPr>
            <a:r>
              <a:rPr lang="en-US" sz="1700">
                <a:solidFill>
                  <a:srgbClr val="002060"/>
                </a:solidFill>
              </a:rPr>
              <a:t>Заттарды пайдалану және теріс пайдалану</a:t>
            </a:r>
            <a:endParaRPr sz="170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</a:pPr>
            <a:r>
              <a:rPr lang="en-US" sz="1700">
                <a:solidFill>
                  <a:srgbClr val="002060"/>
                </a:solidFill>
              </a:rPr>
              <a:t>Темекі шегу</a:t>
            </a:r>
            <a:endParaRPr sz="170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</a:pPr>
            <a:r>
              <a:rPr lang="en-US" sz="1700">
                <a:solidFill>
                  <a:srgbClr val="002060"/>
                </a:solidFill>
              </a:rPr>
              <a:t>Құрдастарының қысымы (қорқыту)</a:t>
            </a:r>
            <a:endParaRPr sz="1700">
              <a:solidFill>
                <a:srgbClr val="002060"/>
              </a:solidFill>
            </a:endParaRPr>
          </a:p>
        </p:txBody>
      </p:sp>
      <p:pic>
        <p:nvPicPr>
          <p:cNvPr id="234" name="Google Shape;234;g1dd41bddf60_0_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994" y="3074002"/>
            <a:ext cx="4707149" cy="317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dd41bddf60_0_271"/>
          <p:cNvSpPr/>
          <p:nvPr/>
        </p:nvSpPr>
        <p:spPr>
          <a:xfrm>
            <a:off x="631725" y="5167300"/>
            <a:ext cx="10719300" cy="1363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4E2FC">
              <a:alpha val="3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1dd41bddf60_0_271"/>
          <p:cNvSpPr/>
          <p:nvPr/>
        </p:nvSpPr>
        <p:spPr>
          <a:xfrm>
            <a:off x="-7937" y="758825"/>
            <a:ext cx="384300" cy="5330700"/>
          </a:xfrm>
          <a:prstGeom prst="rect">
            <a:avLst/>
          </a:prstGeom>
          <a:solidFill>
            <a:srgbClr val="C8C8C8">
              <a:alpha val="4863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1dd41bddf60_0_271"/>
          <p:cNvSpPr txBox="1">
            <a:spLocks noGrp="1"/>
          </p:cNvSpPr>
          <p:nvPr>
            <p:ph type="subTitle" idx="2"/>
          </p:nvPr>
        </p:nvSpPr>
        <p:spPr>
          <a:xfrm>
            <a:off x="415600" y="124050"/>
            <a:ext cx="113607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Психологиялық әл-ауқаттың </a:t>
            </a:r>
            <a:endParaRPr sz="20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әлеуметтік-психологиялық факторлары</a:t>
            </a:r>
            <a:endParaRPr sz="20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2" name="Google Shape;242;g1dd41bddf60_0_271"/>
          <p:cNvCxnSpPr/>
          <p:nvPr/>
        </p:nvCxnSpPr>
        <p:spPr>
          <a:xfrm>
            <a:off x="3587652" y="536091"/>
            <a:ext cx="5080500" cy="0"/>
          </a:xfrm>
          <a:prstGeom prst="straightConnector1">
            <a:avLst/>
          </a:prstGeom>
          <a:noFill/>
          <a:ln w="28575" cap="flat" cmpd="sng">
            <a:solidFill>
              <a:srgbClr val="EE700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3" name="Google Shape;243;g1dd41bddf60_0_271" descr="F:\Преза ЕН\4 мая\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368461">
            <a:off x="3469483" y="930322"/>
            <a:ext cx="4851402" cy="4093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1dd41bddf60_0_271" descr="F:\Преза ЕН\4 мая\03.png"/>
          <p:cNvPicPr preferRelativeResize="0"/>
          <p:nvPr/>
        </p:nvPicPr>
        <p:blipFill rotWithShape="1">
          <a:blip r:embed="rId4">
            <a:alphaModFix/>
          </a:blip>
          <a:srcRect r="64406" b="50566"/>
          <a:stretch/>
        </p:blipFill>
        <p:spPr>
          <a:xfrm rot="-5066602">
            <a:off x="4232882" y="3376842"/>
            <a:ext cx="1726783" cy="202339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1dd41bddf60_0_271"/>
          <p:cNvSpPr txBox="1"/>
          <p:nvPr/>
        </p:nvSpPr>
        <p:spPr>
          <a:xfrm>
            <a:off x="2034310" y="1026213"/>
            <a:ext cx="7442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Фин психологтары К. Еронин және П. Онстедт-Курки</a:t>
            </a:r>
            <a:endParaRPr sz="20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1dd41bddf60_0_271"/>
          <p:cNvSpPr txBox="1"/>
          <p:nvPr/>
        </p:nvSpPr>
        <p:spPr>
          <a:xfrm>
            <a:off x="7615250" y="1927775"/>
            <a:ext cx="3147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1"/>
                </a:solidFill>
              </a:rPr>
              <a:t>тұлғааралық қатынастардың сенімділігі</a:t>
            </a:r>
            <a:endParaRPr sz="1800" b="1">
              <a:solidFill>
                <a:schemeClr val="accent1"/>
              </a:solidFill>
            </a:endParaRPr>
          </a:p>
        </p:txBody>
      </p:sp>
      <p:sp>
        <p:nvSpPr>
          <p:cNvPr id="247" name="Google Shape;247;g1dd41bddf60_0_271"/>
          <p:cNvSpPr txBox="1"/>
          <p:nvPr/>
        </p:nvSpPr>
        <p:spPr>
          <a:xfrm>
            <a:off x="7567125" y="4065288"/>
            <a:ext cx="1374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1"/>
                </a:solidFill>
              </a:rPr>
              <a:t> өмірге араласу</a:t>
            </a:r>
            <a:endParaRPr sz="1800" b="1">
              <a:solidFill>
                <a:schemeClr val="accent1"/>
              </a:solidFill>
            </a:endParaRPr>
          </a:p>
        </p:txBody>
      </p:sp>
      <p:sp>
        <p:nvSpPr>
          <p:cNvPr id="248" name="Google Shape;248;g1dd41bddf60_0_271"/>
          <p:cNvSpPr txBox="1"/>
          <p:nvPr/>
        </p:nvSpPr>
        <p:spPr>
          <a:xfrm>
            <a:off x="2090050" y="3839275"/>
            <a:ext cx="2234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1"/>
                </a:solidFill>
              </a:rPr>
              <a:t>маңыздылық сезімін қамтамасыз ету</a:t>
            </a:r>
            <a:endParaRPr sz="1800" b="1">
              <a:solidFill>
                <a:schemeClr val="accent1"/>
              </a:solidFill>
            </a:endParaRPr>
          </a:p>
        </p:txBody>
      </p:sp>
      <p:sp>
        <p:nvSpPr>
          <p:cNvPr id="249" name="Google Shape;249;g1dd41bddf60_0_271"/>
          <p:cNvSpPr txBox="1"/>
          <p:nvPr/>
        </p:nvSpPr>
        <p:spPr>
          <a:xfrm>
            <a:off x="2034298" y="1823629"/>
            <a:ext cx="223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1"/>
                </a:solidFill>
              </a:rPr>
              <a:t>ашықтық</a:t>
            </a:r>
            <a:endParaRPr sz="1800" b="1">
              <a:solidFill>
                <a:schemeClr val="accent1"/>
              </a:solidFill>
            </a:endParaRPr>
          </a:p>
        </p:txBody>
      </p:sp>
      <p:sp>
        <p:nvSpPr>
          <p:cNvPr id="250" name="Google Shape;250;g1dd41bddf60_0_271"/>
          <p:cNvSpPr txBox="1"/>
          <p:nvPr/>
        </p:nvSpPr>
        <p:spPr>
          <a:xfrm>
            <a:off x="974771" y="5311850"/>
            <a:ext cx="102348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"Жасөспірімдердің психологиялық әл-ауқатының шарттарының бірі-өзіне деген сенімділік. Өзіне деген сенімділік қоғамдағы табысты іс-әрекеттің негізін құрайды, әлеуметтік құзыреттіліктің жоғары деңгейін қамтамасыз етеді және сайып келгенде өмірге қанағаттану дәрежесіне әсер етеді”</a:t>
            </a:r>
            <a:endParaRPr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Быстрова Н. В., Уханов а. ф. «Жалпы білім беру ұйымының тәрбие жүйесін басқару"</a:t>
            </a:r>
            <a:endParaRPr sz="1600">
              <a:solidFill>
                <a:schemeClr val="accent1"/>
              </a:solidFill>
            </a:endParaRPr>
          </a:p>
        </p:txBody>
      </p:sp>
      <p:pic>
        <p:nvPicPr>
          <p:cNvPr id="251" name="Google Shape;251;g1dd41bddf60_0_2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4012" y="2270837"/>
            <a:ext cx="2234101" cy="22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dd41bddf60_0_294"/>
          <p:cNvSpPr txBox="1"/>
          <p:nvPr/>
        </p:nvSpPr>
        <p:spPr>
          <a:xfrm>
            <a:off x="3963050" y="2734025"/>
            <a:ext cx="3827400" cy="831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</a:endParaRPr>
          </a:p>
        </p:txBody>
      </p:sp>
      <p:sp>
        <p:nvSpPr>
          <p:cNvPr id="257" name="Google Shape;257;g1dd41bddf60_0_294"/>
          <p:cNvSpPr txBox="1"/>
          <p:nvPr/>
        </p:nvSpPr>
        <p:spPr>
          <a:xfrm>
            <a:off x="7941750" y="2734025"/>
            <a:ext cx="3499500" cy="831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1"/>
              </a:solidFill>
            </a:endParaRPr>
          </a:p>
        </p:txBody>
      </p:sp>
      <p:sp>
        <p:nvSpPr>
          <p:cNvPr id="258" name="Google Shape;258;g1dd41bddf60_0_294"/>
          <p:cNvSpPr/>
          <p:nvPr/>
        </p:nvSpPr>
        <p:spPr>
          <a:xfrm>
            <a:off x="-7937" y="758825"/>
            <a:ext cx="384300" cy="5330700"/>
          </a:xfrm>
          <a:prstGeom prst="rect">
            <a:avLst/>
          </a:prstGeom>
          <a:solidFill>
            <a:srgbClr val="C8C8C8">
              <a:alpha val="4863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1dd41bddf60_0_294"/>
          <p:cNvSpPr txBox="1">
            <a:spLocks noGrp="1"/>
          </p:cNvSpPr>
          <p:nvPr>
            <p:ph type="subTitle" idx="2"/>
          </p:nvPr>
        </p:nvSpPr>
        <p:spPr>
          <a:xfrm>
            <a:off x="415600" y="124050"/>
            <a:ext cx="113607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k-KZ" sz="2000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ҮЛКЕН </a:t>
            </a:r>
            <a:r>
              <a:rPr lang="en-US" sz="2000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ЖАСТАҒЫ </a:t>
            </a:r>
            <a:r>
              <a:rPr lang="en-US" sz="2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ЖАСӨСПІРІМ</a:t>
            </a:r>
            <a:endParaRPr sz="20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0" name="Google Shape;260;g1dd41bddf60_0_294"/>
          <p:cNvCxnSpPr/>
          <p:nvPr/>
        </p:nvCxnSpPr>
        <p:spPr>
          <a:xfrm>
            <a:off x="3587652" y="536091"/>
            <a:ext cx="5080500" cy="0"/>
          </a:xfrm>
          <a:prstGeom prst="straightConnector1">
            <a:avLst/>
          </a:prstGeom>
          <a:noFill/>
          <a:ln w="28575" cap="flat" cmpd="sng">
            <a:solidFill>
              <a:srgbClr val="EE700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1" name="Google Shape;261;g1dd41bddf60_0_294"/>
          <p:cNvSpPr txBox="1"/>
          <p:nvPr/>
        </p:nvSpPr>
        <p:spPr>
          <a:xfrm>
            <a:off x="3553250" y="911225"/>
            <a:ext cx="4319100" cy="46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Мәселелер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1dd41bddf60_0_294"/>
          <p:cNvSpPr txBox="1"/>
          <p:nvPr/>
        </p:nvSpPr>
        <p:spPr>
          <a:xfrm>
            <a:off x="640251" y="2727375"/>
            <a:ext cx="3239100" cy="831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ата-аналардың пікіріне сүйенбестен шешім қабылдау құқығы</a:t>
            </a:r>
            <a:endParaRPr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1dd41bddf60_0_294"/>
          <p:cNvSpPr txBox="1"/>
          <p:nvPr/>
        </p:nvSpPr>
        <p:spPr>
          <a:xfrm>
            <a:off x="4126988" y="2734025"/>
            <a:ext cx="3499500" cy="831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сандық технологияларға тәуелділік, ақпаратқа барынша жақындау</a:t>
            </a:r>
            <a:endParaRPr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1dd41bddf60_0_294"/>
          <p:cNvSpPr txBox="1"/>
          <p:nvPr/>
        </p:nvSpPr>
        <p:spPr>
          <a:xfrm>
            <a:off x="2757450" y="3973100"/>
            <a:ext cx="5910600" cy="6465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</a:rPr>
              <a:t>Ойлау тәсілінің фрагментарлыңы, </a:t>
            </a:r>
            <a:endParaRPr sz="1800" b="1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</a:rPr>
              <a:t>Интернетке тәуелділік</a:t>
            </a:r>
            <a:endParaRPr sz="1800" b="1">
              <a:solidFill>
                <a:schemeClr val="lt1"/>
              </a:solidFill>
            </a:endParaRPr>
          </a:p>
        </p:txBody>
      </p:sp>
      <p:sp>
        <p:nvSpPr>
          <p:cNvPr id="265" name="Google Shape;265;g1dd41bddf60_0_294"/>
          <p:cNvSpPr txBox="1"/>
          <p:nvPr/>
        </p:nvSpPr>
        <p:spPr>
          <a:xfrm>
            <a:off x="7941752" y="2811592"/>
            <a:ext cx="3499500" cy="585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эмоционалды қысым айналадағы адамдармен жанжалға әкеледі </a:t>
            </a:r>
            <a:endParaRPr sz="1600">
              <a:solidFill>
                <a:schemeClr val="accent1"/>
              </a:solidFill>
            </a:endParaRPr>
          </a:p>
        </p:txBody>
      </p:sp>
      <p:sp>
        <p:nvSpPr>
          <p:cNvPr id="266" name="Google Shape;266;g1dd41bddf60_0_294"/>
          <p:cNvSpPr txBox="1"/>
          <p:nvPr/>
        </p:nvSpPr>
        <p:spPr>
          <a:xfrm>
            <a:off x="640200" y="5196100"/>
            <a:ext cx="10800900" cy="6465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әлеуметтік дамудың кешігуі болашақта ересек өмірде қоғамның жас адамды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қабылдамауына әкеледі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1dd41bddf60_0_294"/>
          <p:cNvSpPr txBox="1"/>
          <p:nvPr/>
        </p:nvSpPr>
        <p:spPr>
          <a:xfrm>
            <a:off x="640250" y="1637025"/>
            <a:ext cx="10800900" cy="585000"/>
          </a:xfrm>
          <a:prstGeom prst="rect">
            <a:avLst/>
          </a:prstGeom>
          <a:solidFill>
            <a:srgbClr val="C4E2FC">
              <a:alpha val="3569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Егде жастағы жасөспірімдер-бұл "цифрлық" ұрпақ, олардың  өкілдері үшін бір-бірімен емес компьютермен байланыс орнату жеңілірек болып табылады.</a:t>
            </a:r>
            <a:endParaRPr sz="1600">
              <a:solidFill>
                <a:schemeClr val="accent1"/>
              </a:solidFill>
            </a:endParaRPr>
          </a:p>
        </p:txBody>
      </p:sp>
      <p:sp>
        <p:nvSpPr>
          <p:cNvPr id="268" name="Google Shape;268;g1dd41bddf60_0_294"/>
          <p:cNvSpPr/>
          <p:nvPr/>
        </p:nvSpPr>
        <p:spPr>
          <a:xfrm>
            <a:off x="5585744" y="1372890"/>
            <a:ext cx="254100" cy="26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E70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EE70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1dd41bddf60_0_294"/>
          <p:cNvSpPr/>
          <p:nvPr/>
        </p:nvSpPr>
        <p:spPr>
          <a:xfrm>
            <a:off x="5568351" y="3585993"/>
            <a:ext cx="288900" cy="443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DD2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1dd41bddf60_0_294"/>
          <p:cNvSpPr/>
          <p:nvPr/>
        </p:nvSpPr>
        <p:spPr>
          <a:xfrm>
            <a:off x="9512377" y="3615319"/>
            <a:ext cx="265500" cy="1620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DD2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1dd41bddf60_0_294"/>
          <p:cNvSpPr/>
          <p:nvPr/>
        </p:nvSpPr>
        <p:spPr>
          <a:xfrm>
            <a:off x="1737350" y="2222034"/>
            <a:ext cx="254100" cy="461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EE70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1dd41bddf60_0_294"/>
          <p:cNvSpPr/>
          <p:nvPr/>
        </p:nvSpPr>
        <p:spPr>
          <a:xfrm>
            <a:off x="5585750" y="2222034"/>
            <a:ext cx="254100" cy="461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EE70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1dd41bddf60_0_294"/>
          <p:cNvSpPr/>
          <p:nvPr/>
        </p:nvSpPr>
        <p:spPr>
          <a:xfrm>
            <a:off x="9518075" y="2222034"/>
            <a:ext cx="254100" cy="461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EE70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1dd41bddf60_0_294"/>
          <p:cNvSpPr/>
          <p:nvPr/>
        </p:nvSpPr>
        <p:spPr>
          <a:xfrm>
            <a:off x="1739665" y="3615319"/>
            <a:ext cx="265500" cy="1620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DD2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1dd41bddf60_0_294"/>
          <p:cNvSpPr/>
          <p:nvPr/>
        </p:nvSpPr>
        <p:spPr>
          <a:xfrm>
            <a:off x="5568350" y="4650327"/>
            <a:ext cx="288900" cy="585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DD2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g1dd41bddf60_0_294"/>
          <p:cNvPicPr preferRelativeResize="0"/>
          <p:nvPr/>
        </p:nvPicPr>
        <p:blipFill rotWithShape="1">
          <a:blip r:embed="rId3">
            <a:alphaModFix amt="47000"/>
          </a:blip>
          <a:srcRect l="19340" t="-743" r="71243" b="93089"/>
          <a:stretch/>
        </p:blipFill>
        <p:spPr>
          <a:xfrm>
            <a:off x="10937089" y="2"/>
            <a:ext cx="1236234" cy="984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1dd41bddf60_0_294"/>
          <p:cNvPicPr preferRelativeResize="0"/>
          <p:nvPr/>
        </p:nvPicPr>
        <p:blipFill rotWithShape="1">
          <a:blip r:embed="rId3">
            <a:alphaModFix amt="47000"/>
          </a:blip>
          <a:srcRect l="49605" t="-685" r="40978" b="93032"/>
          <a:stretch/>
        </p:blipFill>
        <p:spPr>
          <a:xfrm rot="-1390452">
            <a:off x="10526596" y="308944"/>
            <a:ext cx="997854" cy="794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1dd41bddf60_0_294"/>
          <p:cNvPicPr preferRelativeResize="0"/>
          <p:nvPr/>
        </p:nvPicPr>
        <p:blipFill rotWithShape="1">
          <a:blip r:embed="rId4">
            <a:alphaModFix/>
          </a:blip>
          <a:srcRect l="46629"/>
          <a:stretch/>
        </p:blipFill>
        <p:spPr>
          <a:xfrm flipH="1">
            <a:off x="9772177" y="364775"/>
            <a:ext cx="997125" cy="117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1dd41bddf60_0_294"/>
          <p:cNvPicPr preferRelativeResize="0"/>
          <p:nvPr/>
        </p:nvPicPr>
        <p:blipFill rotWithShape="1">
          <a:blip r:embed="rId4">
            <a:alphaModFix/>
          </a:blip>
          <a:srcRect r="52469"/>
          <a:stretch/>
        </p:blipFill>
        <p:spPr>
          <a:xfrm flipH="1">
            <a:off x="1117147" y="364775"/>
            <a:ext cx="888023" cy="117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dd41bddf60_0_335"/>
          <p:cNvSpPr txBox="1">
            <a:spLocks noGrp="1"/>
          </p:cNvSpPr>
          <p:nvPr>
            <p:ph type="subTitle" idx="2"/>
          </p:nvPr>
        </p:nvSpPr>
        <p:spPr>
          <a:xfrm>
            <a:off x="415600" y="124050"/>
            <a:ext cx="113607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Балаларға  психологиялық әл-ауқатты </a:t>
            </a:r>
            <a:endParaRPr sz="20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сақтауға қалай көмектесе аламыз?</a:t>
            </a:r>
            <a:endParaRPr sz="20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5" name="Google Shape;285;g1dd41bddf60_0_335"/>
          <p:cNvCxnSpPr/>
          <p:nvPr/>
        </p:nvCxnSpPr>
        <p:spPr>
          <a:xfrm>
            <a:off x="3587652" y="536091"/>
            <a:ext cx="5080500" cy="0"/>
          </a:xfrm>
          <a:prstGeom prst="straightConnector1">
            <a:avLst/>
          </a:prstGeom>
          <a:noFill/>
          <a:ln w="28575" cap="flat" cmpd="sng">
            <a:solidFill>
              <a:srgbClr val="EE700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6" name="Google Shape;286;g1dd41bddf60_0_335"/>
          <p:cNvSpPr txBox="1"/>
          <p:nvPr/>
        </p:nvSpPr>
        <p:spPr>
          <a:xfrm>
            <a:off x="1057825" y="948150"/>
            <a:ext cx="10113300" cy="40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КӨРСЕТУ ТӘСІЛДЕРІ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7" name="Google Shape;287;g1dd41bddf60_0_335"/>
          <p:cNvGrpSpPr/>
          <p:nvPr/>
        </p:nvGrpSpPr>
        <p:grpSpPr>
          <a:xfrm>
            <a:off x="4582113" y="2496325"/>
            <a:ext cx="2972100" cy="1646250"/>
            <a:chOff x="6884675" y="2510975"/>
            <a:chExt cx="2972100" cy="1646250"/>
          </a:xfrm>
        </p:grpSpPr>
        <p:sp>
          <p:nvSpPr>
            <p:cNvPr id="288" name="Google Shape;288;g1dd41bddf60_0_335"/>
            <p:cNvSpPr/>
            <p:nvPr/>
          </p:nvSpPr>
          <p:spPr>
            <a:xfrm>
              <a:off x="6884675" y="2536000"/>
              <a:ext cx="2972100" cy="591900"/>
            </a:xfrm>
            <a:prstGeom prst="rect">
              <a:avLst/>
            </a:pr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9" name="Google Shape;289;g1dd41bddf60_0_335"/>
            <p:cNvPicPr preferRelativeResize="0"/>
            <p:nvPr/>
          </p:nvPicPr>
          <p:blipFill rotWithShape="1">
            <a:blip r:embed="rId3">
              <a:alphaModFix/>
            </a:blip>
            <a:srcRect l="75001"/>
            <a:stretch/>
          </p:blipFill>
          <p:spPr>
            <a:xfrm>
              <a:off x="7771546" y="2510975"/>
              <a:ext cx="1198350" cy="1646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0" name="Google Shape;290;g1dd41bddf60_0_335"/>
          <p:cNvGrpSpPr/>
          <p:nvPr/>
        </p:nvGrpSpPr>
        <p:grpSpPr>
          <a:xfrm>
            <a:off x="829225" y="2496325"/>
            <a:ext cx="2972100" cy="1646250"/>
            <a:chOff x="1636625" y="2510975"/>
            <a:chExt cx="2972100" cy="1646250"/>
          </a:xfrm>
        </p:grpSpPr>
        <p:sp>
          <p:nvSpPr>
            <p:cNvPr id="291" name="Google Shape;291;g1dd41bddf60_0_335"/>
            <p:cNvSpPr/>
            <p:nvPr/>
          </p:nvSpPr>
          <p:spPr>
            <a:xfrm>
              <a:off x="1636625" y="2536000"/>
              <a:ext cx="2972100" cy="5919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2" name="Google Shape;292;g1dd41bddf60_0_335"/>
            <p:cNvPicPr preferRelativeResize="0"/>
            <p:nvPr/>
          </p:nvPicPr>
          <p:blipFill rotWithShape="1">
            <a:blip r:embed="rId3">
              <a:alphaModFix/>
            </a:blip>
            <a:srcRect r="75001"/>
            <a:stretch/>
          </p:blipFill>
          <p:spPr>
            <a:xfrm>
              <a:off x="2523496" y="2510975"/>
              <a:ext cx="1198350" cy="1646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3" name="Google Shape;293;g1dd41bddf60_0_335"/>
          <p:cNvGrpSpPr/>
          <p:nvPr/>
        </p:nvGrpSpPr>
        <p:grpSpPr>
          <a:xfrm>
            <a:off x="8275300" y="2496325"/>
            <a:ext cx="2972100" cy="1646250"/>
            <a:chOff x="1636625" y="2510975"/>
            <a:chExt cx="2972100" cy="1646250"/>
          </a:xfrm>
        </p:grpSpPr>
        <p:sp>
          <p:nvSpPr>
            <p:cNvPr id="294" name="Google Shape;294;g1dd41bddf60_0_335"/>
            <p:cNvSpPr/>
            <p:nvPr/>
          </p:nvSpPr>
          <p:spPr>
            <a:xfrm>
              <a:off x="1636625" y="2536000"/>
              <a:ext cx="2972100" cy="5919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5" name="Google Shape;295;g1dd41bddf60_0_335"/>
            <p:cNvPicPr preferRelativeResize="0"/>
            <p:nvPr/>
          </p:nvPicPr>
          <p:blipFill rotWithShape="1">
            <a:blip r:embed="rId3">
              <a:alphaModFix/>
            </a:blip>
            <a:srcRect l="25230" r="49771"/>
            <a:stretch/>
          </p:blipFill>
          <p:spPr>
            <a:xfrm>
              <a:off x="2523496" y="2510975"/>
              <a:ext cx="1198350" cy="1646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6" name="Google Shape;296;g1dd41bddf60_0_335"/>
          <p:cNvSpPr txBox="1"/>
          <p:nvPr/>
        </p:nvSpPr>
        <p:spPr>
          <a:xfrm>
            <a:off x="603713" y="3401575"/>
            <a:ext cx="3430200" cy="2862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Назар аударыңыз: 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балалардан өздерін қалай сезінетінін және оларды не мазалайтынын сұраңыз. Олардың айтқандарына байыпты қараңыз. Сезімдер мен эмоциялар туралы сөйлесу мүмкіндігінше қалыпты және шынайы болуына көз жеткізіңіз.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1dd41bddf60_0_335"/>
          <p:cNvSpPr txBox="1"/>
          <p:nvPr/>
        </p:nvSpPr>
        <p:spPr>
          <a:xfrm>
            <a:off x="4371138" y="3378725"/>
            <a:ext cx="3387000" cy="2308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Қолдау:</a:t>
            </a:r>
            <a:endParaRPr>
              <a:solidFill>
                <a:srgbClr val="351C75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егер балада қиындықтар болса, оны жеңуге көмектесіңіз және қажет болған жағдайда әріптестеріңізден (психолог, әлеуметтік тәрбиеші) қолдау сұраңыз.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1dd41bddf60_0_335"/>
          <p:cNvSpPr txBox="1"/>
          <p:nvPr/>
        </p:nvSpPr>
        <p:spPr>
          <a:xfrm>
            <a:off x="8095375" y="3439675"/>
            <a:ext cx="3331800" cy="2308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34F5C"/>
                </a:solidFill>
                <a:latin typeface="Arial"/>
                <a:ea typeface="Arial"/>
                <a:cs typeface="Arial"/>
                <a:sym typeface="Arial"/>
              </a:rPr>
              <a:t>Ынталандыру: </a:t>
            </a:r>
            <a:endParaRPr sz="1800" b="1">
              <a:solidFill>
                <a:srgbClr val="134F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оқушыға ұнайтын нәрсеге қызығушылық танытыңыз: спорт, музыка, немесе басқа хобби. Олармен олар үшін маңызды нәрселер туралы сөйлесіп, қолдау көрсетіңіз, мадақтаңыз.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g1dd41bddf60_0_3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33698" y="1450800"/>
            <a:ext cx="1251904" cy="101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1dd41bddf60_0_3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6937" y="1510719"/>
            <a:ext cx="963625" cy="1013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1dd41bddf60_0_3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2224" y="1525755"/>
            <a:ext cx="1251899" cy="936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dd41bddf60_0_382"/>
          <p:cNvSpPr txBox="1">
            <a:spLocks noGrp="1"/>
          </p:cNvSpPr>
          <p:nvPr>
            <p:ph type="subTitle" idx="2"/>
          </p:nvPr>
        </p:nvSpPr>
        <p:spPr>
          <a:xfrm>
            <a:off x="415600" y="124050"/>
            <a:ext cx="113607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САЛАУАТТЫ ӨМІР САЛТЫ-ПСИХОЛОГИЯЛЫҚ</a:t>
            </a:r>
            <a:endParaRPr sz="20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ӘЛ-АУҚАТ ФАКТОРЫ РЕТІНДЕ </a:t>
            </a:r>
            <a:endParaRPr sz="20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1dd41bddf60_0_382"/>
          <p:cNvSpPr txBox="1"/>
          <p:nvPr/>
        </p:nvSpPr>
        <p:spPr>
          <a:xfrm>
            <a:off x="916774" y="2052988"/>
            <a:ext cx="10731300" cy="19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>
                <a:solidFill>
                  <a:srgbClr val="002060"/>
                </a:solidFill>
              </a:rPr>
              <a:t>Бұл мыналарды қамтуы мүмкін:</a:t>
            </a:r>
            <a:endParaRPr sz="1700" i="1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7008"/>
              </a:buClr>
              <a:buSzPts val="1700"/>
              <a:buChar char="●"/>
            </a:pPr>
            <a:r>
              <a:rPr lang="en-US" sz="1700">
                <a:solidFill>
                  <a:srgbClr val="002060"/>
                </a:solidFill>
              </a:rPr>
              <a:t>Теңдестірілген тамақтану</a:t>
            </a:r>
            <a:endParaRPr sz="170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7008"/>
              </a:buClr>
              <a:buSzPts val="1700"/>
              <a:buChar char="●"/>
            </a:pPr>
            <a:r>
              <a:rPr lang="en-US" sz="1700">
                <a:solidFill>
                  <a:srgbClr val="002060"/>
                </a:solidFill>
              </a:rPr>
              <a:t>Физикалық белсенділікті сақтау</a:t>
            </a:r>
            <a:endParaRPr sz="170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7008"/>
              </a:buClr>
              <a:buSzPts val="1700"/>
              <a:buChar char="●"/>
            </a:pPr>
            <a:r>
              <a:rPr lang="en-US" sz="1700">
                <a:solidFill>
                  <a:srgbClr val="002060"/>
                </a:solidFill>
              </a:rPr>
              <a:t>Үйде және сыртта ойнауға уақыт пен мүмкіндіктің болуы</a:t>
            </a:r>
            <a:endParaRPr sz="170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7008"/>
              </a:buClr>
              <a:buSzPts val="1700"/>
              <a:buChar char="●"/>
            </a:pPr>
            <a:r>
              <a:rPr lang="en-US" sz="1700">
                <a:solidFill>
                  <a:srgbClr val="002060"/>
                </a:solidFill>
              </a:rPr>
              <a:t>Жергілікті қоғамдастықта және достарымен іс-шараларға қатысу</a:t>
            </a:r>
            <a:endParaRPr sz="170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7008"/>
              </a:buClr>
              <a:buSzPts val="1700"/>
              <a:buChar char="●"/>
            </a:pPr>
            <a:r>
              <a:rPr lang="en-US" sz="1700">
                <a:solidFill>
                  <a:srgbClr val="002060"/>
                </a:solidFill>
              </a:rPr>
              <a:t>Өздерін қауіпсіз сезінетін және өз таңдауында қолдау көретін қолдау көрсететін отбасында болу</a:t>
            </a:r>
            <a:endParaRPr sz="1700">
              <a:solidFill>
                <a:srgbClr val="002060"/>
              </a:solidFill>
            </a:endParaRPr>
          </a:p>
        </p:txBody>
      </p:sp>
      <p:sp>
        <p:nvSpPr>
          <p:cNvPr id="308" name="Google Shape;308;g1dd41bddf60_0_382"/>
          <p:cNvSpPr/>
          <p:nvPr/>
        </p:nvSpPr>
        <p:spPr>
          <a:xfrm>
            <a:off x="735700" y="1373725"/>
            <a:ext cx="10912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1"/>
                </a:solidFill>
              </a:rPr>
              <a:t>Барлық балалар үшін олардың физикалық, эмоционалдық және психикалық әл-ауқатын қолдайтын жалпы салауатты өмір салты пайдалы болады. </a:t>
            </a:r>
            <a:endParaRPr sz="1800" b="1">
              <a:solidFill>
                <a:schemeClr val="accent1"/>
              </a:solidFill>
            </a:endParaRPr>
          </a:p>
        </p:txBody>
      </p:sp>
      <p:pic>
        <p:nvPicPr>
          <p:cNvPr id="309" name="Google Shape;309;g1dd41bddf60_0_3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5383" y="4067538"/>
            <a:ext cx="4798771" cy="22518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1dd41bddf60_0_382"/>
          <p:cNvSpPr/>
          <p:nvPr/>
        </p:nvSpPr>
        <p:spPr>
          <a:xfrm>
            <a:off x="-7937" y="758825"/>
            <a:ext cx="384300" cy="5330700"/>
          </a:xfrm>
          <a:prstGeom prst="rect">
            <a:avLst/>
          </a:prstGeom>
          <a:solidFill>
            <a:srgbClr val="C8C8C8">
              <a:alpha val="4863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g1dd41bddf60_0_382"/>
          <p:cNvPicPr preferRelativeResize="0"/>
          <p:nvPr/>
        </p:nvPicPr>
        <p:blipFill rotWithShape="1">
          <a:blip r:embed="rId4">
            <a:alphaModFix/>
          </a:blip>
          <a:srcRect b="76096"/>
          <a:stretch/>
        </p:blipFill>
        <p:spPr>
          <a:xfrm>
            <a:off x="376375" y="895103"/>
            <a:ext cx="1782025" cy="88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dd41bddf60_0_426"/>
          <p:cNvSpPr/>
          <p:nvPr/>
        </p:nvSpPr>
        <p:spPr>
          <a:xfrm>
            <a:off x="-7937" y="758825"/>
            <a:ext cx="384300" cy="5330700"/>
          </a:xfrm>
          <a:prstGeom prst="rect">
            <a:avLst/>
          </a:prstGeom>
          <a:solidFill>
            <a:srgbClr val="C8C8C8">
              <a:alpha val="4863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1dd41bddf60_0_426"/>
          <p:cNvSpPr/>
          <p:nvPr/>
        </p:nvSpPr>
        <p:spPr>
          <a:xfrm>
            <a:off x="2846125" y="1516725"/>
            <a:ext cx="8663400" cy="738900"/>
          </a:xfrm>
          <a:prstGeom prst="rightArrow">
            <a:avLst>
              <a:gd name="adj1" fmla="val 100000"/>
              <a:gd name="adj2" fmla="val 54112"/>
            </a:avLst>
          </a:prstGeom>
          <a:solidFill>
            <a:srgbClr val="C4E2FC">
              <a:alpha val="3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1dd41bddf60_0_426"/>
          <p:cNvSpPr txBox="1"/>
          <p:nvPr/>
        </p:nvSpPr>
        <p:spPr>
          <a:xfrm>
            <a:off x="0" y="2919200"/>
            <a:ext cx="1219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3DA2C6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Назарларыңызға рақмет!</a:t>
            </a:r>
            <a:endParaRPr sz="1800">
              <a:solidFill>
                <a:srgbClr val="3DA2C6"/>
              </a:solidFill>
            </a:endParaRPr>
          </a:p>
        </p:txBody>
      </p:sp>
      <p:pic>
        <p:nvPicPr>
          <p:cNvPr id="329" name="Google Shape;329;g1dd41bddf60_0_426"/>
          <p:cNvPicPr preferRelativeResize="0"/>
          <p:nvPr/>
        </p:nvPicPr>
        <p:blipFill rotWithShape="1">
          <a:blip r:embed="rId3">
            <a:alphaModFix/>
          </a:blip>
          <a:srcRect l="2718" r="6364"/>
          <a:stretch/>
        </p:blipFill>
        <p:spPr>
          <a:xfrm>
            <a:off x="9055150" y="1099500"/>
            <a:ext cx="1884227" cy="135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dd41bddf60_0_42"/>
          <p:cNvSpPr/>
          <p:nvPr/>
        </p:nvSpPr>
        <p:spPr>
          <a:xfrm>
            <a:off x="710250" y="1100550"/>
            <a:ext cx="11076300" cy="16350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49D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1dd41bddf60_0_42"/>
          <p:cNvSpPr/>
          <p:nvPr/>
        </p:nvSpPr>
        <p:spPr>
          <a:xfrm>
            <a:off x="631725" y="3597550"/>
            <a:ext cx="10575900" cy="2321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4E2FC">
              <a:alpha val="3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1dd41bddf60_0_42"/>
          <p:cNvSpPr txBox="1">
            <a:spLocks noGrp="1"/>
          </p:cNvSpPr>
          <p:nvPr>
            <p:ph type="subTitle" idx="2"/>
          </p:nvPr>
        </p:nvSpPr>
        <p:spPr>
          <a:xfrm>
            <a:off x="415600" y="200250"/>
            <a:ext cx="113607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ДӘРІСТІҢ МАҚСАТЫ МЕН МІНДЕТТЕРІ</a:t>
            </a:r>
            <a:endParaRPr b="1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g1dd41bddf60_0_42"/>
          <p:cNvCxnSpPr/>
          <p:nvPr/>
        </p:nvCxnSpPr>
        <p:spPr>
          <a:xfrm>
            <a:off x="3002027" y="737241"/>
            <a:ext cx="6366900" cy="0"/>
          </a:xfrm>
          <a:prstGeom prst="straightConnector1">
            <a:avLst/>
          </a:prstGeom>
          <a:noFill/>
          <a:ln w="28575" cap="flat" cmpd="sng">
            <a:solidFill>
              <a:srgbClr val="EE700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5" name="Google Shape;125;g1dd41bddf60_0_42"/>
          <p:cNvSpPr txBox="1"/>
          <p:nvPr/>
        </p:nvSpPr>
        <p:spPr>
          <a:xfrm>
            <a:off x="849775" y="3098850"/>
            <a:ext cx="9768000" cy="27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Міндеттері: </a:t>
            </a:r>
            <a:endParaRPr sz="20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1">
              <a:solidFill>
                <a:srgbClr val="002060"/>
              </a:solidFill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7008"/>
              </a:buClr>
              <a:buSzPts val="1800"/>
              <a:buChar char="●"/>
            </a:pPr>
            <a:r>
              <a:rPr lang="en-US" sz="1800">
                <a:solidFill>
                  <a:srgbClr val="002060"/>
                </a:solidFill>
              </a:rPr>
              <a:t>білім алушылардың психикалық және физикалық денсаулығын қолдау және нығайту әдістерімен таныстыру, бұл олардың психикалық жағдайына теріс әсер ететін факторларды жоюға әкеледі;</a:t>
            </a:r>
            <a:endParaRPr sz="1800">
              <a:solidFill>
                <a:srgbClr val="002060"/>
              </a:solidFill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060"/>
              </a:solidFill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7008"/>
              </a:buClr>
              <a:buSzPts val="1800"/>
              <a:buChar char="●"/>
            </a:pPr>
            <a:r>
              <a:rPr lang="en-US" sz="1800">
                <a:solidFill>
                  <a:srgbClr val="002060"/>
                </a:solidFill>
              </a:rPr>
              <a:t>тыңдаушылардың мінез-құлық тәуекелдерін азайтуға ықпал ететін қоршаған ортаны, өміршеңдікті және стресске төзімділікті оң қабылдау дағдыларын дамыту.</a:t>
            </a:r>
            <a:endParaRPr sz="1800">
              <a:solidFill>
                <a:srgbClr val="002060"/>
              </a:solidFill>
            </a:endParaRPr>
          </a:p>
        </p:txBody>
      </p:sp>
      <p:sp>
        <p:nvSpPr>
          <p:cNvPr id="126" name="Google Shape;126;g1dd41bddf60_0_42"/>
          <p:cNvSpPr/>
          <p:nvPr/>
        </p:nvSpPr>
        <p:spPr>
          <a:xfrm>
            <a:off x="-7937" y="758825"/>
            <a:ext cx="384300" cy="5330700"/>
          </a:xfrm>
          <a:prstGeom prst="rect">
            <a:avLst/>
          </a:prstGeom>
          <a:solidFill>
            <a:srgbClr val="C8C8C8">
              <a:alpha val="4863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1dd41bddf60_0_42"/>
          <p:cNvSpPr txBox="1"/>
          <p:nvPr/>
        </p:nvSpPr>
        <p:spPr>
          <a:xfrm>
            <a:off x="952725" y="1239500"/>
            <a:ext cx="10575900" cy="14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Мақсаты: </a:t>
            </a:r>
            <a:r>
              <a:rPr lang="en-US" sz="1800" b="1">
                <a:solidFill>
                  <a:schemeClr val="lt1"/>
                </a:solidFill>
              </a:rPr>
              <a:t>тыңдаушыларды білім беру ортасында, білім алушылардың отбасыларында, қоғамда, жағымды эмоцияларға, іс-әрекеттердің мағыналылығына, оқыту мен тәрбиелеу процесіне қатысуға, басқалармен оң қарым-қатынасқа, жеке жетістіктерге негізделген қолайлы тәрбиелеу ортасын құруға ықпал етуге үйрету. </a:t>
            </a:r>
            <a:endParaRPr sz="1800" b="1">
              <a:solidFill>
                <a:schemeClr val="lt1"/>
              </a:solidFill>
            </a:endParaRPr>
          </a:p>
        </p:txBody>
      </p:sp>
      <p:pic>
        <p:nvPicPr>
          <p:cNvPr id="128" name="Google Shape;128;g1dd41bddf60_0_42"/>
          <p:cNvPicPr preferRelativeResize="0"/>
          <p:nvPr/>
        </p:nvPicPr>
        <p:blipFill rotWithShape="1">
          <a:blip r:embed="rId3">
            <a:alphaModFix/>
          </a:blip>
          <a:srcRect b="76096"/>
          <a:stretch/>
        </p:blipFill>
        <p:spPr>
          <a:xfrm>
            <a:off x="452575" y="673553"/>
            <a:ext cx="1782025" cy="88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1dd41bddf60_0_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15848" y="2478804"/>
            <a:ext cx="1855500" cy="41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dd41bddf60_0_79"/>
          <p:cNvSpPr txBox="1">
            <a:spLocks noGrp="1"/>
          </p:cNvSpPr>
          <p:nvPr>
            <p:ph type="subTitle" idx="2"/>
          </p:nvPr>
        </p:nvSpPr>
        <p:spPr>
          <a:xfrm>
            <a:off x="415600" y="200250"/>
            <a:ext cx="113607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Жоспар </a:t>
            </a:r>
            <a:endParaRPr b="1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" name="Google Shape;135;g1dd41bddf60_0_79"/>
          <p:cNvCxnSpPr/>
          <p:nvPr/>
        </p:nvCxnSpPr>
        <p:spPr>
          <a:xfrm>
            <a:off x="5048102" y="737241"/>
            <a:ext cx="2095800" cy="0"/>
          </a:xfrm>
          <a:prstGeom prst="straightConnector1">
            <a:avLst/>
          </a:prstGeom>
          <a:noFill/>
          <a:ln w="28575" cap="flat" cmpd="sng">
            <a:solidFill>
              <a:srgbClr val="EE700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6" name="Google Shape;136;g1dd41bddf60_0_79"/>
          <p:cNvSpPr/>
          <p:nvPr/>
        </p:nvSpPr>
        <p:spPr>
          <a:xfrm>
            <a:off x="-7937" y="758825"/>
            <a:ext cx="384300" cy="5330700"/>
          </a:xfrm>
          <a:prstGeom prst="rect">
            <a:avLst/>
          </a:prstGeom>
          <a:solidFill>
            <a:srgbClr val="C8C8C8">
              <a:alpha val="4863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1dd41bddf60_0_79"/>
          <p:cNvSpPr txBox="1"/>
          <p:nvPr/>
        </p:nvSpPr>
        <p:spPr>
          <a:xfrm>
            <a:off x="500775" y="1535213"/>
            <a:ext cx="875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9FC5E8"/>
                </a:solidFill>
              </a:rPr>
              <a:t>01</a:t>
            </a:r>
            <a:endParaRPr sz="3600" b="1">
              <a:solidFill>
                <a:srgbClr val="9FC5E8"/>
              </a:solidFill>
            </a:endParaRPr>
          </a:p>
        </p:txBody>
      </p:sp>
      <p:sp>
        <p:nvSpPr>
          <p:cNvPr id="138" name="Google Shape;138;g1dd41bddf60_0_79"/>
          <p:cNvSpPr txBox="1"/>
          <p:nvPr/>
        </p:nvSpPr>
        <p:spPr>
          <a:xfrm>
            <a:off x="1375875" y="1581413"/>
            <a:ext cx="7167600" cy="6927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FFFFFF"/>
                </a:solidFill>
              </a:rPr>
              <a:t>Білім беру ұйымдарында қолайлы тәрбиелеу ортасын қамтамасыз етудің психологиялық-педагогикалық негіздері.</a:t>
            </a:r>
            <a:endParaRPr sz="1800" b="1">
              <a:solidFill>
                <a:srgbClr val="FFFFFF"/>
              </a:solidFill>
            </a:endParaRPr>
          </a:p>
        </p:txBody>
      </p:sp>
      <p:sp>
        <p:nvSpPr>
          <p:cNvPr id="139" name="Google Shape;139;g1dd41bddf60_0_79"/>
          <p:cNvSpPr txBox="1"/>
          <p:nvPr/>
        </p:nvSpPr>
        <p:spPr>
          <a:xfrm>
            <a:off x="1375885" y="3041395"/>
            <a:ext cx="7167600" cy="4155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FFFFFF"/>
                </a:solidFill>
              </a:rPr>
              <a:t>Балалардағы психологиялық қолайсыздықтың себептері.</a:t>
            </a:r>
            <a:endParaRPr sz="1800" b="1">
              <a:solidFill>
                <a:srgbClr val="FFFFFF"/>
              </a:solidFill>
            </a:endParaRPr>
          </a:p>
        </p:txBody>
      </p:sp>
      <p:sp>
        <p:nvSpPr>
          <p:cNvPr id="140" name="Google Shape;140;g1dd41bddf60_0_79"/>
          <p:cNvSpPr txBox="1"/>
          <p:nvPr/>
        </p:nvSpPr>
        <p:spPr>
          <a:xfrm>
            <a:off x="1375875" y="4143360"/>
            <a:ext cx="7167600" cy="6927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FFFFFF"/>
                </a:solidFill>
              </a:rPr>
              <a:t>Білім беру ұйымдарында қолайлы тәрбиелеу ортасын қамтамасыз етудің психологиялық-педагогикалық негіздері</a:t>
            </a:r>
            <a:endParaRPr sz="1800" b="1">
              <a:solidFill>
                <a:srgbClr val="FFFFFF"/>
              </a:solidFill>
            </a:endParaRPr>
          </a:p>
        </p:txBody>
      </p:sp>
      <p:sp>
        <p:nvSpPr>
          <p:cNvPr id="141" name="Google Shape;141;g1dd41bddf60_0_79"/>
          <p:cNvSpPr txBox="1"/>
          <p:nvPr/>
        </p:nvSpPr>
        <p:spPr>
          <a:xfrm>
            <a:off x="500775" y="2839275"/>
            <a:ext cx="875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6FA8DC"/>
                </a:solidFill>
              </a:rPr>
              <a:t>02</a:t>
            </a:r>
            <a:endParaRPr sz="3600" b="1">
              <a:solidFill>
                <a:srgbClr val="6FA8DC"/>
              </a:solidFill>
            </a:endParaRPr>
          </a:p>
        </p:txBody>
      </p:sp>
      <p:sp>
        <p:nvSpPr>
          <p:cNvPr id="142" name="Google Shape;142;g1dd41bddf60_0_79"/>
          <p:cNvSpPr txBox="1"/>
          <p:nvPr/>
        </p:nvSpPr>
        <p:spPr>
          <a:xfrm>
            <a:off x="436788" y="4143313"/>
            <a:ext cx="875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D85C6"/>
                </a:solidFill>
              </a:rPr>
              <a:t>03</a:t>
            </a:r>
            <a:endParaRPr sz="3600" b="1">
              <a:solidFill>
                <a:srgbClr val="3D85C6"/>
              </a:solidFill>
            </a:endParaRPr>
          </a:p>
        </p:txBody>
      </p:sp>
      <p:pic>
        <p:nvPicPr>
          <p:cNvPr id="143" name="Google Shape;143;g1dd41bddf60_0_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6474" y="1641800"/>
            <a:ext cx="3018625" cy="32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7;g1dd41bddf60_0_205"/>
          <p:cNvSpPr/>
          <p:nvPr/>
        </p:nvSpPr>
        <p:spPr>
          <a:xfrm>
            <a:off x="534576" y="3139299"/>
            <a:ext cx="11556006" cy="203981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4E2FC">
              <a:alpha val="3568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97;g1dd41bddf60_0_205"/>
          <p:cNvSpPr/>
          <p:nvPr/>
        </p:nvSpPr>
        <p:spPr>
          <a:xfrm>
            <a:off x="2278968" y="661182"/>
            <a:ext cx="9328518" cy="2011816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4E2FC">
              <a:alpha val="3568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indent="0"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Бала – </a:t>
            </a:r>
            <a:r>
              <a:rPr lang="ru-RU" sz="2400" dirty="0" err="1" smtClean="0">
                <a:solidFill>
                  <a:srgbClr val="002060"/>
                </a:solidFill>
              </a:rPr>
              <a:t>импульсивті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тіршілік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иесі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оған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бізді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түсіну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қиын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err="1">
                <a:solidFill>
                  <a:srgbClr val="002060"/>
                </a:solidFill>
              </a:rPr>
              <a:t>Бұл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біз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тәрбиешілер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баланы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түсінуге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және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оның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жанының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қозғалысын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ескере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отырып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тәрбиелік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жоспарларымызды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құруға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міндеттіміз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76200" indent="0" algn="r">
              <a:buNone/>
            </a:pPr>
            <a:r>
              <a:rPr lang="ru-RU" sz="1600" i="1" dirty="0" smtClean="0">
                <a:solidFill>
                  <a:srgbClr val="002060"/>
                </a:solidFill>
              </a:rPr>
              <a:t>(Ш.А</a:t>
            </a:r>
            <a:r>
              <a:rPr lang="ru-RU" sz="1600" i="1" dirty="0">
                <a:solidFill>
                  <a:srgbClr val="002060"/>
                </a:solidFill>
              </a:rPr>
              <a:t>. </a:t>
            </a:r>
            <a:r>
              <a:rPr lang="ru-RU" sz="1600" i="1" dirty="0" err="1" smtClean="0">
                <a:solidFill>
                  <a:srgbClr val="002060"/>
                </a:solidFill>
              </a:rPr>
              <a:t>Амонашвилиден</a:t>
            </a:r>
            <a:r>
              <a:rPr lang="ru-RU" sz="1600" i="1" dirty="0" smtClean="0">
                <a:solidFill>
                  <a:srgbClr val="002060"/>
                </a:solidFill>
              </a:rPr>
              <a:t>)</a:t>
            </a:r>
            <a:endParaRPr lang="ru-RU" sz="1600" i="1"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76" y="3289749"/>
            <a:ext cx="11556006" cy="1805031"/>
          </a:xfrm>
        </p:spPr>
        <p:txBody>
          <a:bodyPr>
            <a:normAutofit fontScale="62500" lnSpcReduction="20000"/>
          </a:bodyPr>
          <a:lstStyle/>
          <a:p>
            <a:pPr marL="76200" indent="0"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ТӘРБИЕ ОРТАСЫ</a:t>
            </a:r>
            <a:r>
              <a:rPr lang="ru-RU" sz="4000" dirty="0">
                <a:solidFill>
                  <a:srgbClr val="002060"/>
                </a:solidFill>
              </a:rPr>
              <a:t> – </a:t>
            </a:r>
            <a:r>
              <a:rPr lang="ru-RU" sz="3800" dirty="0" err="1" smtClean="0">
                <a:solidFill>
                  <a:srgbClr val="002060"/>
                </a:solidFill>
              </a:rPr>
              <a:t>бұл</a:t>
            </a:r>
            <a:r>
              <a:rPr lang="ru-RU" sz="3800" dirty="0" smtClean="0">
                <a:solidFill>
                  <a:srgbClr val="002060"/>
                </a:solidFill>
              </a:rPr>
              <a:t> </a:t>
            </a:r>
            <a:r>
              <a:rPr lang="ru-RU" sz="3800" dirty="0" err="1">
                <a:solidFill>
                  <a:srgbClr val="002060"/>
                </a:solidFill>
              </a:rPr>
              <a:t>баланың</a:t>
            </a:r>
            <a:r>
              <a:rPr lang="ru-RU" sz="3800" dirty="0">
                <a:solidFill>
                  <a:srgbClr val="002060"/>
                </a:solidFill>
              </a:rPr>
              <a:t> </a:t>
            </a:r>
            <a:r>
              <a:rPr lang="ru-RU" sz="3800" dirty="0" err="1">
                <a:solidFill>
                  <a:srgbClr val="002060"/>
                </a:solidFill>
              </a:rPr>
              <a:t>айналасындағы</a:t>
            </a:r>
            <a:r>
              <a:rPr lang="ru-RU" sz="3800" dirty="0">
                <a:solidFill>
                  <a:srgbClr val="002060"/>
                </a:solidFill>
              </a:rPr>
              <a:t> </a:t>
            </a:r>
            <a:r>
              <a:rPr lang="ru-RU" sz="3800" dirty="0" err="1">
                <a:solidFill>
                  <a:srgbClr val="002060"/>
                </a:solidFill>
              </a:rPr>
              <a:t>жағдайлардың</a:t>
            </a:r>
            <a:r>
              <a:rPr lang="ru-RU" sz="3800" dirty="0">
                <a:solidFill>
                  <a:srgbClr val="002060"/>
                </a:solidFill>
              </a:rPr>
              <a:t> </a:t>
            </a:r>
            <a:r>
              <a:rPr lang="ru-RU" sz="3800" dirty="0" err="1">
                <a:solidFill>
                  <a:srgbClr val="002060"/>
                </a:solidFill>
              </a:rPr>
              <a:t>жиынтығы</a:t>
            </a:r>
            <a:r>
              <a:rPr lang="ru-RU" sz="3800" dirty="0">
                <a:solidFill>
                  <a:srgbClr val="002060"/>
                </a:solidFill>
              </a:rPr>
              <a:t>, </a:t>
            </a:r>
            <a:r>
              <a:rPr lang="ru-RU" sz="3800" dirty="0" err="1">
                <a:solidFill>
                  <a:srgbClr val="002060"/>
                </a:solidFill>
              </a:rPr>
              <a:t>оның</a:t>
            </a:r>
            <a:r>
              <a:rPr lang="ru-RU" sz="3800" dirty="0">
                <a:solidFill>
                  <a:srgbClr val="002060"/>
                </a:solidFill>
              </a:rPr>
              <a:t> </a:t>
            </a:r>
            <a:r>
              <a:rPr lang="ru-RU" sz="3800" dirty="0" err="1">
                <a:solidFill>
                  <a:srgbClr val="002060"/>
                </a:solidFill>
              </a:rPr>
              <a:t>жеке</a:t>
            </a:r>
            <a:r>
              <a:rPr lang="ru-RU" sz="3800" dirty="0">
                <a:solidFill>
                  <a:srgbClr val="002060"/>
                </a:solidFill>
              </a:rPr>
              <a:t> </a:t>
            </a:r>
            <a:r>
              <a:rPr lang="ru-RU" sz="3800" dirty="0" err="1">
                <a:solidFill>
                  <a:srgbClr val="002060"/>
                </a:solidFill>
              </a:rPr>
              <a:t>дамуына</a:t>
            </a:r>
            <a:r>
              <a:rPr lang="ru-RU" sz="3800" dirty="0">
                <a:solidFill>
                  <a:srgbClr val="002060"/>
                </a:solidFill>
              </a:rPr>
              <a:t> </a:t>
            </a:r>
            <a:r>
              <a:rPr lang="ru-RU" sz="3800" dirty="0" err="1">
                <a:solidFill>
                  <a:srgbClr val="002060"/>
                </a:solidFill>
              </a:rPr>
              <a:t>әсер</a:t>
            </a:r>
            <a:r>
              <a:rPr lang="ru-RU" sz="3800" dirty="0">
                <a:solidFill>
                  <a:srgbClr val="002060"/>
                </a:solidFill>
              </a:rPr>
              <a:t> </a:t>
            </a:r>
            <a:r>
              <a:rPr lang="ru-RU" sz="3800" dirty="0" err="1">
                <a:solidFill>
                  <a:srgbClr val="002060"/>
                </a:solidFill>
              </a:rPr>
              <a:t>ететін</a:t>
            </a:r>
            <a:r>
              <a:rPr lang="ru-RU" sz="3800" dirty="0">
                <a:solidFill>
                  <a:srgbClr val="002060"/>
                </a:solidFill>
              </a:rPr>
              <a:t> </a:t>
            </a:r>
            <a:r>
              <a:rPr lang="ru-RU" sz="3800" dirty="0" err="1">
                <a:solidFill>
                  <a:srgbClr val="002060"/>
                </a:solidFill>
              </a:rPr>
              <a:t>және</a:t>
            </a:r>
            <a:r>
              <a:rPr lang="ru-RU" sz="3800" dirty="0">
                <a:solidFill>
                  <a:srgbClr val="002060"/>
                </a:solidFill>
              </a:rPr>
              <a:t> </a:t>
            </a:r>
            <a:r>
              <a:rPr lang="ru-RU" sz="3800" dirty="0" err="1">
                <a:solidFill>
                  <a:srgbClr val="002060"/>
                </a:solidFill>
              </a:rPr>
              <a:t>оның</a:t>
            </a:r>
            <a:r>
              <a:rPr lang="ru-RU" sz="3800" dirty="0">
                <a:solidFill>
                  <a:srgbClr val="002060"/>
                </a:solidFill>
              </a:rPr>
              <a:t> </a:t>
            </a:r>
            <a:r>
              <a:rPr lang="ru-RU" sz="3800" dirty="0" err="1">
                <a:solidFill>
                  <a:srgbClr val="002060"/>
                </a:solidFill>
              </a:rPr>
              <a:t>қазіргі</a:t>
            </a:r>
            <a:r>
              <a:rPr lang="ru-RU" sz="3800" dirty="0">
                <a:solidFill>
                  <a:srgbClr val="002060"/>
                </a:solidFill>
              </a:rPr>
              <a:t> </a:t>
            </a:r>
            <a:r>
              <a:rPr lang="ru-RU" sz="3800" dirty="0" err="1">
                <a:solidFill>
                  <a:srgbClr val="002060"/>
                </a:solidFill>
              </a:rPr>
              <a:t>мәдениетке</a:t>
            </a:r>
            <a:r>
              <a:rPr lang="ru-RU" sz="3800" dirty="0">
                <a:solidFill>
                  <a:srgbClr val="002060"/>
                </a:solidFill>
              </a:rPr>
              <a:t> </a:t>
            </a:r>
            <a:r>
              <a:rPr lang="ru-RU" sz="3800" dirty="0" err="1">
                <a:solidFill>
                  <a:srgbClr val="002060"/>
                </a:solidFill>
              </a:rPr>
              <a:t>енуіне</a:t>
            </a:r>
            <a:r>
              <a:rPr lang="ru-RU" sz="3800" dirty="0">
                <a:solidFill>
                  <a:srgbClr val="002060"/>
                </a:solidFill>
              </a:rPr>
              <a:t> </a:t>
            </a:r>
            <a:r>
              <a:rPr lang="ru-RU" sz="3800" dirty="0" err="1">
                <a:solidFill>
                  <a:srgbClr val="002060"/>
                </a:solidFill>
              </a:rPr>
              <a:t>ықпал</a:t>
            </a:r>
            <a:r>
              <a:rPr lang="ru-RU" sz="3800" dirty="0">
                <a:solidFill>
                  <a:srgbClr val="002060"/>
                </a:solidFill>
              </a:rPr>
              <a:t> </a:t>
            </a:r>
            <a:r>
              <a:rPr lang="ru-RU" sz="3800" dirty="0" err="1">
                <a:solidFill>
                  <a:srgbClr val="002060"/>
                </a:solidFill>
              </a:rPr>
              <a:t>ететін</a:t>
            </a:r>
            <a:r>
              <a:rPr lang="ru-RU" sz="3800" dirty="0">
                <a:solidFill>
                  <a:srgbClr val="002060"/>
                </a:solidFill>
              </a:rPr>
              <a:t> </a:t>
            </a:r>
            <a:r>
              <a:rPr lang="ru-RU" sz="3800" dirty="0" err="1">
                <a:solidFill>
                  <a:srgbClr val="002060"/>
                </a:solidFill>
              </a:rPr>
              <a:t>әлеуметтік</a:t>
            </a:r>
            <a:r>
              <a:rPr lang="ru-RU" sz="3800" dirty="0">
                <a:solidFill>
                  <a:srgbClr val="002060"/>
                </a:solidFill>
              </a:rPr>
              <a:t> </a:t>
            </a:r>
            <a:r>
              <a:rPr lang="ru-RU" sz="3800" dirty="0" err="1" smtClean="0">
                <a:solidFill>
                  <a:srgbClr val="002060"/>
                </a:solidFill>
              </a:rPr>
              <a:t>құндылық</a:t>
            </a:r>
            <a:endParaRPr lang="ru-RU" sz="3800" dirty="0" smtClean="0">
              <a:solidFill>
                <a:srgbClr val="002060"/>
              </a:solidFill>
            </a:endParaRPr>
          </a:p>
          <a:p>
            <a:pPr marL="76200" indent="0" algn="r">
              <a:buNone/>
            </a:pPr>
            <a:r>
              <a:rPr lang="ru-RU" sz="2900" i="1" dirty="0" smtClean="0"/>
              <a:t>(Педагогика. Ред </a:t>
            </a:r>
            <a:r>
              <a:rPr lang="ru-RU" sz="2900" i="1" dirty="0" err="1" smtClean="0"/>
              <a:t>басқ.Пидкасистый</a:t>
            </a:r>
            <a:r>
              <a:rPr lang="ru-RU" sz="2900" i="1" dirty="0" smtClean="0"/>
              <a:t> П.И</a:t>
            </a:r>
            <a:r>
              <a:rPr lang="ru-RU" sz="2900" i="1" dirty="0"/>
              <a:t>. М., 1995. </a:t>
            </a:r>
            <a:r>
              <a:rPr lang="ru-RU" sz="2900" i="1" dirty="0" smtClean="0"/>
              <a:t>301 б).</a:t>
            </a:r>
            <a:r>
              <a:rPr lang="ru-RU" sz="1600" i="1" dirty="0"/>
              <a:t/>
            </a:r>
            <a:br>
              <a:rPr lang="ru-RU" sz="1600" i="1" dirty="0"/>
            </a:br>
            <a:endParaRPr lang="ru-RU" sz="1600" i="1" dirty="0" smtClean="0"/>
          </a:p>
          <a:p>
            <a:pPr marL="76200" indent="0" algn="r">
              <a:buNone/>
            </a:pPr>
            <a:endParaRPr lang="ru-RU" sz="1600" i="1" dirty="0" smtClean="0"/>
          </a:p>
          <a:p>
            <a:pPr marL="76200" indent="0" algn="r">
              <a:buNone/>
            </a:pPr>
            <a:endParaRPr lang="ru-RU" sz="1600" i="1" dirty="0"/>
          </a:p>
          <a:p>
            <a:pPr marL="76200" indent="0" algn="r">
              <a:buNone/>
            </a:pPr>
            <a:endParaRPr lang="ru-RU" sz="1600" i="1" dirty="0" smtClean="0"/>
          </a:p>
        </p:txBody>
      </p:sp>
      <p:pic>
        <p:nvPicPr>
          <p:cNvPr id="7" name="Google Shape;183;g1f36298e04e_0_2296" descr="07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576" y="-17458"/>
            <a:ext cx="1828800" cy="269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08;g1f36298e04e_0_2104"/>
          <p:cNvPicPr preferRelativeResize="0"/>
          <p:nvPr/>
        </p:nvPicPr>
        <p:blipFill rotWithShape="1">
          <a:blip r:embed="rId4">
            <a:alphaModFix/>
          </a:blip>
          <a:srcRect t="23967" b="52127"/>
          <a:stretch/>
        </p:blipFill>
        <p:spPr>
          <a:xfrm>
            <a:off x="375037" y="2466213"/>
            <a:ext cx="1782025" cy="88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63;g1dd41bddf60_0_1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5268792" y="3469518"/>
            <a:ext cx="1502969" cy="4753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2155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dd41bddf60_0_105"/>
          <p:cNvSpPr txBox="1">
            <a:spLocks noGrp="1"/>
          </p:cNvSpPr>
          <p:nvPr>
            <p:ph type="subTitle" idx="2"/>
          </p:nvPr>
        </p:nvSpPr>
        <p:spPr>
          <a:xfrm>
            <a:off x="415600" y="200250"/>
            <a:ext cx="113607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5833"/>
              <a:buNone/>
            </a:pPr>
            <a:r>
              <a:rPr lang="en-US" b="1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Білім беру ұйымдарында қолайлы тәрбиелеу ортасын </a:t>
            </a:r>
            <a:endParaRPr b="1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5833"/>
              <a:buNone/>
            </a:pPr>
            <a:r>
              <a:rPr lang="en-US" b="1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қамтамасыз етудің психологиялық-педагогикалық негіздері</a:t>
            </a:r>
            <a:endParaRPr b="1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1dd41bddf60_0_105"/>
          <p:cNvSpPr/>
          <p:nvPr/>
        </p:nvSpPr>
        <p:spPr>
          <a:xfrm>
            <a:off x="-7937" y="758825"/>
            <a:ext cx="384300" cy="5330700"/>
          </a:xfrm>
          <a:prstGeom prst="rect">
            <a:avLst/>
          </a:prstGeom>
          <a:solidFill>
            <a:srgbClr val="C8C8C8">
              <a:alpha val="4863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g1dd41bddf60_0_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5075" y="1181819"/>
            <a:ext cx="2158171" cy="46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1dd41bddf60_0_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7475" y="1371600"/>
            <a:ext cx="2158171" cy="514556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1dd41bddf60_0_105"/>
          <p:cNvSpPr txBox="1"/>
          <p:nvPr/>
        </p:nvSpPr>
        <p:spPr>
          <a:xfrm>
            <a:off x="1421249" y="1098550"/>
            <a:ext cx="2486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cap="none">
                <a:solidFill>
                  <a:schemeClr val="accent1"/>
                </a:solidFill>
              </a:rPr>
              <a:t>Қазіргі әлем жоғары күрделілікпен сипатталады</a:t>
            </a:r>
            <a:endParaRPr sz="1600">
              <a:solidFill>
                <a:schemeClr val="accent1"/>
              </a:solidFill>
            </a:endParaRPr>
          </a:p>
        </p:txBody>
      </p:sp>
      <p:sp>
        <p:nvSpPr>
          <p:cNvPr id="153" name="Google Shape;153;g1dd41bddf60_0_105"/>
          <p:cNvSpPr txBox="1"/>
          <p:nvPr/>
        </p:nvSpPr>
        <p:spPr>
          <a:xfrm>
            <a:off x="1421249" y="2036723"/>
            <a:ext cx="2486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6A5AF"/>
                </a:solidFill>
              </a:rPr>
              <a:t>Ондағы өзгерістер жылдамдығы үнемі өсіп келеді</a:t>
            </a:r>
            <a:endParaRPr sz="1600">
              <a:solidFill>
                <a:srgbClr val="76A5AF"/>
              </a:solidFill>
            </a:endParaRPr>
          </a:p>
        </p:txBody>
      </p:sp>
      <p:sp>
        <p:nvSpPr>
          <p:cNvPr id="154" name="Google Shape;154;g1dd41bddf60_0_105"/>
          <p:cNvSpPr txBox="1"/>
          <p:nvPr/>
        </p:nvSpPr>
        <p:spPr>
          <a:xfrm>
            <a:off x="1454488" y="3163331"/>
            <a:ext cx="25131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</a:rPr>
              <a:t>Бір сыныпта әртүрлі көрсеткіштер бойынша бір-бірінен мүлдем өзгеше оқушылар оқиды</a:t>
            </a:r>
            <a:endParaRPr sz="1600">
              <a:solidFill>
                <a:schemeClr val="accent1"/>
              </a:solidFill>
            </a:endParaRPr>
          </a:p>
        </p:txBody>
      </p:sp>
      <p:sp>
        <p:nvSpPr>
          <p:cNvPr id="155" name="Google Shape;155;g1dd41bddf60_0_105"/>
          <p:cNvSpPr txBox="1"/>
          <p:nvPr/>
        </p:nvSpPr>
        <p:spPr>
          <a:xfrm>
            <a:off x="1421255" y="4843850"/>
            <a:ext cx="26727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6A5AF"/>
                </a:solidFill>
              </a:rPr>
              <a:t>Мектеп ұзақ уақыт бойы тек инертті білім мен құрғақ теорияның жеткізушісі бола алмайды</a:t>
            </a:r>
            <a:endParaRPr sz="1600">
              <a:solidFill>
                <a:srgbClr val="76A5AF"/>
              </a:solidFill>
            </a:endParaRPr>
          </a:p>
        </p:txBody>
      </p:sp>
      <p:sp>
        <p:nvSpPr>
          <p:cNvPr id="156" name="Google Shape;156;g1dd41bddf60_0_105"/>
          <p:cNvSpPr txBox="1"/>
          <p:nvPr/>
        </p:nvSpPr>
        <p:spPr>
          <a:xfrm>
            <a:off x="7224526" y="1053325"/>
            <a:ext cx="38565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</a:rPr>
              <a:t>Мектеп оқушылар үшін өсіп келе жатқан стресстің қайнар көзіне айналуда: көптеген елдерде балалар мен жасөспірімдердің психикалық денсаулығының дағдарысы туралы ашық айтылады (Abeles 2015)</a:t>
            </a:r>
            <a:endParaRPr sz="1600">
              <a:solidFill>
                <a:schemeClr val="accent1"/>
              </a:solidFill>
            </a:endParaRPr>
          </a:p>
        </p:txBody>
      </p:sp>
      <p:sp>
        <p:nvSpPr>
          <p:cNvPr id="157" name="Google Shape;157;g1dd41bddf60_0_105"/>
          <p:cNvSpPr txBox="1"/>
          <p:nvPr/>
        </p:nvSpPr>
        <p:spPr>
          <a:xfrm>
            <a:off x="7399174" y="3282590"/>
            <a:ext cx="35118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6A5AF"/>
                </a:solidFill>
              </a:rPr>
              <a:t>Білім енді болашақ өмірге дайындық ретінде қарастырылмайды, табыстың басты көрсеткіші тек академиялық үлгерім емес</a:t>
            </a:r>
            <a:endParaRPr sz="1600">
              <a:solidFill>
                <a:srgbClr val="76A5AF"/>
              </a:solidFill>
            </a:endParaRPr>
          </a:p>
        </p:txBody>
      </p:sp>
      <p:sp>
        <p:nvSpPr>
          <p:cNvPr id="158" name="Google Shape;158;g1dd41bddf60_0_105"/>
          <p:cNvSpPr txBox="1"/>
          <p:nvPr/>
        </p:nvSpPr>
        <p:spPr>
          <a:xfrm>
            <a:off x="7399174" y="5181599"/>
            <a:ext cx="3445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</a:rPr>
              <a:t>Әл-ауқат жаңа білім беру дискурсы ретінде қарастырылады (Поливанова, 2020)</a:t>
            </a:r>
            <a:endParaRPr sz="1600">
              <a:solidFill>
                <a:schemeClr val="accent1"/>
              </a:solidFill>
            </a:endParaRPr>
          </a:p>
        </p:txBody>
      </p:sp>
      <p:cxnSp>
        <p:nvCxnSpPr>
          <p:cNvPr id="159" name="Google Shape;159;g1dd41bddf60_0_105"/>
          <p:cNvCxnSpPr/>
          <p:nvPr/>
        </p:nvCxnSpPr>
        <p:spPr>
          <a:xfrm>
            <a:off x="2654902" y="612291"/>
            <a:ext cx="6946200" cy="0"/>
          </a:xfrm>
          <a:prstGeom prst="straightConnector1">
            <a:avLst/>
          </a:prstGeom>
          <a:noFill/>
          <a:ln w="28575" cap="flat" cmpd="sng">
            <a:solidFill>
              <a:srgbClr val="EE7008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dd41bddf60_0_128"/>
          <p:cNvSpPr/>
          <p:nvPr/>
        </p:nvSpPr>
        <p:spPr>
          <a:xfrm>
            <a:off x="-7937" y="758825"/>
            <a:ext cx="384300" cy="5330700"/>
          </a:xfrm>
          <a:prstGeom prst="rect">
            <a:avLst/>
          </a:prstGeom>
          <a:solidFill>
            <a:srgbClr val="C8C8C8">
              <a:alpha val="4863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g1dd41bddf60_0_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5861" y="1869626"/>
            <a:ext cx="4510677" cy="3975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1dd41bddf60_0_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2289419" y="1869625"/>
            <a:ext cx="4510677" cy="397578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1dd41bddf60_0_128"/>
          <p:cNvSpPr txBox="1"/>
          <p:nvPr/>
        </p:nvSpPr>
        <p:spPr>
          <a:xfrm>
            <a:off x="0" y="3015075"/>
            <a:ext cx="358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1">
                <a:solidFill>
                  <a:schemeClr val="accent2"/>
                </a:solidFill>
              </a:rPr>
              <a:t>Тұлғааралық қатынастардағы құзыреттілік</a:t>
            </a:r>
            <a:endParaRPr sz="1500" b="1" i="1">
              <a:solidFill>
                <a:schemeClr val="accent2"/>
              </a:solidFill>
            </a:endParaRPr>
          </a:p>
        </p:txBody>
      </p:sp>
      <p:sp>
        <p:nvSpPr>
          <p:cNvPr id="168" name="Google Shape;168;g1dd41bddf60_0_128"/>
          <p:cNvSpPr txBox="1"/>
          <p:nvPr/>
        </p:nvSpPr>
        <p:spPr>
          <a:xfrm>
            <a:off x="1475201" y="2039951"/>
            <a:ext cx="2797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1">
                <a:solidFill>
                  <a:srgbClr val="38761D"/>
                </a:solidFill>
              </a:rPr>
              <a:t>Автономия</a:t>
            </a:r>
            <a:endParaRPr sz="1700" b="1" i="1">
              <a:solidFill>
                <a:srgbClr val="38761D"/>
              </a:solidFill>
            </a:endParaRPr>
          </a:p>
        </p:txBody>
      </p:sp>
      <p:sp>
        <p:nvSpPr>
          <p:cNvPr id="169" name="Google Shape;169;g1dd41bddf60_0_128"/>
          <p:cNvSpPr txBox="1"/>
          <p:nvPr/>
        </p:nvSpPr>
        <p:spPr>
          <a:xfrm>
            <a:off x="7884601" y="2039962"/>
            <a:ext cx="2682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1">
                <a:solidFill>
                  <a:srgbClr val="BF9000"/>
                </a:solidFill>
              </a:rPr>
              <a:t>Жеке өсу қабілеті</a:t>
            </a:r>
            <a:endParaRPr sz="1700" b="1" i="1">
              <a:solidFill>
                <a:srgbClr val="BF9000"/>
              </a:solidFill>
            </a:endParaRPr>
          </a:p>
        </p:txBody>
      </p:sp>
      <p:sp>
        <p:nvSpPr>
          <p:cNvPr id="170" name="Google Shape;170;g1dd41bddf60_0_128"/>
          <p:cNvSpPr txBox="1"/>
          <p:nvPr/>
        </p:nvSpPr>
        <p:spPr>
          <a:xfrm>
            <a:off x="8651679" y="3056179"/>
            <a:ext cx="2995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1">
                <a:solidFill>
                  <a:srgbClr val="CC0000"/>
                </a:solidFill>
              </a:rPr>
              <a:t>Өмірдің мағынасын сезіну</a:t>
            </a:r>
            <a:endParaRPr sz="1700" b="1" i="1">
              <a:solidFill>
                <a:srgbClr val="CC0000"/>
              </a:solidFill>
            </a:endParaRPr>
          </a:p>
        </p:txBody>
      </p:sp>
      <p:sp>
        <p:nvSpPr>
          <p:cNvPr id="171" name="Google Shape;171;g1dd41bddf60_0_128"/>
          <p:cNvSpPr txBox="1"/>
          <p:nvPr/>
        </p:nvSpPr>
        <p:spPr>
          <a:xfrm>
            <a:off x="157230" y="4096822"/>
            <a:ext cx="342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1">
                <a:solidFill>
                  <a:srgbClr val="CC0000"/>
                </a:solidFill>
              </a:rPr>
              <a:t>Сенімділік пен қауіпсіздік сезімі</a:t>
            </a:r>
            <a:endParaRPr sz="1700" b="1" i="1">
              <a:solidFill>
                <a:srgbClr val="CC0000"/>
              </a:solidFill>
            </a:endParaRPr>
          </a:p>
        </p:txBody>
      </p:sp>
      <p:sp>
        <p:nvSpPr>
          <p:cNvPr id="172" name="Google Shape;172;g1dd41bddf60_0_128"/>
          <p:cNvSpPr txBox="1"/>
          <p:nvPr/>
        </p:nvSpPr>
        <p:spPr>
          <a:xfrm>
            <a:off x="1914398" y="5178573"/>
            <a:ext cx="2358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1">
                <a:solidFill>
                  <a:srgbClr val="BF9000"/>
                </a:solidFill>
              </a:rPr>
              <a:t>Эмоционалды жайлылық</a:t>
            </a:r>
            <a:endParaRPr sz="1700" b="1" i="1">
              <a:solidFill>
                <a:srgbClr val="BF9000"/>
              </a:solidFill>
            </a:endParaRPr>
          </a:p>
        </p:txBody>
      </p:sp>
      <p:sp>
        <p:nvSpPr>
          <p:cNvPr id="173" name="Google Shape;173;g1dd41bddf60_0_128"/>
          <p:cNvSpPr txBox="1"/>
          <p:nvPr/>
        </p:nvSpPr>
        <p:spPr>
          <a:xfrm>
            <a:off x="8651674" y="4096825"/>
            <a:ext cx="258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1">
                <a:solidFill>
                  <a:schemeClr val="accent2"/>
                </a:solidFill>
              </a:rPr>
              <a:t>Әлеуметтік ортаға бейімделу</a:t>
            </a:r>
            <a:endParaRPr sz="1700" b="1" i="1">
              <a:solidFill>
                <a:schemeClr val="accent2"/>
              </a:solidFill>
            </a:endParaRPr>
          </a:p>
        </p:txBody>
      </p:sp>
      <p:sp>
        <p:nvSpPr>
          <p:cNvPr id="174" name="Google Shape;174;g1dd41bddf60_0_128"/>
          <p:cNvSpPr txBox="1"/>
          <p:nvPr/>
        </p:nvSpPr>
        <p:spPr>
          <a:xfrm>
            <a:off x="7884607" y="5309367"/>
            <a:ext cx="2797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1">
                <a:solidFill>
                  <a:srgbClr val="38761D"/>
                </a:solidFill>
              </a:rPr>
              <a:t>Позитивті өмір салты</a:t>
            </a:r>
            <a:endParaRPr sz="1700" b="1" i="1">
              <a:solidFill>
                <a:srgbClr val="38761D"/>
              </a:solidFill>
            </a:endParaRPr>
          </a:p>
        </p:txBody>
      </p:sp>
      <p:sp>
        <p:nvSpPr>
          <p:cNvPr id="175" name="Google Shape;175;g1dd41bddf60_0_128"/>
          <p:cNvSpPr/>
          <p:nvPr/>
        </p:nvSpPr>
        <p:spPr>
          <a:xfrm>
            <a:off x="4365938" y="2132413"/>
            <a:ext cx="3425100" cy="3425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1dd41bddf60_0_128"/>
          <p:cNvSpPr txBox="1"/>
          <p:nvPr/>
        </p:nvSpPr>
        <p:spPr>
          <a:xfrm>
            <a:off x="4501276" y="2769575"/>
            <a:ext cx="31545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EE7008"/>
                </a:solidFill>
                <a:latin typeface="Calibri"/>
                <a:ea typeface="Calibri"/>
                <a:cs typeface="Calibri"/>
                <a:sym typeface="Calibri"/>
              </a:rPr>
              <a:t>Психологиялық әл-ауқат бұл адамның мінез-құлқы мен эмоциясын , танымдық белсенділігін бақылау қабілеті, сондай-ақ  белгілі бір жиілік пен қарқындылықпен сипатталатын  адаммен сезілетін жағымды эмоциялары</a:t>
            </a:r>
            <a:endParaRPr sz="1700" b="1">
              <a:solidFill>
                <a:srgbClr val="EE7008"/>
              </a:solidFill>
            </a:endParaRPr>
          </a:p>
        </p:txBody>
      </p:sp>
      <p:pic>
        <p:nvPicPr>
          <p:cNvPr id="177" name="Google Shape;177;g1dd41bddf60_0_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214547" y="-1566069"/>
            <a:ext cx="172789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dd41bddf60_0_162"/>
          <p:cNvSpPr/>
          <p:nvPr/>
        </p:nvSpPr>
        <p:spPr>
          <a:xfrm>
            <a:off x="-7937" y="758825"/>
            <a:ext cx="384300" cy="5330700"/>
          </a:xfrm>
          <a:prstGeom prst="rect">
            <a:avLst/>
          </a:prstGeom>
          <a:solidFill>
            <a:srgbClr val="C8C8C8">
              <a:alpha val="4863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1dd41bddf60_0_162"/>
          <p:cNvSpPr txBox="1">
            <a:spLocks noGrp="1"/>
          </p:cNvSpPr>
          <p:nvPr>
            <p:ph type="subTitle" idx="2"/>
          </p:nvPr>
        </p:nvSpPr>
        <p:spPr>
          <a:xfrm>
            <a:off x="415600" y="200250"/>
            <a:ext cx="113607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5833"/>
              <a:buNone/>
            </a:pPr>
            <a:r>
              <a:rPr lang="en-US" b="1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Балалардың физикалық және психикалық денсаулығы </a:t>
            </a:r>
            <a:endParaRPr b="1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5833"/>
              <a:buNone/>
            </a:pPr>
            <a:r>
              <a:rPr lang="en-US" b="1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арасындағы ықтимал байланыстар</a:t>
            </a:r>
            <a:endParaRPr b="1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4" name="Google Shape;184;g1dd41bddf60_0_162"/>
          <p:cNvCxnSpPr/>
          <p:nvPr/>
        </p:nvCxnSpPr>
        <p:spPr>
          <a:xfrm>
            <a:off x="2654902" y="612291"/>
            <a:ext cx="6946200" cy="0"/>
          </a:xfrm>
          <a:prstGeom prst="straightConnector1">
            <a:avLst/>
          </a:prstGeom>
          <a:noFill/>
          <a:ln w="28575" cap="flat" cmpd="sng">
            <a:solidFill>
              <a:srgbClr val="EE700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5" name="Google Shape;185;g1dd41bddf60_0_162"/>
          <p:cNvSpPr/>
          <p:nvPr/>
        </p:nvSpPr>
        <p:spPr>
          <a:xfrm>
            <a:off x="2759246" y="1147325"/>
            <a:ext cx="2141400" cy="1112700"/>
          </a:xfrm>
          <a:prstGeom prst="roundRect">
            <a:avLst>
              <a:gd name="adj" fmla="val 16667"/>
            </a:avLst>
          </a:prstGeom>
          <a:solidFill>
            <a:srgbClr val="C4E2FC">
              <a:alpha val="35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1dd41bddf60_0_162"/>
          <p:cNvSpPr/>
          <p:nvPr/>
        </p:nvSpPr>
        <p:spPr>
          <a:xfrm>
            <a:off x="7354988" y="1104475"/>
            <a:ext cx="2337900" cy="1052400"/>
          </a:xfrm>
          <a:prstGeom prst="roundRect">
            <a:avLst>
              <a:gd name="adj" fmla="val 16667"/>
            </a:avLst>
          </a:prstGeom>
          <a:solidFill>
            <a:srgbClr val="C4E2FC">
              <a:alpha val="35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1dd41bddf60_0_162"/>
          <p:cNvSpPr txBox="1"/>
          <p:nvPr/>
        </p:nvSpPr>
        <p:spPr>
          <a:xfrm>
            <a:off x="2748436" y="1445906"/>
            <a:ext cx="2152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ас қорыту</a:t>
            </a:r>
            <a:endParaRPr sz="17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1dd41bddf60_0_162"/>
          <p:cNvSpPr txBox="1"/>
          <p:nvPr/>
        </p:nvSpPr>
        <p:spPr>
          <a:xfrm>
            <a:off x="7655074" y="1315093"/>
            <a:ext cx="1768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психологиялық жағдайы</a:t>
            </a:r>
            <a:endParaRPr sz="17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dd41bddf60_0_162"/>
          <p:cNvSpPr/>
          <p:nvPr/>
        </p:nvSpPr>
        <p:spPr>
          <a:xfrm>
            <a:off x="2525964" y="4166550"/>
            <a:ext cx="2933100" cy="1358400"/>
          </a:xfrm>
          <a:prstGeom prst="roundRect">
            <a:avLst>
              <a:gd name="adj" fmla="val 16667"/>
            </a:avLst>
          </a:prstGeom>
          <a:solidFill>
            <a:srgbClr val="C4E2FC">
              <a:alpha val="35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1dd41bddf60_0_162"/>
          <p:cNvSpPr txBox="1"/>
          <p:nvPr/>
        </p:nvSpPr>
        <p:spPr>
          <a:xfrm>
            <a:off x="2748443" y="4484248"/>
            <a:ext cx="2564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орталық жүйке жүйесі (ми және жұлын)</a:t>
            </a:r>
            <a:endParaRPr sz="1300">
              <a:solidFill>
                <a:schemeClr val="accent1"/>
              </a:solidFill>
            </a:endParaRPr>
          </a:p>
        </p:txBody>
      </p:sp>
      <p:sp>
        <p:nvSpPr>
          <p:cNvPr id="191" name="Google Shape;191;g1dd41bddf60_0_162"/>
          <p:cNvSpPr/>
          <p:nvPr/>
        </p:nvSpPr>
        <p:spPr>
          <a:xfrm>
            <a:off x="6692618" y="4166558"/>
            <a:ext cx="2933100" cy="1281600"/>
          </a:xfrm>
          <a:prstGeom prst="roundRect">
            <a:avLst>
              <a:gd name="adj" fmla="val 16667"/>
            </a:avLst>
          </a:prstGeom>
          <a:solidFill>
            <a:srgbClr val="C4E2FC">
              <a:alpha val="35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1dd41bddf60_0_162"/>
          <p:cNvSpPr txBox="1"/>
          <p:nvPr/>
        </p:nvSpPr>
        <p:spPr>
          <a:xfrm>
            <a:off x="6839127" y="4484247"/>
            <a:ext cx="2725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энтеральды жүйке жүйесі (ішек)</a:t>
            </a:r>
            <a:endParaRPr sz="1700" i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1dd41bddf60_0_162"/>
          <p:cNvSpPr/>
          <p:nvPr/>
        </p:nvSpPr>
        <p:spPr>
          <a:xfrm>
            <a:off x="4846565" y="2341268"/>
            <a:ext cx="2915700" cy="149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1dd41bddf60_0_162"/>
          <p:cNvSpPr txBox="1"/>
          <p:nvPr/>
        </p:nvSpPr>
        <p:spPr>
          <a:xfrm>
            <a:off x="5088061" y="2689856"/>
            <a:ext cx="2432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ӨЗАРА </a:t>
            </a:r>
            <a:endParaRPr sz="23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БАЙЛАНЫС</a:t>
            </a:r>
            <a:endParaRPr sz="23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5" name="Google Shape;195;g1dd41bddf60_0_162"/>
          <p:cNvCxnSpPr>
            <a:endCxn id="193" idx="7"/>
          </p:cNvCxnSpPr>
          <p:nvPr/>
        </p:nvCxnSpPr>
        <p:spPr>
          <a:xfrm flipH="1">
            <a:off x="7335270" y="2156786"/>
            <a:ext cx="426900" cy="403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96" name="Google Shape;196;g1dd41bddf60_0_162"/>
          <p:cNvCxnSpPr/>
          <p:nvPr/>
        </p:nvCxnSpPr>
        <p:spPr>
          <a:xfrm>
            <a:off x="4691289" y="2221452"/>
            <a:ext cx="431400" cy="443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97" name="Google Shape;197;g1dd41bddf60_0_162"/>
          <p:cNvCxnSpPr>
            <a:stCxn id="193" idx="3"/>
          </p:cNvCxnSpPr>
          <p:nvPr/>
        </p:nvCxnSpPr>
        <p:spPr>
          <a:xfrm flipH="1">
            <a:off x="4544559" y="3619550"/>
            <a:ext cx="729000" cy="5472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98" name="Google Shape;198;g1dd41bddf60_0_162"/>
          <p:cNvCxnSpPr>
            <a:stCxn id="193" idx="5"/>
            <a:endCxn id="191" idx="0"/>
          </p:cNvCxnSpPr>
          <p:nvPr/>
        </p:nvCxnSpPr>
        <p:spPr>
          <a:xfrm>
            <a:off x="7335270" y="3619550"/>
            <a:ext cx="823800" cy="546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199" name="Google Shape;199;g1dd41bddf60_0_162"/>
          <p:cNvSpPr/>
          <p:nvPr/>
        </p:nvSpPr>
        <p:spPr>
          <a:xfrm>
            <a:off x="671650" y="5629125"/>
            <a:ext cx="10912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Олардың екеуі де бірдей гормондар мен </a:t>
            </a:r>
            <a:r>
              <a:rPr lang="en-US" sz="1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нейротрансмиттерлермен</a:t>
            </a:r>
            <a:r>
              <a:rPr lang="en-US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басқарылады, вагус нерві арқылы байланысады және бір-бірімен тұрақты байланыста болады. Бұл ерекше байланыс </a:t>
            </a:r>
            <a:r>
              <a:rPr lang="en-US" sz="1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"ось: ішек-ми"</a:t>
            </a:r>
            <a:r>
              <a:rPr lang="en-US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деп аталады</a:t>
            </a:r>
            <a:endParaRPr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1dd41bddf60_0_162"/>
          <p:cNvSpPr/>
          <p:nvPr/>
        </p:nvSpPr>
        <p:spPr>
          <a:xfrm>
            <a:off x="5459041" y="4658264"/>
            <a:ext cx="1233600" cy="1947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dd41bddf60_0_162"/>
          <p:cNvSpPr/>
          <p:nvPr/>
        </p:nvSpPr>
        <p:spPr>
          <a:xfrm>
            <a:off x="4922261" y="1509625"/>
            <a:ext cx="2432700" cy="2424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g1dd41bddf60_0_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1437" y="1817324"/>
            <a:ext cx="1568045" cy="3196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1dd41bddf60_0_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2407" y="1756117"/>
            <a:ext cx="1675939" cy="3196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dd41bddf60_0_205"/>
          <p:cNvSpPr/>
          <p:nvPr/>
        </p:nvSpPr>
        <p:spPr>
          <a:xfrm>
            <a:off x="-7937" y="758825"/>
            <a:ext cx="384300" cy="5330700"/>
          </a:xfrm>
          <a:prstGeom prst="rect">
            <a:avLst/>
          </a:prstGeom>
          <a:solidFill>
            <a:srgbClr val="C8C8C8">
              <a:alpha val="4863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1dd41bddf60_0_205"/>
          <p:cNvSpPr txBox="1">
            <a:spLocks noGrp="1"/>
          </p:cNvSpPr>
          <p:nvPr>
            <p:ph type="subTitle" idx="2"/>
          </p:nvPr>
        </p:nvSpPr>
        <p:spPr>
          <a:xfrm>
            <a:off x="415600" y="200250"/>
            <a:ext cx="113607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5833"/>
              <a:buNone/>
            </a:pPr>
            <a:r>
              <a:rPr lang="en-US" b="1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Балалардағы психологиялық қолайсыздықтың себептері</a:t>
            </a:r>
            <a:endParaRPr b="1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5833"/>
              <a:buNone/>
            </a:pPr>
            <a:endParaRPr b="1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0" name="Google Shape;210;g1dd41bddf60_0_205"/>
          <p:cNvCxnSpPr/>
          <p:nvPr/>
        </p:nvCxnSpPr>
        <p:spPr>
          <a:xfrm>
            <a:off x="2654902" y="612291"/>
            <a:ext cx="6946200" cy="0"/>
          </a:xfrm>
          <a:prstGeom prst="straightConnector1">
            <a:avLst/>
          </a:prstGeom>
          <a:noFill/>
          <a:ln w="28575" cap="flat" cmpd="sng">
            <a:solidFill>
              <a:srgbClr val="EE700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1" name="Google Shape;211;g1dd41bddf60_0_205"/>
          <p:cNvSpPr/>
          <p:nvPr/>
        </p:nvSpPr>
        <p:spPr>
          <a:xfrm>
            <a:off x="631725" y="1187225"/>
            <a:ext cx="10719300" cy="3967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4E2FC">
              <a:alpha val="35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1dd41bddf60_0_205"/>
          <p:cNvSpPr txBox="1"/>
          <p:nvPr/>
        </p:nvSpPr>
        <p:spPr>
          <a:xfrm>
            <a:off x="852735" y="1320275"/>
            <a:ext cx="9900600" cy="379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7008"/>
              </a:buClr>
              <a:buSzPts val="1700"/>
              <a:buChar char="●"/>
            </a:pPr>
            <a:r>
              <a:rPr lang="en-US" sz="1700" dirty="0" err="1">
                <a:solidFill>
                  <a:srgbClr val="002060"/>
                </a:solidFill>
              </a:rPr>
              <a:t>Үйде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немесе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басқа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жерде</a:t>
            </a:r>
            <a:r>
              <a:rPr lang="en-US" sz="1700" dirty="0">
                <a:solidFill>
                  <a:srgbClr val="002060"/>
                </a:solidFill>
              </a:rPr>
              <a:t> (</a:t>
            </a:r>
            <a:r>
              <a:rPr lang="en-US" sz="1700" dirty="0" err="1">
                <a:solidFill>
                  <a:srgbClr val="002060"/>
                </a:solidFill>
              </a:rPr>
              <a:t>мысалы</a:t>
            </a:r>
            <a:r>
              <a:rPr lang="en-US" sz="1700" dirty="0">
                <a:solidFill>
                  <a:srgbClr val="002060"/>
                </a:solidFill>
              </a:rPr>
              <a:t>, </a:t>
            </a:r>
            <a:r>
              <a:rPr lang="en-US" sz="1700" dirty="0" err="1">
                <a:solidFill>
                  <a:srgbClr val="002060"/>
                </a:solidFill>
              </a:rPr>
              <a:t>мектепте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немесе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достарына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бару</a:t>
            </a:r>
            <a:r>
              <a:rPr lang="en-US" sz="1700" dirty="0" smtClean="0">
                <a:solidFill>
                  <a:srgbClr val="002060"/>
                </a:solidFill>
              </a:rPr>
              <a:t>)</a:t>
            </a:r>
            <a:r>
              <a:rPr lang="kk-KZ" sz="1700" dirty="0" smtClean="0">
                <a:solidFill>
                  <a:srgbClr val="002060"/>
                </a:solidFill>
              </a:rPr>
              <a:t> </a:t>
            </a:r>
            <a:r>
              <a:rPr lang="en-US" sz="1700" dirty="0" err="1" smtClean="0">
                <a:solidFill>
                  <a:srgbClr val="002060"/>
                </a:solidFill>
              </a:rPr>
              <a:t>мінез-құлық</a:t>
            </a:r>
            <a:r>
              <a:rPr lang="en-US" sz="1700" dirty="0" smtClean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пен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көңіл-күйдің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айтарлықтай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өзгеруі</a:t>
            </a:r>
            <a:endParaRPr sz="1700" dirty="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7008"/>
              </a:buClr>
              <a:buSzPts val="1700"/>
              <a:buChar char="●"/>
            </a:pPr>
            <a:r>
              <a:rPr lang="en-US" sz="1700" dirty="0" err="1">
                <a:solidFill>
                  <a:srgbClr val="002060"/>
                </a:solidFill>
              </a:rPr>
              <a:t>Тым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көп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немесе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тым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аз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ұйықтау</a:t>
            </a:r>
            <a:endParaRPr sz="1700" dirty="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7008"/>
              </a:buClr>
              <a:buSzPts val="1700"/>
              <a:buChar char="●"/>
            </a:pPr>
            <a:r>
              <a:rPr lang="en-US" sz="1700" dirty="0" err="1">
                <a:solidFill>
                  <a:srgbClr val="002060"/>
                </a:solidFill>
              </a:rPr>
              <a:t>Зейінді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шоғырландырумен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байланысты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проблемалар</a:t>
            </a:r>
            <a:endParaRPr sz="1700" dirty="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7008"/>
              </a:buClr>
              <a:buSzPts val="1700"/>
              <a:buChar char="●"/>
            </a:pPr>
            <a:r>
              <a:rPr lang="en-US" sz="1700" dirty="0" err="1">
                <a:solidFill>
                  <a:srgbClr val="002060"/>
                </a:solidFill>
              </a:rPr>
              <a:t>Ашуланшақтық</a:t>
            </a:r>
            <a:endParaRPr sz="1700" dirty="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7008"/>
              </a:buClr>
              <a:buSzPts val="1700"/>
              <a:buChar char="●"/>
            </a:pPr>
            <a:r>
              <a:rPr lang="en-US" sz="1700" dirty="0" err="1">
                <a:solidFill>
                  <a:srgbClr val="002060"/>
                </a:solidFill>
              </a:rPr>
              <a:t>Бұрын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оларға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ұнайтын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әлеуметтік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жағдайлар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мен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әрекеттерден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аулақ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болу</a:t>
            </a:r>
            <a:r>
              <a:rPr lang="en-US" sz="1700" dirty="0">
                <a:solidFill>
                  <a:srgbClr val="002060"/>
                </a:solidFill>
              </a:rPr>
              <a:t>.</a:t>
            </a:r>
            <a:endParaRPr sz="1700" dirty="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7008"/>
              </a:buClr>
              <a:buSzPts val="1700"/>
              <a:buChar char="●"/>
            </a:pPr>
            <a:r>
              <a:rPr lang="en-US" sz="1700" dirty="0" err="1">
                <a:solidFill>
                  <a:srgbClr val="002060"/>
                </a:solidFill>
              </a:rPr>
              <a:t>Үнемі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қайғы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сезімі</a:t>
            </a:r>
            <a:endParaRPr sz="1700" dirty="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7008"/>
              </a:buClr>
              <a:buSzPts val="1700"/>
              <a:buChar char="●"/>
            </a:pPr>
            <a:r>
              <a:rPr lang="en-US" sz="1700" dirty="0" err="1">
                <a:solidFill>
                  <a:srgbClr val="002060"/>
                </a:solidFill>
              </a:rPr>
              <a:t>Тамақтану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әдеттеріндегі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өзгерістер</a:t>
            </a:r>
            <a:r>
              <a:rPr lang="en-US" sz="1700" dirty="0">
                <a:solidFill>
                  <a:srgbClr val="002060"/>
                </a:solidFill>
              </a:rPr>
              <a:t>, </a:t>
            </a:r>
            <a:r>
              <a:rPr lang="en-US" sz="1700" dirty="0" err="1">
                <a:solidFill>
                  <a:srgbClr val="002060"/>
                </a:solidFill>
              </a:rPr>
              <a:t>соның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ішінде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тым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көп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немесе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тым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аз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тамақ</a:t>
            </a:r>
            <a:r>
              <a:rPr lang="en-US" sz="1700" dirty="0">
                <a:solidFill>
                  <a:srgbClr val="002060"/>
                </a:solidFill>
              </a:rPr>
              <a:t>.</a:t>
            </a:r>
            <a:endParaRPr sz="1700" dirty="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7008"/>
              </a:buClr>
              <a:buSzPts val="1700"/>
              <a:buChar char="●"/>
            </a:pPr>
            <a:r>
              <a:rPr lang="en-US" sz="1700" dirty="0" err="1">
                <a:solidFill>
                  <a:srgbClr val="002060"/>
                </a:solidFill>
              </a:rPr>
              <a:t>Өзіне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зиян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келтіру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немесе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немқұрайлылық</a:t>
            </a:r>
            <a:endParaRPr sz="1700" dirty="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7008"/>
              </a:buClr>
              <a:buSzPts val="1700"/>
              <a:buChar char="●"/>
            </a:pPr>
            <a:r>
              <a:rPr lang="en-US" sz="1700" dirty="0" err="1">
                <a:solidFill>
                  <a:srgbClr val="002060"/>
                </a:solidFill>
              </a:rPr>
              <a:t>Мектептегі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проблемалар</a:t>
            </a:r>
            <a:r>
              <a:rPr lang="en-US" sz="1700" dirty="0">
                <a:solidFill>
                  <a:srgbClr val="002060"/>
                </a:solidFill>
              </a:rPr>
              <a:t>, </a:t>
            </a:r>
            <a:r>
              <a:rPr lang="en-US" sz="1700" dirty="0" err="1">
                <a:solidFill>
                  <a:srgbClr val="002060"/>
                </a:solidFill>
              </a:rPr>
              <a:t>соның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ішінде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сабаққа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келмеу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немесе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бағаның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төмендеуі</a:t>
            </a:r>
            <a:endParaRPr sz="1700" dirty="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7008"/>
              </a:buClr>
              <a:buSzPts val="1700"/>
              <a:buChar char="●"/>
            </a:pPr>
            <a:r>
              <a:rPr lang="en-US" sz="1700" dirty="0" err="1">
                <a:solidFill>
                  <a:srgbClr val="002060"/>
                </a:solidFill>
              </a:rPr>
              <a:t>Жиі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бас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ауруы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немесе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іштің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ауыруы</a:t>
            </a:r>
            <a:endParaRPr sz="1700" dirty="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7008"/>
              </a:buClr>
              <a:buSzPts val="1700"/>
              <a:buChar char="●"/>
            </a:pPr>
            <a:r>
              <a:rPr lang="en-US" sz="1700" dirty="0" err="1">
                <a:solidFill>
                  <a:srgbClr val="002060"/>
                </a:solidFill>
              </a:rPr>
              <a:t>Әдеттегіден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көп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уайымдау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немесе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жылау</a:t>
            </a:r>
            <a:endParaRPr sz="1700" dirty="0">
              <a:solidFill>
                <a:srgbClr val="002060"/>
              </a:solidFill>
            </a:endParaRPr>
          </a:p>
        </p:txBody>
      </p:sp>
      <p:pic>
        <p:nvPicPr>
          <p:cNvPr id="213" name="Google Shape;213;g1dd41bddf60_0_205" descr="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288799" y="3724925"/>
            <a:ext cx="3410301" cy="2556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dd41bddf60_0_235"/>
          <p:cNvSpPr/>
          <p:nvPr/>
        </p:nvSpPr>
        <p:spPr>
          <a:xfrm>
            <a:off x="-7937" y="758825"/>
            <a:ext cx="384300" cy="5330700"/>
          </a:xfrm>
          <a:prstGeom prst="rect">
            <a:avLst/>
          </a:prstGeom>
          <a:solidFill>
            <a:srgbClr val="C8C8C8">
              <a:alpha val="4863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1dd41bddf60_0_235"/>
          <p:cNvSpPr txBox="1">
            <a:spLocks noGrp="1"/>
          </p:cNvSpPr>
          <p:nvPr>
            <p:ph type="subTitle" idx="2"/>
          </p:nvPr>
        </p:nvSpPr>
        <p:spPr>
          <a:xfrm>
            <a:off x="415600" y="200250"/>
            <a:ext cx="113607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ПСИХОЛОГИЯЛЫҚ ҚОЛАЙСЫЗДЫҚТЫҢ СЕБЕПТЕРІ</a:t>
            </a:r>
            <a:endParaRPr sz="20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5833"/>
              <a:buNone/>
            </a:pPr>
            <a:endParaRPr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0" name="Google Shape;220;g1dd41bddf60_0_235"/>
          <p:cNvCxnSpPr/>
          <p:nvPr/>
        </p:nvCxnSpPr>
        <p:spPr>
          <a:xfrm>
            <a:off x="2654902" y="612291"/>
            <a:ext cx="6946200" cy="0"/>
          </a:xfrm>
          <a:prstGeom prst="straightConnector1">
            <a:avLst/>
          </a:prstGeom>
          <a:noFill/>
          <a:ln w="28575" cap="flat" cmpd="sng">
            <a:solidFill>
              <a:srgbClr val="EE700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1" name="Google Shape;221;g1dd41bddf60_0_235"/>
          <p:cNvSpPr/>
          <p:nvPr/>
        </p:nvSpPr>
        <p:spPr>
          <a:xfrm>
            <a:off x="631725" y="1573200"/>
            <a:ext cx="10719300" cy="3208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1dd41bddf60_0_235"/>
          <p:cNvSpPr txBox="1"/>
          <p:nvPr/>
        </p:nvSpPr>
        <p:spPr>
          <a:xfrm>
            <a:off x="852735" y="1706250"/>
            <a:ext cx="9900600" cy="2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7008"/>
              </a:buClr>
              <a:buSzPts val="1700"/>
              <a:buChar char="●"/>
            </a:pPr>
            <a:r>
              <a:rPr lang="en-US" sz="1700">
                <a:solidFill>
                  <a:srgbClr val="002060"/>
                </a:solidFill>
              </a:rPr>
              <a:t>Жақын отбасы мүшесінің қайтыс болуы немесе ата-анасының ажырасуы сияқты травматикалық оқиғаны бастан кешіру</a:t>
            </a:r>
            <a:endParaRPr sz="170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7008"/>
              </a:buClr>
              <a:buSzPts val="1700"/>
              <a:buChar char="●"/>
            </a:pPr>
            <a:r>
              <a:rPr lang="en-US" sz="1700">
                <a:solidFill>
                  <a:srgbClr val="002060"/>
                </a:solidFill>
              </a:rPr>
              <a:t> Ұзақ мерзімді физикалық аурудың болуы</a:t>
            </a:r>
            <a:endParaRPr sz="170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7008"/>
              </a:buClr>
              <a:buSzPts val="1700"/>
              <a:buChar char="●"/>
            </a:pPr>
            <a:r>
              <a:rPr lang="en-US" sz="1700">
                <a:solidFill>
                  <a:srgbClr val="002060"/>
                </a:solidFill>
              </a:rPr>
              <a:t>Ата-аналардың психикалық денсаулығына байланысты проблемалар немесе нашақорлық</a:t>
            </a:r>
            <a:endParaRPr sz="170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7008"/>
              </a:buClr>
              <a:buSzPts val="1700"/>
              <a:buChar char="●"/>
            </a:pPr>
            <a:r>
              <a:rPr lang="en-US" sz="1700">
                <a:solidFill>
                  <a:srgbClr val="002060"/>
                </a:solidFill>
              </a:rPr>
              <a:t>Немқұрайлылық немесе қатыгездік</a:t>
            </a:r>
            <a:endParaRPr sz="170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7008"/>
              </a:buClr>
              <a:buSzPts val="1700"/>
              <a:buChar char="●"/>
            </a:pPr>
            <a:r>
              <a:rPr lang="en-US" sz="1700">
                <a:solidFill>
                  <a:srgbClr val="002060"/>
                </a:solidFill>
              </a:rPr>
              <a:t>Құрдастар тарапынан қорқыту</a:t>
            </a:r>
            <a:endParaRPr sz="170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7008"/>
              </a:buClr>
              <a:buSzPts val="1700"/>
              <a:buChar char="●"/>
            </a:pPr>
            <a:r>
              <a:rPr lang="en-US" sz="1700">
                <a:solidFill>
                  <a:srgbClr val="002060"/>
                </a:solidFill>
              </a:rPr>
              <a:t>Ата-аналардың қаржылық проблемалары, соның ішінде нашар тұрғын үй жағдайлары</a:t>
            </a:r>
            <a:endParaRPr sz="170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7008"/>
              </a:buClr>
              <a:buSzPts val="1700"/>
              <a:buChar char="●"/>
            </a:pPr>
            <a:r>
              <a:rPr lang="en-US" sz="1700">
                <a:solidFill>
                  <a:srgbClr val="002060"/>
                </a:solidFill>
              </a:rPr>
              <a:t>Қамқоршыда баланың қалыпты өмірі үшін жауапкершіліктің  болмауы</a:t>
            </a:r>
            <a:endParaRPr sz="1700">
              <a:solidFill>
                <a:srgbClr val="002060"/>
              </a:solidFill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7008"/>
              </a:buClr>
              <a:buSzPts val="1700"/>
              <a:buChar char="●"/>
            </a:pPr>
            <a:r>
              <a:rPr lang="en-US" sz="1700">
                <a:solidFill>
                  <a:srgbClr val="002060"/>
                </a:solidFill>
              </a:rPr>
              <a:t>Мектептегі тұрақты қиындықтар</a:t>
            </a:r>
            <a:endParaRPr sz="1700">
              <a:solidFill>
                <a:srgbClr val="002060"/>
              </a:solidFill>
            </a:endParaRPr>
          </a:p>
        </p:txBody>
      </p:sp>
      <p:sp>
        <p:nvSpPr>
          <p:cNvPr id="223" name="Google Shape;223;g1dd41bddf60_0_235"/>
          <p:cNvSpPr/>
          <p:nvPr/>
        </p:nvSpPr>
        <p:spPr>
          <a:xfrm>
            <a:off x="671650" y="1090650"/>
            <a:ext cx="10912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1">
                <a:solidFill>
                  <a:schemeClr val="accent1"/>
                </a:solidFill>
              </a:rPr>
              <a:t>Балалар үшін ықтимал қауіп факторларына мыналар жатады:</a:t>
            </a:r>
            <a:endParaRPr sz="1800"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accent1"/>
              </a:solidFill>
            </a:endParaRPr>
          </a:p>
        </p:txBody>
      </p:sp>
      <p:pic>
        <p:nvPicPr>
          <p:cNvPr id="224" name="Google Shape;224;g1dd41bddf60_0_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5194" y="4003453"/>
            <a:ext cx="2440023" cy="230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073763"/>
      </a:dk2>
      <a:lt2>
        <a:srgbClr val="EEEEEE"/>
      </a:lt2>
      <a:accent1>
        <a:srgbClr val="073763"/>
      </a:accent1>
      <a:accent2>
        <a:srgbClr val="3DA2C6"/>
      </a:accent2>
      <a:accent3>
        <a:srgbClr val="EFEFEF"/>
      </a:accent3>
      <a:accent4>
        <a:srgbClr val="D9D9D9"/>
      </a:accent4>
      <a:accent5>
        <a:srgbClr val="FFD966"/>
      </a:accent5>
      <a:accent6>
        <a:srgbClr val="F1C232"/>
      </a:accent6>
      <a:hlink>
        <a:srgbClr val="D9D9D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892</Words>
  <Application>Microsoft Office PowerPoint</Application>
  <PresentationFormat>Широкоэкранный</PresentationFormat>
  <Paragraphs>130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Raleway SemiBold</vt:lpstr>
      <vt:lpstr>Tahoma</vt:lpstr>
      <vt:lpstr>Raleway Medium</vt:lpstr>
      <vt:lpstr>Century Gothic</vt:lpstr>
      <vt:lpstr>Calibri</vt:lpstr>
      <vt:lpstr>Arial</vt:lpstr>
      <vt:lpstr>Тема Office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PC</cp:lastModifiedBy>
  <cp:revision>7</cp:revision>
  <dcterms:created xsi:type="dcterms:W3CDTF">2021-10-01T06:17:27Z</dcterms:created>
  <dcterms:modified xsi:type="dcterms:W3CDTF">2023-05-12T04:30:33Z</dcterms:modified>
</cp:coreProperties>
</file>