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sldIdLst>
    <p:sldId id="267" r:id="rId4"/>
    <p:sldId id="268" r:id="rId6"/>
    <p:sldId id="278" r:id="rId7"/>
    <p:sldId id="279" r:id="rId8"/>
    <p:sldId id="297" r:id="rId9"/>
    <p:sldId id="281" r:id="rId10"/>
    <p:sldId id="280" r:id="rId11"/>
    <p:sldId id="282" r:id="rId12"/>
    <p:sldId id="283" r:id="rId13"/>
    <p:sldId id="284" r:id="rId14"/>
    <p:sldId id="285" r:id="rId15"/>
    <p:sldId id="286" r:id="rId16"/>
    <p:sldId id="287" r:id="rId17"/>
    <p:sldId id="291" r:id="rId18"/>
    <p:sldId id="293" r:id="rId19"/>
    <p:sldId id="292" r:id="rId20"/>
    <p:sldId id="294" r:id="rId21"/>
    <p:sldId id="288" r:id="rId22"/>
    <p:sldId id="289" r:id="rId23"/>
    <p:sldId id="295" r:id="rId24"/>
    <p:sldId id="29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82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Үстіңгі деректеме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Күн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88715D-A714-4722-8CE9-015D43E179C0}" type="datetimeFigureOut">
              <a:rPr lang="en-US" smtClean="0"/>
            </a:fld>
            <a:endParaRPr lang="en-US"/>
          </a:p>
        </p:txBody>
      </p:sp>
      <p:sp>
        <p:nvSpPr>
          <p:cNvPr id="4" name="Слайд суреті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Жазбала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Мәтін үлгісі</a:t>
            </a:r>
            <a:endParaRPr lang="en-US"/>
          </a:p>
          <a:p>
            <a:pPr lvl="1"/>
            <a:r>
              <a:rPr lang="en-US"/>
              <a:t>Екінші деңгей</a:t>
            </a:r>
            <a:endParaRPr lang="en-US"/>
          </a:p>
          <a:p>
            <a:pPr lvl="2"/>
            <a:r>
              <a:rPr lang="en-US"/>
              <a:t>Үшінші деңгей</a:t>
            </a:r>
            <a:endParaRPr lang="en-US"/>
          </a:p>
          <a:p>
            <a:pPr lvl="3"/>
            <a:r>
              <a:rPr lang="en-US"/>
              <a:t>Төртінші деңгей</a:t>
            </a:r>
            <a:endParaRPr lang="en-US"/>
          </a:p>
          <a:p>
            <a:pPr lvl="4"/>
            <a:r>
              <a:rPr lang="en-US"/>
              <a:t>Бесінші деңгей</a:t>
            </a:r>
            <a:endParaRPr lang="en-US"/>
          </a:p>
        </p:txBody>
      </p:sp>
      <p:sp>
        <p:nvSpPr>
          <p:cNvPr id="6" name="Төменгі деректеме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Слайд нөмірі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EC1DA6-3D07-4FFF-93EE-954937EABAEC}"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667179" y="5154613"/>
            <a:ext cx="5342154" cy="421709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91" name="Google Shape;91;p1:notes"/>
          <p:cNvSpPr>
            <a:spLocks noGrp="1" noRot="1" noChangeAspect="1"/>
          </p:cNvSpPr>
          <p:nvPr>
            <p:ph type="sldImg" idx="2"/>
          </p:nvPr>
        </p:nvSpPr>
        <p:spPr>
          <a:xfrm>
            <a:off x="127000" y="1339850"/>
            <a:ext cx="6423025" cy="3613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ақырып слайды">
    <p:spTree>
      <p:nvGrpSpPr>
        <p:cNvPr id="1" name=""/>
        <p:cNvGrpSpPr/>
        <p:nvPr/>
      </p:nvGrpSpPr>
      <p:grpSpPr>
        <a:xfrm>
          <a:off x="0" y="0"/>
          <a:ext cx="0" cy="0"/>
          <a:chOff x="0" y="0"/>
          <a:chExt cx="0" cy="0"/>
        </a:xfrm>
      </p:grpSpPr>
      <p:sp>
        <p:nvSpPr>
          <p:cNvPr id="2" name="Тақырып 1"/>
          <p:cNvSpPr>
            <a:spLocks noGrp="1"/>
          </p:cNvSpPr>
          <p:nvPr>
            <p:ph type="ctrTitle" hasCustomPrompt="1"/>
          </p:nvPr>
        </p:nvSpPr>
        <p:spPr>
          <a:xfrm>
            <a:off x="1524000" y="1122363"/>
            <a:ext cx="9144000" cy="2387600"/>
          </a:xfrm>
        </p:spPr>
        <p:txBody>
          <a:bodyPr anchor="b"/>
          <a:lstStyle>
            <a:lvl1pPr algn="ctr">
              <a:defRPr sz="6000"/>
            </a:lvl1pPr>
          </a:lstStyle>
          <a:p>
            <a:r>
              <a:rPr lang="en-US"/>
              <a:t>Тақырып үлгісі</a:t>
            </a:r>
            <a:endParaRPr lang="en-US"/>
          </a:p>
        </p:txBody>
      </p:sp>
      <p:sp>
        <p:nvSpPr>
          <p:cNvPr id="3" name="Тақырыпша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Тақырыпша үлгісін өңдеу үшін нұқыңыз</a:t>
            </a:r>
            <a:endParaRPr lang="en-US"/>
          </a:p>
        </p:txBody>
      </p:sp>
      <p:sp>
        <p:nvSpPr>
          <p:cNvPr id="4" name="Күн 3"/>
          <p:cNvSpPr>
            <a:spLocks noGrp="1"/>
          </p:cNvSpPr>
          <p:nvPr>
            <p:ph type="dt" sz="half" idx="10"/>
          </p:nvPr>
        </p:nvSpPr>
        <p:spPr/>
        <p:txBody>
          <a:bodyPr/>
          <a:lstStyle/>
          <a:p>
            <a:fld id="{AC454A18-402B-4DB2-BDB6-E9F45DB82962}" type="datetimeFigureOut">
              <a:rPr lang="en-US" smtClean="0"/>
            </a:fld>
            <a:endParaRPr lang="en-US"/>
          </a:p>
        </p:txBody>
      </p:sp>
      <p:sp>
        <p:nvSpPr>
          <p:cNvPr id="5" name="Төменгі деректеме 4"/>
          <p:cNvSpPr>
            <a:spLocks noGrp="1"/>
          </p:cNvSpPr>
          <p:nvPr>
            <p:ph type="ftr" sz="quarter" idx="11"/>
          </p:nvPr>
        </p:nvSpPr>
        <p:spPr/>
        <p:txBody>
          <a:bodyPr/>
          <a:lstStyle/>
          <a:p>
            <a:endParaRPr lang="en-US"/>
          </a:p>
        </p:txBody>
      </p:sp>
      <p:sp>
        <p:nvSpPr>
          <p:cNvPr id="6" name="Слайд нөмірі 5"/>
          <p:cNvSpPr>
            <a:spLocks noGrp="1"/>
          </p:cNvSpPr>
          <p:nvPr>
            <p:ph type="sldNum" sz="quarter" idx="12"/>
          </p:nvPr>
        </p:nvSpPr>
        <p:spPr/>
        <p:txBody>
          <a:bodyPr/>
          <a:lstStyle/>
          <a:p>
            <a:fld id="{141E361B-97EE-40C2-B7C1-6A54DD14BEDC}"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Тақырып және тік мәтін">
    <p:spTree>
      <p:nvGrpSpPr>
        <p:cNvPr id="1" name=""/>
        <p:cNvGrpSpPr/>
        <p:nvPr/>
      </p:nvGrpSpPr>
      <p:grpSpPr>
        <a:xfrm>
          <a:off x="0" y="0"/>
          <a:ext cx="0" cy="0"/>
          <a:chOff x="0" y="0"/>
          <a:chExt cx="0" cy="0"/>
        </a:xfrm>
      </p:grpSpPr>
      <p:sp>
        <p:nvSpPr>
          <p:cNvPr id="2" name="Тақырып 1"/>
          <p:cNvSpPr>
            <a:spLocks noGrp="1"/>
          </p:cNvSpPr>
          <p:nvPr>
            <p:ph type="title" hasCustomPrompt="1"/>
          </p:nvPr>
        </p:nvSpPr>
        <p:spPr/>
        <p:txBody>
          <a:bodyPr/>
          <a:lstStyle/>
          <a:p>
            <a:r>
              <a:rPr lang="en-US"/>
              <a:t>Тақырып үлгісі</a:t>
            </a:r>
            <a:endParaRPr lang="en-US"/>
          </a:p>
        </p:txBody>
      </p:sp>
      <p:sp>
        <p:nvSpPr>
          <p:cNvPr id="3" name="Тік мәтін 2"/>
          <p:cNvSpPr>
            <a:spLocks noGrp="1"/>
          </p:cNvSpPr>
          <p:nvPr>
            <p:ph type="body" orient="vert" idx="1" hasCustomPrompt="1"/>
          </p:nvPr>
        </p:nvSpPr>
        <p:spPr/>
        <p:txBody>
          <a:bodyPr vert="eaVert"/>
          <a:lstStyle/>
          <a:p>
            <a:pPr lvl="0"/>
            <a:r>
              <a:rPr lang="en-US"/>
              <a:t>Мәтін үлгісі</a:t>
            </a:r>
            <a:endParaRPr lang="en-US"/>
          </a:p>
          <a:p>
            <a:pPr lvl="1"/>
            <a:r>
              <a:rPr lang="en-US"/>
              <a:t>Екінші деңгей</a:t>
            </a:r>
            <a:endParaRPr lang="en-US"/>
          </a:p>
          <a:p>
            <a:pPr lvl="2"/>
            <a:r>
              <a:rPr lang="en-US"/>
              <a:t>Үшінші деңгей</a:t>
            </a:r>
            <a:endParaRPr lang="en-US"/>
          </a:p>
          <a:p>
            <a:pPr lvl="3"/>
            <a:r>
              <a:rPr lang="en-US"/>
              <a:t>Төртінші деңгей</a:t>
            </a:r>
            <a:endParaRPr lang="en-US"/>
          </a:p>
          <a:p>
            <a:pPr lvl="4"/>
            <a:r>
              <a:rPr lang="en-US"/>
              <a:t>Бесінші деңгей</a:t>
            </a:r>
            <a:endParaRPr lang="en-US"/>
          </a:p>
        </p:txBody>
      </p:sp>
      <p:sp>
        <p:nvSpPr>
          <p:cNvPr id="4" name="Күн 3"/>
          <p:cNvSpPr>
            <a:spLocks noGrp="1"/>
          </p:cNvSpPr>
          <p:nvPr>
            <p:ph type="dt" sz="half" idx="10"/>
          </p:nvPr>
        </p:nvSpPr>
        <p:spPr/>
        <p:txBody>
          <a:bodyPr/>
          <a:lstStyle/>
          <a:p>
            <a:fld id="{AC454A18-402B-4DB2-BDB6-E9F45DB82962}" type="datetimeFigureOut">
              <a:rPr lang="en-US" smtClean="0"/>
            </a:fld>
            <a:endParaRPr lang="en-US"/>
          </a:p>
        </p:txBody>
      </p:sp>
      <p:sp>
        <p:nvSpPr>
          <p:cNvPr id="5" name="Төменгі деректеме 4"/>
          <p:cNvSpPr>
            <a:spLocks noGrp="1"/>
          </p:cNvSpPr>
          <p:nvPr>
            <p:ph type="ftr" sz="quarter" idx="11"/>
          </p:nvPr>
        </p:nvSpPr>
        <p:spPr/>
        <p:txBody>
          <a:bodyPr/>
          <a:lstStyle/>
          <a:p>
            <a:endParaRPr lang="en-US"/>
          </a:p>
        </p:txBody>
      </p:sp>
      <p:sp>
        <p:nvSpPr>
          <p:cNvPr id="6" name="Слайд нөмірі 5"/>
          <p:cNvSpPr>
            <a:spLocks noGrp="1"/>
          </p:cNvSpPr>
          <p:nvPr>
            <p:ph type="sldNum" sz="quarter" idx="12"/>
          </p:nvPr>
        </p:nvSpPr>
        <p:spPr/>
        <p:txBody>
          <a:bodyPr/>
          <a:lstStyle/>
          <a:p>
            <a:fld id="{141E361B-97EE-40C2-B7C1-6A54DD14BEDC}"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Тік тақырып пен мәтін">
    <p:spTree>
      <p:nvGrpSpPr>
        <p:cNvPr id="1" name=""/>
        <p:cNvGrpSpPr/>
        <p:nvPr/>
      </p:nvGrpSpPr>
      <p:grpSpPr>
        <a:xfrm>
          <a:off x="0" y="0"/>
          <a:ext cx="0" cy="0"/>
          <a:chOff x="0" y="0"/>
          <a:chExt cx="0" cy="0"/>
        </a:xfrm>
      </p:grpSpPr>
      <p:sp>
        <p:nvSpPr>
          <p:cNvPr id="2" name="Тік тақырып 1"/>
          <p:cNvSpPr>
            <a:spLocks noGrp="1"/>
          </p:cNvSpPr>
          <p:nvPr>
            <p:ph type="title" orient="vert" hasCustomPrompt="1"/>
          </p:nvPr>
        </p:nvSpPr>
        <p:spPr>
          <a:xfrm>
            <a:off x="8724900" y="365125"/>
            <a:ext cx="2628900" cy="5811838"/>
          </a:xfrm>
        </p:spPr>
        <p:txBody>
          <a:bodyPr vert="eaVert"/>
          <a:lstStyle/>
          <a:p>
            <a:r>
              <a:rPr lang="en-US"/>
              <a:t>Тақырып үлгісі</a:t>
            </a:r>
            <a:endParaRPr lang="en-US"/>
          </a:p>
        </p:txBody>
      </p:sp>
      <p:sp>
        <p:nvSpPr>
          <p:cNvPr id="3" name="Тік мәтін 2"/>
          <p:cNvSpPr>
            <a:spLocks noGrp="1"/>
          </p:cNvSpPr>
          <p:nvPr>
            <p:ph type="body" orient="vert" idx="1" hasCustomPrompt="1"/>
          </p:nvPr>
        </p:nvSpPr>
        <p:spPr>
          <a:xfrm>
            <a:off x="838200" y="365125"/>
            <a:ext cx="7734300" cy="5811838"/>
          </a:xfrm>
        </p:spPr>
        <p:txBody>
          <a:bodyPr vert="eaVert"/>
          <a:lstStyle/>
          <a:p>
            <a:pPr lvl="0"/>
            <a:r>
              <a:rPr lang="en-US"/>
              <a:t>Мәтін үлгісі</a:t>
            </a:r>
            <a:endParaRPr lang="en-US"/>
          </a:p>
          <a:p>
            <a:pPr lvl="1"/>
            <a:r>
              <a:rPr lang="en-US"/>
              <a:t>Екінші деңгей</a:t>
            </a:r>
            <a:endParaRPr lang="en-US"/>
          </a:p>
          <a:p>
            <a:pPr lvl="2"/>
            <a:r>
              <a:rPr lang="en-US"/>
              <a:t>Үшінші деңгей</a:t>
            </a:r>
            <a:endParaRPr lang="en-US"/>
          </a:p>
          <a:p>
            <a:pPr lvl="3"/>
            <a:r>
              <a:rPr lang="en-US"/>
              <a:t>Төртінші деңгей</a:t>
            </a:r>
            <a:endParaRPr lang="en-US"/>
          </a:p>
          <a:p>
            <a:pPr lvl="4"/>
            <a:r>
              <a:rPr lang="en-US"/>
              <a:t>Бесінші деңгей</a:t>
            </a:r>
            <a:endParaRPr lang="en-US"/>
          </a:p>
        </p:txBody>
      </p:sp>
      <p:sp>
        <p:nvSpPr>
          <p:cNvPr id="4" name="Күн 3"/>
          <p:cNvSpPr>
            <a:spLocks noGrp="1"/>
          </p:cNvSpPr>
          <p:nvPr>
            <p:ph type="dt" sz="half" idx="10"/>
          </p:nvPr>
        </p:nvSpPr>
        <p:spPr/>
        <p:txBody>
          <a:bodyPr/>
          <a:lstStyle/>
          <a:p>
            <a:fld id="{AC454A18-402B-4DB2-BDB6-E9F45DB82962}" type="datetimeFigureOut">
              <a:rPr lang="en-US" smtClean="0"/>
            </a:fld>
            <a:endParaRPr lang="en-US"/>
          </a:p>
        </p:txBody>
      </p:sp>
      <p:sp>
        <p:nvSpPr>
          <p:cNvPr id="5" name="Төменгі деректеме 4"/>
          <p:cNvSpPr>
            <a:spLocks noGrp="1"/>
          </p:cNvSpPr>
          <p:nvPr>
            <p:ph type="ftr" sz="quarter" idx="11"/>
          </p:nvPr>
        </p:nvSpPr>
        <p:spPr/>
        <p:txBody>
          <a:bodyPr/>
          <a:lstStyle/>
          <a:p>
            <a:endParaRPr lang="en-US"/>
          </a:p>
        </p:txBody>
      </p:sp>
      <p:sp>
        <p:nvSpPr>
          <p:cNvPr id="6" name="Слайд нөмірі 5"/>
          <p:cNvSpPr>
            <a:spLocks noGrp="1"/>
          </p:cNvSpPr>
          <p:nvPr>
            <p:ph type="sldNum" sz="quarter" idx="12"/>
          </p:nvPr>
        </p:nvSpPr>
        <p:spPr/>
        <p:txBody>
          <a:bodyPr/>
          <a:lstStyle/>
          <a:p>
            <a:fld id="{141E361B-97EE-40C2-B7C1-6A54DD14BEDC}"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x-none"/>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x-none"/>
          </a:p>
        </p:txBody>
      </p:sp>
      <p:sp>
        <p:nvSpPr>
          <p:cNvPr id="4" name="Дата 3"/>
          <p:cNvSpPr>
            <a:spLocks noGrp="1"/>
          </p:cNvSpPr>
          <p:nvPr>
            <p:ph type="dt" sz="half" idx="10"/>
          </p:nvPr>
        </p:nvSpPr>
        <p:spPr/>
        <p:txBody>
          <a:bodyPr/>
          <a:lstStyle/>
          <a:p>
            <a:fld id="{410BB012-863D-416E-9FDD-6ED57577F3D7}" type="datetimeFigureOut">
              <a:rPr lang="x-none" smtClean="0">
                <a:solidFill>
                  <a:prstClr val="black">
                    <a:tint val="75000"/>
                  </a:prstClr>
                </a:solidFill>
              </a:rPr>
            </a:fld>
            <a:endParaRPr lang="x-none">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x-none">
              <a:solidFill>
                <a:prstClr val="black">
                  <a:tint val="75000"/>
                </a:prstClr>
              </a:solidFill>
            </a:endParaRPr>
          </a:p>
        </p:txBody>
      </p:sp>
      <p:sp>
        <p:nvSpPr>
          <p:cNvPr id="6" name="Номер слайда 5"/>
          <p:cNvSpPr>
            <a:spLocks noGrp="1"/>
          </p:cNvSpPr>
          <p:nvPr>
            <p:ph type="sldNum" sz="quarter" idx="12"/>
          </p:nvPr>
        </p:nvSpPr>
        <p:spPr/>
        <p:txBody>
          <a:bodyPr/>
          <a:lstStyle/>
          <a:p>
            <a:fld id="{5DD09AA6-336D-4628-A7AB-9439BD4AD797}" type="slidenum">
              <a:rPr lang="x-none" smtClean="0">
                <a:solidFill>
                  <a:prstClr val="black">
                    <a:tint val="75000"/>
                  </a:prstClr>
                </a:solidFill>
              </a:rPr>
            </a:fld>
            <a:endParaRPr lang="x-none">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x-none"/>
          </a:p>
        </p:txBody>
      </p:sp>
      <p:sp>
        <p:nvSpPr>
          <p:cNvPr id="3" name="Объект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x-none"/>
          </a:p>
        </p:txBody>
      </p:sp>
      <p:sp>
        <p:nvSpPr>
          <p:cNvPr id="4" name="Дата 3"/>
          <p:cNvSpPr>
            <a:spLocks noGrp="1"/>
          </p:cNvSpPr>
          <p:nvPr>
            <p:ph type="dt" sz="half" idx="10"/>
          </p:nvPr>
        </p:nvSpPr>
        <p:spPr/>
        <p:txBody>
          <a:bodyPr/>
          <a:lstStyle/>
          <a:p>
            <a:fld id="{410BB012-863D-416E-9FDD-6ED57577F3D7}" type="datetimeFigureOut">
              <a:rPr lang="x-none" smtClean="0">
                <a:solidFill>
                  <a:prstClr val="black">
                    <a:tint val="75000"/>
                  </a:prstClr>
                </a:solidFill>
              </a:rPr>
            </a:fld>
            <a:endParaRPr lang="x-none">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x-none">
              <a:solidFill>
                <a:prstClr val="black">
                  <a:tint val="75000"/>
                </a:prstClr>
              </a:solidFill>
            </a:endParaRPr>
          </a:p>
        </p:txBody>
      </p:sp>
      <p:sp>
        <p:nvSpPr>
          <p:cNvPr id="6" name="Номер слайда 5"/>
          <p:cNvSpPr>
            <a:spLocks noGrp="1"/>
          </p:cNvSpPr>
          <p:nvPr>
            <p:ph type="sldNum" sz="quarter" idx="12"/>
          </p:nvPr>
        </p:nvSpPr>
        <p:spPr/>
        <p:txBody>
          <a:bodyPr/>
          <a:lstStyle/>
          <a:p>
            <a:fld id="{5DD09AA6-336D-4628-A7AB-9439BD4AD797}" type="slidenum">
              <a:rPr lang="x-none" smtClean="0">
                <a:solidFill>
                  <a:prstClr val="black">
                    <a:tint val="75000"/>
                  </a:prstClr>
                </a:solidFill>
              </a:rPr>
            </a:fld>
            <a:endParaRPr lang="x-none">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x-none"/>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endParaRPr lang="ru-RU"/>
          </a:p>
        </p:txBody>
      </p:sp>
      <p:sp>
        <p:nvSpPr>
          <p:cNvPr id="4" name="Дата 3"/>
          <p:cNvSpPr>
            <a:spLocks noGrp="1"/>
          </p:cNvSpPr>
          <p:nvPr>
            <p:ph type="dt" sz="half" idx="10"/>
          </p:nvPr>
        </p:nvSpPr>
        <p:spPr/>
        <p:txBody>
          <a:bodyPr/>
          <a:lstStyle/>
          <a:p>
            <a:fld id="{410BB012-863D-416E-9FDD-6ED57577F3D7}" type="datetimeFigureOut">
              <a:rPr lang="x-none" smtClean="0">
                <a:solidFill>
                  <a:prstClr val="black">
                    <a:tint val="75000"/>
                  </a:prstClr>
                </a:solidFill>
              </a:rPr>
            </a:fld>
            <a:endParaRPr lang="x-none">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x-none">
              <a:solidFill>
                <a:prstClr val="black">
                  <a:tint val="75000"/>
                </a:prstClr>
              </a:solidFill>
            </a:endParaRPr>
          </a:p>
        </p:txBody>
      </p:sp>
      <p:sp>
        <p:nvSpPr>
          <p:cNvPr id="6" name="Номер слайда 5"/>
          <p:cNvSpPr>
            <a:spLocks noGrp="1"/>
          </p:cNvSpPr>
          <p:nvPr>
            <p:ph type="sldNum" sz="quarter" idx="12"/>
          </p:nvPr>
        </p:nvSpPr>
        <p:spPr/>
        <p:txBody>
          <a:bodyPr/>
          <a:lstStyle/>
          <a:p>
            <a:fld id="{5DD09AA6-336D-4628-A7AB-9439BD4AD797}" type="slidenum">
              <a:rPr lang="x-none" smtClean="0">
                <a:solidFill>
                  <a:prstClr val="black">
                    <a:tint val="75000"/>
                  </a:prstClr>
                </a:solidFill>
              </a:rPr>
            </a:fld>
            <a:endParaRPr lang="x-none">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x-none"/>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x-none"/>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x-none"/>
          </a:p>
        </p:txBody>
      </p:sp>
      <p:sp>
        <p:nvSpPr>
          <p:cNvPr id="5" name="Дата 4"/>
          <p:cNvSpPr>
            <a:spLocks noGrp="1"/>
          </p:cNvSpPr>
          <p:nvPr>
            <p:ph type="dt" sz="half" idx="10"/>
          </p:nvPr>
        </p:nvSpPr>
        <p:spPr/>
        <p:txBody>
          <a:bodyPr/>
          <a:lstStyle/>
          <a:p>
            <a:fld id="{410BB012-863D-416E-9FDD-6ED57577F3D7}" type="datetimeFigureOut">
              <a:rPr lang="x-none" smtClean="0">
                <a:solidFill>
                  <a:prstClr val="black">
                    <a:tint val="75000"/>
                  </a:prstClr>
                </a:solidFill>
              </a:rPr>
            </a:fld>
            <a:endParaRPr lang="x-none">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x-none">
              <a:solidFill>
                <a:prstClr val="black">
                  <a:tint val="75000"/>
                </a:prstClr>
              </a:solidFill>
            </a:endParaRPr>
          </a:p>
        </p:txBody>
      </p:sp>
      <p:sp>
        <p:nvSpPr>
          <p:cNvPr id="7" name="Номер слайда 6"/>
          <p:cNvSpPr>
            <a:spLocks noGrp="1"/>
          </p:cNvSpPr>
          <p:nvPr>
            <p:ph type="sldNum" sz="quarter" idx="12"/>
          </p:nvPr>
        </p:nvSpPr>
        <p:spPr/>
        <p:txBody>
          <a:bodyPr/>
          <a:lstStyle/>
          <a:p>
            <a:fld id="{5DD09AA6-336D-4628-A7AB-9439BD4AD797}" type="slidenum">
              <a:rPr lang="x-none" smtClean="0">
                <a:solidFill>
                  <a:prstClr val="black">
                    <a:tint val="75000"/>
                  </a:prstClr>
                </a:solidFill>
              </a:rPr>
            </a:fld>
            <a:endParaRPr lang="x-none">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x-none"/>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x-none"/>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x-none"/>
          </a:p>
        </p:txBody>
      </p:sp>
      <p:sp>
        <p:nvSpPr>
          <p:cNvPr id="7" name="Дата 6"/>
          <p:cNvSpPr>
            <a:spLocks noGrp="1"/>
          </p:cNvSpPr>
          <p:nvPr>
            <p:ph type="dt" sz="half" idx="10"/>
          </p:nvPr>
        </p:nvSpPr>
        <p:spPr/>
        <p:txBody>
          <a:bodyPr/>
          <a:lstStyle/>
          <a:p>
            <a:fld id="{410BB012-863D-416E-9FDD-6ED57577F3D7}" type="datetimeFigureOut">
              <a:rPr lang="x-none" smtClean="0">
                <a:solidFill>
                  <a:prstClr val="black">
                    <a:tint val="75000"/>
                  </a:prstClr>
                </a:solidFill>
              </a:rPr>
            </a:fld>
            <a:endParaRPr lang="x-none">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x-none">
              <a:solidFill>
                <a:prstClr val="black">
                  <a:tint val="75000"/>
                </a:prstClr>
              </a:solidFill>
            </a:endParaRPr>
          </a:p>
        </p:txBody>
      </p:sp>
      <p:sp>
        <p:nvSpPr>
          <p:cNvPr id="9" name="Номер слайда 8"/>
          <p:cNvSpPr>
            <a:spLocks noGrp="1"/>
          </p:cNvSpPr>
          <p:nvPr>
            <p:ph type="sldNum" sz="quarter" idx="12"/>
          </p:nvPr>
        </p:nvSpPr>
        <p:spPr/>
        <p:txBody>
          <a:bodyPr/>
          <a:lstStyle/>
          <a:p>
            <a:fld id="{5DD09AA6-336D-4628-A7AB-9439BD4AD797}" type="slidenum">
              <a:rPr lang="x-none" smtClean="0">
                <a:solidFill>
                  <a:prstClr val="black">
                    <a:tint val="75000"/>
                  </a:prstClr>
                </a:solidFill>
              </a:rPr>
            </a:fld>
            <a:endParaRPr lang="x-none">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x-none"/>
          </a:p>
        </p:txBody>
      </p:sp>
      <p:sp>
        <p:nvSpPr>
          <p:cNvPr id="3" name="Дата 2"/>
          <p:cNvSpPr>
            <a:spLocks noGrp="1"/>
          </p:cNvSpPr>
          <p:nvPr>
            <p:ph type="dt" sz="half" idx="10"/>
          </p:nvPr>
        </p:nvSpPr>
        <p:spPr/>
        <p:txBody>
          <a:bodyPr/>
          <a:lstStyle/>
          <a:p>
            <a:fld id="{410BB012-863D-416E-9FDD-6ED57577F3D7}" type="datetimeFigureOut">
              <a:rPr lang="x-none" smtClean="0">
                <a:solidFill>
                  <a:prstClr val="black">
                    <a:tint val="75000"/>
                  </a:prstClr>
                </a:solidFill>
              </a:rPr>
            </a:fld>
            <a:endParaRPr lang="x-none">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x-none">
              <a:solidFill>
                <a:prstClr val="black">
                  <a:tint val="75000"/>
                </a:prstClr>
              </a:solidFill>
            </a:endParaRPr>
          </a:p>
        </p:txBody>
      </p:sp>
      <p:sp>
        <p:nvSpPr>
          <p:cNvPr id="5" name="Номер слайда 4"/>
          <p:cNvSpPr>
            <a:spLocks noGrp="1"/>
          </p:cNvSpPr>
          <p:nvPr>
            <p:ph type="sldNum" sz="quarter" idx="12"/>
          </p:nvPr>
        </p:nvSpPr>
        <p:spPr/>
        <p:txBody>
          <a:bodyPr/>
          <a:lstStyle/>
          <a:p>
            <a:fld id="{5DD09AA6-336D-4628-A7AB-9439BD4AD797}" type="slidenum">
              <a:rPr lang="x-none" smtClean="0">
                <a:solidFill>
                  <a:prstClr val="black">
                    <a:tint val="75000"/>
                  </a:prstClr>
                </a:solidFill>
              </a:rPr>
            </a:fld>
            <a:endParaRPr lang="x-none">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10BB012-863D-416E-9FDD-6ED57577F3D7}" type="datetimeFigureOut">
              <a:rPr lang="x-none" smtClean="0">
                <a:solidFill>
                  <a:prstClr val="black">
                    <a:tint val="75000"/>
                  </a:prstClr>
                </a:solidFill>
              </a:rPr>
            </a:fld>
            <a:endParaRPr lang="x-none">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x-none">
              <a:solidFill>
                <a:prstClr val="black">
                  <a:tint val="75000"/>
                </a:prstClr>
              </a:solidFill>
            </a:endParaRPr>
          </a:p>
        </p:txBody>
      </p:sp>
      <p:sp>
        <p:nvSpPr>
          <p:cNvPr id="4" name="Номер слайда 3"/>
          <p:cNvSpPr>
            <a:spLocks noGrp="1"/>
          </p:cNvSpPr>
          <p:nvPr>
            <p:ph type="sldNum" sz="quarter" idx="12"/>
          </p:nvPr>
        </p:nvSpPr>
        <p:spPr/>
        <p:txBody>
          <a:bodyPr/>
          <a:lstStyle/>
          <a:p>
            <a:fld id="{5DD09AA6-336D-4628-A7AB-9439BD4AD797}" type="slidenum">
              <a:rPr lang="x-none" smtClean="0">
                <a:solidFill>
                  <a:prstClr val="black">
                    <a:tint val="75000"/>
                  </a:prstClr>
                </a:solidFill>
              </a:rPr>
            </a:fld>
            <a:endParaRPr lang="x-none">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x-none"/>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p:txBody>
          <a:bodyPr/>
          <a:lstStyle/>
          <a:p>
            <a:fld id="{410BB012-863D-416E-9FDD-6ED57577F3D7}" type="datetimeFigureOut">
              <a:rPr lang="x-none" smtClean="0">
                <a:solidFill>
                  <a:prstClr val="black">
                    <a:tint val="75000"/>
                  </a:prstClr>
                </a:solidFill>
              </a:rPr>
            </a:fld>
            <a:endParaRPr lang="x-none">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x-none">
              <a:solidFill>
                <a:prstClr val="black">
                  <a:tint val="75000"/>
                </a:prstClr>
              </a:solidFill>
            </a:endParaRPr>
          </a:p>
        </p:txBody>
      </p:sp>
      <p:sp>
        <p:nvSpPr>
          <p:cNvPr id="7" name="Номер слайда 6"/>
          <p:cNvSpPr>
            <a:spLocks noGrp="1"/>
          </p:cNvSpPr>
          <p:nvPr>
            <p:ph type="sldNum" sz="quarter" idx="12"/>
          </p:nvPr>
        </p:nvSpPr>
        <p:spPr/>
        <p:txBody>
          <a:bodyPr/>
          <a:lstStyle/>
          <a:p>
            <a:fld id="{5DD09AA6-336D-4628-A7AB-9439BD4AD797}" type="slidenum">
              <a:rPr lang="x-none" smtClean="0">
                <a:solidFill>
                  <a:prstClr val="black">
                    <a:tint val="75000"/>
                  </a:prstClr>
                </a:solidFill>
              </a:rPr>
            </a:fld>
            <a:endParaRPr lang="x-none">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Тақырып және нысан">
    <p:spTree>
      <p:nvGrpSpPr>
        <p:cNvPr id="1" name=""/>
        <p:cNvGrpSpPr/>
        <p:nvPr/>
      </p:nvGrpSpPr>
      <p:grpSpPr>
        <a:xfrm>
          <a:off x="0" y="0"/>
          <a:ext cx="0" cy="0"/>
          <a:chOff x="0" y="0"/>
          <a:chExt cx="0" cy="0"/>
        </a:xfrm>
      </p:grpSpPr>
      <p:sp>
        <p:nvSpPr>
          <p:cNvPr id="2" name="Тақырып 1"/>
          <p:cNvSpPr>
            <a:spLocks noGrp="1"/>
          </p:cNvSpPr>
          <p:nvPr>
            <p:ph type="title" hasCustomPrompt="1"/>
          </p:nvPr>
        </p:nvSpPr>
        <p:spPr/>
        <p:txBody>
          <a:bodyPr/>
          <a:lstStyle/>
          <a:p>
            <a:r>
              <a:rPr lang="en-US"/>
              <a:t>Тақырып үлгісі</a:t>
            </a:r>
            <a:endParaRPr lang="en-US"/>
          </a:p>
        </p:txBody>
      </p:sp>
      <p:sp>
        <p:nvSpPr>
          <p:cNvPr id="3" name="Мазмұн 2"/>
          <p:cNvSpPr>
            <a:spLocks noGrp="1"/>
          </p:cNvSpPr>
          <p:nvPr>
            <p:ph idx="1" hasCustomPrompt="1"/>
          </p:nvPr>
        </p:nvSpPr>
        <p:spPr/>
        <p:txBody>
          <a:bodyPr/>
          <a:lstStyle/>
          <a:p>
            <a:pPr lvl="0"/>
            <a:r>
              <a:rPr lang="en-US"/>
              <a:t>Мәтін үлгісі</a:t>
            </a:r>
            <a:endParaRPr lang="en-US"/>
          </a:p>
          <a:p>
            <a:pPr lvl="1"/>
            <a:r>
              <a:rPr lang="en-US"/>
              <a:t>Екінші деңгей</a:t>
            </a:r>
            <a:endParaRPr lang="en-US"/>
          </a:p>
          <a:p>
            <a:pPr lvl="2"/>
            <a:r>
              <a:rPr lang="en-US"/>
              <a:t>Үшінші деңгей</a:t>
            </a:r>
            <a:endParaRPr lang="en-US"/>
          </a:p>
          <a:p>
            <a:pPr lvl="3"/>
            <a:r>
              <a:rPr lang="en-US"/>
              <a:t>Төртінші деңгей</a:t>
            </a:r>
            <a:endParaRPr lang="en-US"/>
          </a:p>
          <a:p>
            <a:pPr lvl="4"/>
            <a:r>
              <a:rPr lang="en-US"/>
              <a:t>Бесінші деңгей</a:t>
            </a:r>
            <a:endParaRPr lang="en-US"/>
          </a:p>
        </p:txBody>
      </p:sp>
      <p:sp>
        <p:nvSpPr>
          <p:cNvPr id="4" name="Күн 3"/>
          <p:cNvSpPr>
            <a:spLocks noGrp="1"/>
          </p:cNvSpPr>
          <p:nvPr>
            <p:ph type="dt" sz="half" idx="10"/>
          </p:nvPr>
        </p:nvSpPr>
        <p:spPr/>
        <p:txBody>
          <a:bodyPr/>
          <a:lstStyle/>
          <a:p>
            <a:fld id="{AC454A18-402B-4DB2-BDB6-E9F45DB82962}" type="datetimeFigureOut">
              <a:rPr lang="en-US" smtClean="0"/>
            </a:fld>
            <a:endParaRPr lang="en-US"/>
          </a:p>
        </p:txBody>
      </p:sp>
      <p:sp>
        <p:nvSpPr>
          <p:cNvPr id="5" name="Төменгі деректеме 4"/>
          <p:cNvSpPr>
            <a:spLocks noGrp="1"/>
          </p:cNvSpPr>
          <p:nvPr>
            <p:ph type="ftr" sz="quarter" idx="11"/>
          </p:nvPr>
        </p:nvSpPr>
        <p:spPr/>
        <p:txBody>
          <a:bodyPr/>
          <a:lstStyle/>
          <a:p>
            <a:endParaRPr lang="en-US"/>
          </a:p>
        </p:txBody>
      </p:sp>
      <p:sp>
        <p:nvSpPr>
          <p:cNvPr id="6" name="Слайд нөмірі 5"/>
          <p:cNvSpPr>
            <a:spLocks noGrp="1"/>
          </p:cNvSpPr>
          <p:nvPr>
            <p:ph type="sldNum" sz="quarter" idx="12"/>
          </p:nvPr>
        </p:nvSpPr>
        <p:spPr/>
        <p:txBody>
          <a:bodyPr/>
          <a:lstStyle/>
          <a:p>
            <a:fld id="{141E361B-97EE-40C2-B7C1-6A54DD14BEDC}" type="slidenum">
              <a:rPr lang="en-US" smtClean="0"/>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p:txBody>
          <a:bodyPr/>
          <a:lstStyle/>
          <a:p>
            <a:fld id="{410BB012-863D-416E-9FDD-6ED57577F3D7}" type="datetimeFigureOut">
              <a:rPr lang="x-none" smtClean="0">
                <a:solidFill>
                  <a:prstClr val="black">
                    <a:tint val="75000"/>
                  </a:prstClr>
                </a:solidFill>
              </a:rPr>
            </a:fld>
            <a:endParaRPr lang="x-none">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x-none">
              <a:solidFill>
                <a:prstClr val="black">
                  <a:tint val="75000"/>
                </a:prstClr>
              </a:solidFill>
            </a:endParaRPr>
          </a:p>
        </p:txBody>
      </p:sp>
      <p:sp>
        <p:nvSpPr>
          <p:cNvPr id="7" name="Номер слайда 6"/>
          <p:cNvSpPr>
            <a:spLocks noGrp="1"/>
          </p:cNvSpPr>
          <p:nvPr>
            <p:ph type="sldNum" sz="quarter" idx="12"/>
          </p:nvPr>
        </p:nvSpPr>
        <p:spPr/>
        <p:txBody>
          <a:bodyPr/>
          <a:lstStyle/>
          <a:p>
            <a:fld id="{5DD09AA6-336D-4628-A7AB-9439BD4AD797}" type="slidenum">
              <a:rPr lang="x-none" smtClean="0">
                <a:solidFill>
                  <a:prstClr val="black">
                    <a:tint val="75000"/>
                  </a:prstClr>
                </a:solidFill>
              </a:rPr>
            </a:fld>
            <a:endParaRPr lang="x-none">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x-none"/>
          </a:p>
        </p:txBody>
      </p:sp>
      <p:sp>
        <p:nvSpPr>
          <p:cNvPr id="3" name="Вертикальный текст 2"/>
          <p:cNvSpPr>
            <a:spLocks noGrp="1"/>
          </p:cNvSpPr>
          <p:nvPr>
            <p:ph type="body" orient="vert" idx="1"/>
          </p:nvPr>
        </p:nvSpPr>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x-none"/>
          </a:p>
        </p:txBody>
      </p:sp>
      <p:sp>
        <p:nvSpPr>
          <p:cNvPr id="4" name="Дата 3"/>
          <p:cNvSpPr>
            <a:spLocks noGrp="1"/>
          </p:cNvSpPr>
          <p:nvPr>
            <p:ph type="dt" sz="half" idx="10"/>
          </p:nvPr>
        </p:nvSpPr>
        <p:spPr/>
        <p:txBody>
          <a:bodyPr/>
          <a:lstStyle/>
          <a:p>
            <a:fld id="{410BB012-863D-416E-9FDD-6ED57577F3D7}" type="datetimeFigureOut">
              <a:rPr lang="x-none" smtClean="0">
                <a:solidFill>
                  <a:prstClr val="black">
                    <a:tint val="75000"/>
                  </a:prstClr>
                </a:solidFill>
              </a:rPr>
            </a:fld>
            <a:endParaRPr lang="x-none">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x-none">
              <a:solidFill>
                <a:prstClr val="black">
                  <a:tint val="75000"/>
                </a:prstClr>
              </a:solidFill>
            </a:endParaRPr>
          </a:p>
        </p:txBody>
      </p:sp>
      <p:sp>
        <p:nvSpPr>
          <p:cNvPr id="6" name="Номер слайда 5"/>
          <p:cNvSpPr>
            <a:spLocks noGrp="1"/>
          </p:cNvSpPr>
          <p:nvPr>
            <p:ph type="sldNum" sz="quarter" idx="12"/>
          </p:nvPr>
        </p:nvSpPr>
        <p:spPr/>
        <p:txBody>
          <a:bodyPr/>
          <a:lstStyle/>
          <a:p>
            <a:fld id="{5DD09AA6-336D-4628-A7AB-9439BD4AD797}" type="slidenum">
              <a:rPr lang="x-none" smtClean="0">
                <a:solidFill>
                  <a:prstClr val="black">
                    <a:tint val="75000"/>
                  </a:prstClr>
                </a:solidFill>
              </a:rPr>
            </a:fld>
            <a:endParaRPr lang="x-none">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x-none"/>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x-none"/>
          </a:p>
        </p:txBody>
      </p:sp>
      <p:sp>
        <p:nvSpPr>
          <p:cNvPr id="4" name="Дата 3"/>
          <p:cNvSpPr>
            <a:spLocks noGrp="1"/>
          </p:cNvSpPr>
          <p:nvPr>
            <p:ph type="dt" sz="half" idx="10"/>
          </p:nvPr>
        </p:nvSpPr>
        <p:spPr/>
        <p:txBody>
          <a:bodyPr/>
          <a:lstStyle/>
          <a:p>
            <a:fld id="{410BB012-863D-416E-9FDD-6ED57577F3D7}" type="datetimeFigureOut">
              <a:rPr lang="x-none" smtClean="0">
                <a:solidFill>
                  <a:prstClr val="black">
                    <a:tint val="75000"/>
                  </a:prstClr>
                </a:solidFill>
              </a:rPr>
            </a:fld>
            <a:endParaRPr lang="x-none">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x-none">
              <a:solidFill>
                <a:prstClr val="black">
                  <a:tint val="75000"/>
                </a:prstClr>
              </a:solidFill>
            </a:endParaRPr>
          </a:p>
        </p:txBody>
      </p:sp>
      <p:sp>
        <p:nvSpPr>
          <p:cNvPr id="6" name="Номер слайда 5"/>
          <p:cNvSpPr>
            <a:spLocks noGrp="1"/>
          </p:cNvSpPr>
          <p:nvPr>
            <p:ph type="sldNum" sz="quarter" idx="12"/>
          </p:nvPr>
        </p:nvSpPr>
        <p:spPr/>
        <p:txBody>
          <a:bodyPr/>
          <a:lstStyle/>
          <a:p>
            <a:fld id="{5DD09AA6-336D-4628-A7AB-9439BD4AD797}" type="slidenum">
              <a:rPr lang="x-none" smtClean="0">
                <a:solidFill>
                  <a:prstClr val="black">
                    <a:tint val="75000"/>
                  </a:prstClr>
                </a:solidFill>
              </a:rPr>
            </a:fld>
            <a:endParaRPr lang="x-none">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Бөлім тақырыбы">
    <p:spTree>
      <p:nvGrpSpPr>
        <p:cNvPr id="1" name=""/>
        <p:cNvGrpSpPr/>
        <p:nvPr/>
      </p:nvGrpSpPr>
      <p:grpSpPr>
        <a:xfrm>
          <a:off x="0" y="0"/>
          <a:ext cx="0" cy="0"/>
          <a:chOff x="0" y="0"/>
          <a:chExt cx="0" cy="0"/>
        </a:xfrm>
      </p:grpSpPr>
      <p:sp>
        <p:nvSpPr>
          <p:cNvPr id="2" name="Тақырып 1"/>
          <p:cNvSpPr>
            <a:spLocks noGrp="1"/>
          </p:cNvSpPr>
          <p:nvPr>
            <p:ph type="title" hasCustomPrompt="1"/>
          </p:nvPr>
        </p:nvSpPr>
        <p:spPr>
          <a:xfrm>
            <a:off x="831850" y="1709738"/>
            <a:ext cx="10515600" cy="2852737"/>
          </a:xfrm>
        </p:spPr>
        <p:txBody>
          <a:bodyPr anchor="b"/>
          <a:lstStyle>
            <a:lvl1pPr>
              <a:defRPr sz="6000"/>
            </a:lvl1pPr>
          </a:lstStyle>
          <a:p>
            <a:r>
              <a:rPr lang="en-US"/>
              <a:t>Тақырып үлгісі</a:t>
            </a:r>
            <a:endParaRPr lang="en-US"/>
          </a:p>
        </p:txBody>
      </p:sp>
      <p:sp>
        <p:nvSpPr>
          <p:cNvPr id="3" name="Мәтін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Мәтін үлгісі</a:t>
            </a:r>
            <a:endParaRPr lang="en-US"/>
          </a:p>
        </p:txBody>
      </p:sp>
      <p:sp>
        <p:nvSpPr>
          <p:cNvPr id="4" name="Күн 3"/>
          <p:cNvSpPr>
            <a:spLocks noGrp="1"/>
          </p:cNvSpPr>
          <p:nvPr>
            <p:ph type="dt" sz="half" idx="10"/>
          </p:nvPr>
        </p:nvSpPr>
        <p:spPr/>
        <p:txBody>
          <a:bodyPr/>
          <a:lstStyle/>
          <a:p>
            <a:fld id="{AC454A18-402B-4DB2-BDB6-E9F45DB82962}" type="datetimeFigureOut">
              <a:rPr lang="en-US" smtClean="0"/>
            </a:fld>
            <a:endParaRPr lang="en-US"/>
          </a:p>
        </p:txBody>
      </p:sp>
      <p:sp>
        <p:nvSpPr>
          <p:cNvPr id="5" name="Төменгі деректеме 4"/>
          <p:cNvSpPr>
            <a:spLocks noGrp="1"/>
          </p:cNvSpPr>
          <p:nvPr>
            <p:ph type="ftr" sz="quarter" idx="11"/>
          </p:nvPr>
        </p:nvSpPr>
        <p:spPr/>
        <p:txBody>
          <a:bodyPr/>
          <a:lstStyle/>
          <a:p>
            <a:endParaRPr lang="en-US"/>
          </a:p>
        </p:txBody>
      </p:sp>
      <p:sp>
        <p:nvSpPr>
          <p:cNvPr id="6" name="Слайд нөмірі 5"/>
          <p:cNvSpPr>
            <a:spLocks noGrp="1"/>
          </p:cNvSpPr>
          <p:nvPr>
            <p:ph type="sldNum" sz="quarter" idx="12"/>
          </p:nvPr>
        </p:nvSpPr>
        <p:spPr/>
        <p:txBody>
          <a:bodyPr/>
          <a:lstStyle/>
          <a:p>
            <a:fld id="{141E361B-97EE-40C2-B7C1-6A54DD14BEDC}"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Екі нысан">
    <p:spTree>
      <p:nvGrpSpPr>
        <p:cNvPr id="1" name=""/>
        <p:cNvGrpSpPr/>
        <p:nvPr/>
      </p:nvGrpSpPr>
      <p:grpSpPr>
        <a:xfrm>
          <a:off x="0" y="0"/>
          <a:ext cx="0" cy="0"/>
          <a:chOff x="0" y="0"/>
          <a:chExt cx="0" cy="0"/>
        </a:xfrm>
      </p:grpSpPr>
      <p:sp>
        <p:nvSpPr>
          <p:cNvPr id="2" name="Тақырып 1"/>
          <p:cNvSpPr>
            <a:spLocks noGrp="1"/>
          </p:cNvSpPr>
          <p:nvPr>
            <p:ph type="title" hasCustomPrompt="1"/>
          </p:nvPr>
        </p:nvSpPr>
        <p:spPr/>
        <p:txBody>
          <a:bodyPr/>
          <a:lstStyle/>
          <a:p>
            <a:r>
              <a:rPr lang="en-US"/>
              <a:t>Тақырып үлгісі</a:t>
            </a:r>
            <a:endParaRPr lang="en-US"/>
          </a:p>
        </p:txBody>
      </p:sp>
      <p:sp>
        <p:nvSpPr>
          <p:cNvPr id="3" name="Мазмұн 2"/>
          <p:cNvSpPr>
            <a:spLocks noGrp="1"/>
          </p:cNvSpPr>
          <p:nvPr>
            <p:ph sz="half" idx="1" hasCustomPrompt="1"/>
          </p:nvPr>
        </p:nvSpPr>
        <p:spPr>
          <a:xfrm>
            <a:off x="838200" y="1825625"/>
            <a:ext cx="5181600" cy="4351338"/>
          </a:xfrm>
        </p:spPr>
        <p:txBody>
          <a:bodyPr/>
          <a:lstStyle/>
          <a:p>
            <a:pPr lvl="0"/>
            <a:r>
              <a:rPr lang="en-US"/>
              <a:t>Мәтін үлгісі</a:t>
            </a:r>
            <a:endParaRPr lang="en-US"/>
          </a:p>
          <a:p>
            <a:pPr lvl="1"/>
            <a:r>
              <a:rPr lang="en-US"/>
              <a:t>Екінші деңгей</a:t>
            </a:r>
            <a:endParaRPr lang="en-US"/>
          </a:p>
          <a:p>
            <a:pPr lvl="2"/>
            <a:r>
              <a:rPr lang="en-US"/>
              <a:t>Үшінші деңгей</a:t>
            </a:r>
            <a:endParaRPr lang="en-US"/>
          </a:p>
          <a:p>
            <a:pPr lvl="3"/>
            <a:r>
              <a:rPr lang="en-US"/>
              <a:t>Төртінші деңгей</a:t>
            </a:r>
            <a:endParaRPr lang="en-US"/>
          </a:p>
          <a:p>
            <a:pPr lvl="4"/>
            <a:r>
              <a:rPr lang="en-US"/>
              <a:t>Бесінші деңгей</a:t>
            </a:r>
            <a:endParaRPr lang="en-US"/>
          </a:p>
        </p:txBody>
      </p:sp>
      <p:sp>
        <p:nvSpPr>
          <p:cNvPr id="4" name="Мазмұн 3"/>
          <p:cNvSpPr>
            <a:spLocks noGrp="1"/>
          </p:cNvSpPr>
          <p:nvPr>
            <p:ph sz="half" idx="2" hasCustomPrompt="1"/>
          </p:nvPr>
        </p:nvSpPr>
        <p:spPr>
          <a:xfrm>
            <a:off x="6172200" y="1825625"/>
            <a:ext cx="5181600" cy="4351338"/>
          </a:xfrm>
        </p:spPr>
        <p:txBody>
          <a:bodyPr/>
          <a:lstStyle/>
          <a:p>
            <a:pPr lvl="0"/>
            <a:r>
              <a:rPr lang="en-US"/>
              <a:t>Мәтін үлгісі</a:t>
            </a:r>
            <a:endParaRPr lang="en-US"/>
          </a:p>
          <a:p>
            <a:pPr lvl="1"/>
            <a:r>
              <a:rPr lang="en-US"/>
              <a:t>Екінші деңгей</a:t>
            </a:r>
            <a:endParaRPr lang="en-US"/>
          </a:p>
          <a:p>
            <a:pPr lvl="2"/>
            <a:r>
              <a:rPr lang="en-US"/>
              <a:t>Үшінші деңгей</a:t>
            </a:r>
            <a:endParaRPr lang="en-US"/>
          </a:p>
          <a:p>
            <a:pPr lvl="3"/>
            <a:r>
              <a:rPr lang="en-US"/>
              <a:t>Төртінші деңгей</a:t>
            </a:r>
            <a:endParaRPr lang="en-US"/>
          </a:p>
          <a:p>
            <a:pPr lvl="4"/>
            <a:r>
              <a:rPr lang="en-US"/>
              <a:t>Бесінші деңгей</a:t>
            </a:r>
            <a:endParaRPr lang="en-US"/>
          </a:p>
        </p:txBody>
      </p:sp>
      <p:sp>
        <p:nvSpPr>
          <p:cNvPr id="5" name="Күн 4"/>
          <p:cNvSpPr>
            <a:spLocks noGrp="1"/>
          </p:cNvSpPr>
          <p:nvPr>
            <p:ph type="dt" sz="half" idx="10"/>
          </p:nvPr>
        </p:nvSpPr>
        <p:spPr/>
        <p:txBody>
          <a:bodyPr/>
          <a:lstStyle/>
          <a:p>
            <a:fld id="{AC454A18-402B-4DB2-BDB6-E9F45DB82962}" type="datetimeFigureOut">
              <a:rPr lang="en-US" smtClean="0"/>
            </a:fld>
            <a:endParaRPr lang="en-US"/>
          </a:p>
        </p:txBody>
      </p:sp>
      <p:sp>
        <p:nvSpPr>
          <p:cNvPr id="6" name="Төменгі деректеме 5"/>
          <p:cNvSpPr>
            <a:spLocks noGrp="1"/>
          </p:cNvSpPr>
          <p:nvPr>
            <p:ph type="ftr" sz="quarter" idx="11"/>
          </p:nvPr>
        </p:nvSpPr>
        <p:spPr/>
        <p:txBody>
          <a:bodyPr/>
          <a:lstStyle/>
          <a:p>
            <a:endParaRPr lang="en-US"/>
          </a:p>
        </p:txBody>
      </p:sp>
      <p:sp>
        <p:nvSpPr>
          <p:cNvPr id="7" name="Слайд нөмірі 6"/>
          <p:cNvSpPr>
            <a:spLocks noGrp="1"/>
          </p:cNvSpPr>
          <p:nvPr>
            <p:ph type="sldNum" sz="quarter" idx="12"/>
          </p:nvPr>
        </p:nvSpPr>
        <p:spPr/>
        <p:txBody>
          <a:bodyPr/>
          <a:lstStyle/>
          <a:p>
            <a:fld id="{141E361B-97EE-40C2-B7C1-6A54DD14BEDC}"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алыстыру">
    <p:spTree>
      <p:nvGrpSpPr>
        <p:cNvPr id="1" name=""/>
        <p:cNvGrpSpPr/>
        <p:nvPr/>
      </p:nvGrpSpPr>
      <p:grpSpPr>
        <a:xfrm>
          <a:off x="0" y="0"/>
          <a:ext cx="0" cy="0"/>
          <a:chOff x="0" y="0"/>
          <a:chExt cx="0" cy="0"/>
        </a:xfrm>
      </p:grpSpPr>
      <p:sp>
        <p:nvSpPr>
          <p:cNvPr id="2" name="Тақырып 1"/>
          <p:cNvSpPr>
            <a:spLocks noGrp="1"/>
          </p:cNvSpPr>
          <p:nvPr>
            <p:ph type="title" hasCustomPrompt="1"/>
          </p:nvPr>
        </p:nvSpPr>
        <p:spPr>
          <a:xfrm>
            <a:off x="839788" y="365125"/>
            <a:ext cx="10515600" cy="1325563"/>
          </a:xfrm>
        </p:spPr>
        <p:txBody>
          <a:bodyPr/>
          <a:lstStyle/>
          <a:p>
            <a:r>
              <a:rPr lang="en-US"/>
              <a:t>Тақырып үлгісі</a:t>
            </a:r>
            <a:endParaRPr lang="en-US"/>
          </a:p>
        </p:txBody>
      </p:sp>
      <p:sp>
        <p:nvSpPr>
          <p:cNvPr id="3" name="Мәтін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Мәтін үлгісі</a:t>
            </a:r>
            <a:endParaRPr lang="en-US"/>
          </a:p>
        </p:txBody>
      </p:sp>
      <p:sp>
        <p:nvSpPr>
          <p:cNvPr id="4" name="Мазмұн 3"/>
          <p:cNvSpPr>
            <a:spLocks noGrp="1"/>
          </p:cNvSpPr>
          <p:nvPr>
            <p:ph sz="half" idx="2" hasCustomPrompt="1"/>
          </p:nvPr>
        </p:nvSpPr>
        <p:spPr>
          <a:xfrm>
            <a:off x="839788" y="2505075"/>
            <a:ext cx="5157787" cy="3684588"/>
          </a:xfrm>
        </p:spPr>
        <p:txBody>
          <a:bodyPr/>
          <a:lstStyle/>
          <a:p>
            <a:pPr lvl="0"/>
            <a:r>
              <a:rPr lang="en-US"/>
              <a:t>Мәтін үлгісі</a:t>
            </a:r>
            <a:endParaRPr lang="en-US"/>
          </a:p>
          <a:p>
            <a:pPr lvl="1"/>
            <a:r>
              <a:rPr lang="en-US"/>
              <a:t>Екінші деңгей</a:t>
            </a:r>
            <a:endParaRPr lang="en-US"/>
          </a:p>
          <a:p>
            <a:pPr lvl="2"/>
            <a:r>
              <a:rPr lang="en-US"/>
              <a:t>Үшінші деңгей</a:t>
            </a:r>
            <a:endParaRPr lang="en-US"/>
          </a:p>
          <a:p>
            <a:pPr lvl="3"/>
            <a:r>
              <a:rPr lang="en-US"/>
              <a:t>Төртінші деңгей</a:t>
            </a:r>
            <a:endParaRPr lang="en-US"/>
          </a:p>
          <a:p>
            <a:pPr lvl="4"/>
            <a:r>
              <a:rPr lang="en-US"/>
              <a:t>Бесінші деңгей</a:t>
            </a:r>
            <a:endParaRPr lang="en-US"/>
          </a:p>
        </p:txBody>
      </p:sp>
      <p:sp>
        <p:nvSpPr>
          <p:cNvPr id="5" name="Мәтін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Мәтін үлгісі</a:t>
            </a:r>
            <a:endParaRPr lang="en-US"/>
          </a:p>
        </p:txBody>
      </p:sp>
      <p:sp>
        <p:nvSpPr>
          <p:cNvPr id="6" name="Мазмұн 5"/>
          <p:cNvSpPr>
            <a:spLocks noGrp="1"/>
          </p:cNvSpPr>
          <p:nvPr>
            <p:ph sz="quarter" idx="4" hasCustomPrompt="1"/>
          </p:nvPr>
        </p:nvSpPr>
        <p:spPr>
          <a:xfrm>
            <a:off x="6172200" y="2505075"/>
            <a:ext cx="5183188" cy="3684588"/>
          </a:xfrm>
        </p:spPr>
        <p:txBody>
          <a:bodyPr/>
          <a:lstStyle/>
          <a:p>
            <a:pPr lvl="0"/>
            <a:r>
              <a:rPr lang="en-US"/>
              <a:t>Мәтін үлгісі</a:t>
            </a:r>
            <a:endParaRPr lang="en-US"/>
          </a:p>
          <a:p>
            <a:pPr lvl="1"/>
            <a:r>
              <a:rPr lang="en-US"/>
              <a:t>Екінші деңгей</a:t>
            </a:r>
            <a:endParaRPr lang="en-US"/>
          </a:p>
          <a:p>
            <a:pPr lvl="2"/>
            <a:r>
              <a:rPr lang="en-US"/>
              <a:t>Үшінші деңгей</a:t>
            </a:r>
            <a:endParaRPr lang="en-US"/>
          </a:p>
          <a:p>
            <a:pPr lvl="3"/>
            <a:r>
              <a:rPr lang="en-US"/>
              <a:t>Төртінші деңгей</a:t>
            </a:r>
            <a:endParaRPr lang="en-US"/>
          </a:p>
          <a:p>
            <a:pPr lvl="4"/>
            <a:r>
              <a:rPr lang="en-US"/>
              <a:t>Бесінші деңгей</a:t>
            </a:r>
            <a:endParaRPr lang="en-US"/>
          </a:p>
        </p:txBody>
      </p:sp>
      <p:sp>
        <p:nvSpPr>
          <p:cNvPr id="7" name="Күн 6"/>
          <p:cNvSpPr>
            <a:spLocks noGrp="1"/>
          </p:cNvSpPr>
          <p:nvPr>
            <p:ph type="dt" sz="half" idx="10"/>
          </p:nvPr>
        </p:nvSpPr>
        <p:spPr/>
        <p:txBody>
          <a:bodyPr/>
          <a:lstStyle/>
          <a:p>
            <a:fld id="{AC454A18-402B-4DB2-BDB6-E9F45DB82962}" type="datetimeFigureOut">
              <a:rPr lang="en-US" smtClean="0"/>
            </a:fld>
            <a:endParaRPr lang="en-US"/>
          </a:p>
        </p:txBody>
      </p:sp>
      <p:sp>
        <p:nvSpPr>
          <p:cNvPr id="8" name="Төменгі деректеме 7"/>
          <p:cNvSpPr>
            <a:spLocks noGrp="1"/>
          </p:cNvSpPr>
          <p:nvPr>
            <p:ph type="ftr" sz="quarter" idx="11"/>
          </p:nvPr>
        </p:nvSpPr>
        <p:spPr/>
        <p:txBody>
          <a:bodyPr/>
          <a:lstStyle/>
          <a:p>
            <a:endParaRPr lang="en-US"/>
          </a:p>
        </p:txBody>
      </p:sp>
      <p:sp>
        <p:nvSpPr>
          <p:cNvPr id="9" name="Слайд нөмірі 8"/>
          <p:cNvSpPr>
            <a:spLocks noGrp="1"/>
          </p:cNvSpPr>
          <p:nvPr>
            <p:ph type="sldNum" sz="quarter" idx="12"/>
          </p:nvPr>
        </p:nvSpPr>
        <p:spPr/>
        <p:txBody>
          <a:bodyPr/>
          <a:lstStyle/>
          <a:p>
            <a:fld id="{141E361B-97EE-40C2-B7C1-6A54DD14BEDC}"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ек тақырып">
    <p:spTree>
      <p:nvGrpSpPr>
        <p:cNvPr id="1" name=""/>
        <p:cNvGrpSpPr/>
        <p:nvPr/>
      </p:nvGrpSpPr>
      <p:grpSpPr>
        <a:xfrm>
          <a:off x="0" y="0"/>
          <a:ext cx="0" cy="0"/>
          <a:chOff x="0" y="0"/>
          <a:chExt cx="0" cy="0"/>
        </a:xfrm>
      </p:grpSpPr>
      <p:sp>
        <p:nvSpPr>
          <p:cNvPr id="2" name="Тақырып 1"/>
          <p:cNvSpPr>
            <a:spLocks noGrp="1"/>
          </p:cNvSpPr>
          <p:nvPr>
            <p:ph type="title" hasCustomPrompt="1"/>
          </p:nvPr>
        </p:nvSpPr>
        <p:spPr/>
        <p:txBody>
          <a:bodyPr/>
          <a:lstStyle/>
          <a:p>
            <a:r>
              <a:rPr lang="en-US"/>
              <a:t>Тақырып үлгісі</a:t>
            </a:r>
            <a:endParaRPr lang="en-US"/>
          </a:p>
        </p:txBody>
      </p:sp>
      <p:sp>
        <p:nvSpPr>
          <p:cNvPr id="3" name="Күн 2"/>
          <p:cNvSpPr>
            <a:spLocks noGrp="1"/>
          </p:cNvSpPr>
          <p:nvPr>
            <p:ph type="dt" sz="half" idx="10"/>
          </p:nvPr>
        </p:nvSpPr>
        <p:spPr/>
        <p:txBody>
          <a:bodyPr/>
          <a:lstStyle/>
          <a:p>
            <a:fld id="{AC454A18-402B-4DB2-BDB6-E9F45DB82962}" type="datetimeFigureOut">
              <a:rPr lang="en-US" smtClean="0"/>
            </a:fld>
            <a:endParaRPr lang="en-US"/>
          </a:p>
        </p:txBody>
      </p:sp>
      <p:sp>
        <p:nvSpPr>
          <p:cNvPr id="4" name="Төменгі деректеме 3"/>
          <p:cNvSpPr>
            <a:spLocks noGrp="1"/>
          </p:cNvSpPr>
          <p:nvPr>
            <p:ph type="ftr" sz="quarter" idx="11"/>
          </p:nvPr>
        </p:nvSpPr>
        <p:spPr/>
        <p:txBody>
          <a:bodyPr/>
          <a:lstStyle/>
          <a:p>
            <a:endParaRPr lang="en-US"/>
          </a:p>
        </p:txBody>
      </p:sp>
      <p:sp>
        <p:nvSpPr>
          <p:cNvPr id="5" name="Слайд нөмірі 4"/>
          <p:cNvSpPr>
            <a:spLocks noGrp="1"/>
          </p:cNvSpPr>
          <p:nvPr>
            <p:ph type="sldNum" sz="quarter" idx="12"/>
          </p:nvPr>
        </p:nvSpPr>
        <p:spPr/>
        <p:txBody>
          <a:bodyPr/>
          <a:lstStyle/>
          <a:p>
            <a:fld id="{141E361B-97EE-40C2-B7C1-6A54DD14BEDC}"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Бос">
    <p:spTree>
      <p:nvGrpSpPr>
        <p:cNvPr id="1" name=""/>
        <p:cNvGrpSpPr/>
        <p:nvPr/>
      </p:nvGrpSpPr>
      <p:grpSpPr>
        <a:xfrm>
          <a:off x="0" y="0"/>
          <a:ext cx="0" cy="0"/>
          <a:chOff x="0" y="0"/>
          <a:chExt cx="0" cy="0"/>
        </a:xfrm>
      </p:grpSpPr>
      <p:sp>
        <p:nvSpPr>
          <p:cNvPr id="2" name="Күн 1"/>
          <p:cNvSpPr>
            <a:spLocks noGrp="1"/>
          </p:cNvSpPr>
          <p:nvPr>
            <p:ph type="dt" sz="half" idx="10"/>
          </p:nvPr>
        </p:nvSpPr>
        <p:spPr/>
        <p:txBody>
          <a:bodyPr/>
          <a:lstStyle/>
          <a:p>
            <a:fld id="{AC454A18-402B-4DB2-BDB6-E9F45DB82962}" type="datetimeFigureOut">
              <a:rPr lang="en-US" smtClean="0"/>
            </a:fld>
            <a:endParaRPr lang="en-US"/>
          </a:p>
        </p:txBody>
      </p:sp>
      <p:sp>
        <p:nvSpPr>
          <p:cNvPr id="3" name="Төменгі деректеме 2"/>
          <p:cNvSpPr>
            <a:spLocks noGrp="1"/>
          </p:cNvSpPr>
          <p:nvPr>
            <p:ph type="ftr" sz="quarter" idx="11"/>
          </p:nvPr>
        </p:nvSpPr>
        <p:spPr/>
        <p:txBody>
          <a:bodyPr/>
          <a:lstStyle/>
          <a:p>
            <a:endParaRPr lang="en-US"/>
          </a:p>
        </p:txBody>
      </p:sp>
      <p:sp>
        <p:nvSpPr>
          <p:cNvPr id="4" name="Слайд нөмірі 3"/>
          <p:cNvSpPr>
            <a:spLocks noGrp="1"/>
          </p:cNvSpPr>
          <p:nvPr>
            <p:ph type="sldNum" sz="quarter" idx="12"/>
          </p:nvPr>
        </p:nvSpPr>
        <p:spPr/>
        <p:txBody>
          <a:bodyPr/>
          <a:lstStyle/>
          <a:p>
            <a:fld id="{141E361B-97EE-40C2-B7C1-6A54DD14BEDC}"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Тақырыбы бар нысан">
    <p:spTree>
      <p:nvGrpSpPr>
        <p:cNvPr id="1" name=""/>
        <p:cNvGrpSpPr/>
        <p:nvPr/>
      </p:nvGrpSpPr>
      <p:grpSpPr>
        <a:xfrm>
          <a:off x="0" y="0"/>
          <a:ext cx="0" cy="0"/>
          <a:chOff x="0" y="0"/>
          <a:chExt cx="0" cy="0"/>
        </a:xfrm>
      </p:grpSpPr>
      <p:sp>
        <p:nvSpPr>
          <p:cNvPr id="2" name="Тақырып 1"/>
          <p:cNvSpPr>
            <a:spLocks noGrp="1"/>
          </p:cNvSpPr>
          <p:nvPr>
            <p:ph type="title" hasCustomPrompt="1"/>
          </p:nvPr>
        </p:nvSpPr>
        <p:spPr>
          <a:xfrm>
            <a:off x="839788" y="457200"/>
            <a:ext cx="3932237" cy="1600200"/>
          </a:xfrm>
        </p:spPr>
        <p:txBody>
          <a:bodyPr anchor="b"/>
          <a:lstStyle>
            <a:lvl1pPr>
              <a:defRPr sz="3200"/>
            </a:lvl1pPr>
          </a:lstStyle>
          <a:p>
            <a:r>
              <a:rPr lang="en-US"/>
              <a:t>Тақырып үлгісі</a:t>
            </a:r>
            <a:endParaRPr lang="en-US"/>
          </a:p>
        </p:txBody>
      </p:sp>
      <p:sp>
        <p:nvSpPr>
          <p:cNvPr id="3" name="Мазмұн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Мәтін үлгісі</a:t>
            </a:r>
            <a:endParaRPr lang="en-US"/>
          </a:p>
          <a:p>
            <a:pPr lvl="1"/>
            <a:r>
              <a:rPr lang="en-US"/>
              <a:t>Екінші деңгей</a:t>
            </a:r>
            <a:endParaRPr lang="en-US"/>
          </a:p>
          <a:p>
            <a:pPr lvl="2"/>
            <a:r>
              <a:rPr lang="en-US"/>
              <a:t>Үшінші деңгей</a:t>
            </a:r>
            <a:endParaRPr lang="en-US"/>
          </a:p>
          <a:p>
            <a:pPr lvl="3"/>
            <a:r>
              <a:rPr lang="en-US"/>
              <a:t>Төртінші деңгей</a:t>
            </a:r>
            <a:endParaRPr lang="en-US"/>
          </a:p>
          <a:p>
            <a:pPr lvl="4"/>
            <a:r>
              <a:rPr lang="en-US"/>
              <a:t>Бесінші деңгей</a:t>
            </a:r>
            <a:endParaRPr lang="en-US"/>
          </a:p>
        </p:txBody>
      </p:sp>
      <p:sp>
        <p:nvSpPr>
          <p:cNvPr id="4" name="Мәтін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Мәтін үлгісі</a:t>
            </a:r>
            <a:endParaRPr lang="en-US"/>
          </a:p>
        </p:txBody>
      </p:sp>
      <p:sp>
        <p:nvSpPr>
          <p:cNvPr id="5" name="Күн 4"/>
          <p:cNvSpPr>
            <a:spLocks noGrp="1"/>
          </p:cNvSpPr>
          <p:nvPr>
            <p:ph type="dt" sz="half" idx="10"/>
          </p:nvPr>
        </p:nvSpPr>
        <p:spPr/>
        <p:txBody>
          <a:bodyPr/>
          <a:lstStyle/>
          <a:p>
            <a:fld id="{AC454A18-402B-4DB2-BDB6-E9F45DB82962}" type="datetimeFigureOut">
              <a:rPr lang="en-US" smtClean="0"/>
            </a:fld>
            <a:endParaRPr lang="en-US"/>
          </a:p>
        </p:txBody>
      </p:sp>
      <p:sp>
        <p:nvSpPr>
          <p:cNvPr id="6" name="Төменгі деректеме 5"/>
          <p:cNvSpPr>
            <a:spLocks noGrp="1"/>
          </p:cNvSpPr>
          <p:nvPr>
            <p:ph type="ftr" sz="quarter" idx="11"/>
          </p:nvPr>
        </p:nvSpPr>
        <p:spPr/>
        <p:txBody>
          <a:bodyPr/>
          <a:lstStyle/>
          <a:p>
            <a:endParaRPr lang="en-US"/>
          </a:p>
        </p:txBody>
      </p:sp>
      <p:sp>
        <p:nvSpPr>
          <p:cNvPr id="7" name="Слайд нөмірі 6"/>
          <p:cNvSpPr>
            <a:spLocks noGrp="1"/>
          </p:cNvSpPr>
          <p:nvPr>
            <p:ph type="sldNum" sz="quarter" idx="12"/>
          </p:nvPr>
        </p:nvSpPr>
        <p:spPr/>
        <p:txBody>
          <a:bodyPr/>
          <a:lstStyle/>
          <a:p>
            <a:fld id="{141E361B-97EE-40C2-B7C1-6A54DD14BEDC}"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Тақырыбы бар сурет">
    <p:spTree>
      <p:nvGrpSpPr>
        <p:cNvPr id="1" name=""/>
        <p:cNvGrpSpPr/>
        <p:nvPr/>
      </p:nvGrpSpPr>
      <p:grpSpPr>
        <a:xfrm>
          <a:off x="0" y="0"/>
          <a:ext cx="0" cy="0"/>
          <a:chOff x="0" y="0"/>
          <a:chExt cx="0" cy="0"/>
        </a:xfrm>
      </p:grpSpPr>
      <p:sp>
        <p:nvSpPr>
          <p:cNvPr id="2" name="Тақырып 1"/>
          <p:cNvSpPr>
            <a:spLocks noGrp="1"/>
          </p:cNvSpPr>
          <p:nvPr>
            <p:ph type="title" hasCustomPrompt="1"/>
          </p:nvPr>
        </p:nvSpPr>
        <p:spPr>
          <a:xfrm>
            <a:off x="839788" y="457200"/>
            <a:ext cx="3932237" cy="1600200"/>
          </a:xfrm>
        </p:spPr>
        <p:txBody>
          <a:bodyPr anchor="b"/>
          <a:lstStyle>
            <a:lvl1pPr>
              <a:defRPr sz="3200"/>
            </a:lvl1pPr>
          </a:lstStyle>
          <a:p>
            <a:r>
              <a:rPr lang="en-US"/>
              <a:t>Тақырып үлгісі</a:t>
            </a:r>
            <a:endParaRPr lang="en-US"/>
          </a:p>
        </p:txBody>
      </p:sp>
      <p:sp>
        <p:nvSpPr>
          <p:cNvPr id="3" name="Суре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Мәтін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Мәтін үлгісі</a:t>
            </a:r>
            <a:endParaRPr lang="en-US"/>
          </a:p>
        </p:txBody>
      </p:sp>
      <p:sp>
        <p:nvSpPr>
          <p:cNvPr id="5" name="Күн 4"/>
          <p:cNvSpPr>
            <a:spLocks noGrp="1"/>
          </p:cNvSpPr>
          <p:nvPr>
            <p:ph type="dt" sz="half" idx="10"/>
          </p:nvPr>
        </p:nvSpPr>
        <p:spPr/>
        <p:txBody>
          <a:bodyPr/>
          <a:lstStyle/>
          <a:p>
            <a:fld id="{AC454A18-402B-4DB2-BDB6-E9F45DB82962}" type="datetimeFigureOut">
              <a:rPr lang="en-US" smtClean="0"/>
            </a:fld>
            <a:endParaRPr lang="en-US"/>
          </a:p>
        </p:txBody>
      </p:sp>
      <p:sp>
        <p:nvSpPr>
          <p:cNvPr id="6" name="Төменгі деректеме 5"/>
          <p:cNvSpPr>
            <a:spLocks noGrp="1"/>
          </p:cNvSpPr>
          <p:nvPr>
            <p:ph type="ftr" sz="quarter" idx="11"/>
          </p:nvPr>
        </p:nvSpPr>
        <p:spPr/>
        <p:txBody>
          <a:bodyPr/>
          <a:lstStyle/>
          <a:p>
            <a:endParaRPr lang="en-US"/>
          </a:p>
        </p:txBody>
      </p:sp>
      <p:sp>
        <p:nvSpPr>
          <p:cNvPr id="7" name="Слайд нөмірі 6"/>
          <p:cNvSpPr>
            <a:spLocks noGrp="1"/>
          </p:cNvSpPr>
          <p:nvPr>
            <p:ph type="sldNum" sz="quarter" idx="12"/>
          </p:nvPr>
        </p:nvSpPr>
        <p:spPr/>
        <p:txBody>
          <a:bodyPr/>
          <a:lstStyle/>
          <a:p>
            <a:fld id="{141E361B-97EE-40C2-B7C1-6A54DD14BEDC}"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Тақырып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Тақырып үлгісі</a:t>
            </a:r>
            <a:endParaRPr lang="en-US"/>
          </a:p>
        </p:txBody>
      </p:sp>
      <p:sp>
        <p:nvSpPr>
          <p:cNvPr id="3" name="Мәтін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Мәтін үлгісі</a:t>
            </a:r>
            <a:endParaRPr lang="en-US"/>
          </a:p>
          <a:p>
            <a:pPr lvl="1"/>
            <a:r>
              <a:rPr lang="en-US"/>
              <a:t>Екінші деңгей</a:t>
            </a:r>
            <a:endParaRPr lang="en-US"/>
          </a:p>
          <a:p>
            <a:pPr lvl="2"/>
            <a:r>
              <a:rPr lang="en-US"/>
              <a:t>Үшінші деңгей</a:t>
            </a:r>
            <a:endParaRPr lang="en-US"/>
          </a:p>
          <a:p>
            <a:pPr lvl="3"/>
            <a:r>
              <a:rPr lang="en-US"/>
              <a:t>Төртінші деңгей</a:t>
            </a:r>
            <a:endParaRPr lang="en-US"/>
          </a:p>
          <a:p>
            <a:pPr lvl="4"/>
            <a:r>
              <a:rPr lang="en-US"/>
              <a:t>Бесінші деңгей</a:t>
            </a:r>
            <a:endParaRPr lang="en-US"/>
          </a:p>
        </p:txBody>
      </p:sp>
      <p:sp>
        <p:nvSpPr>
          <p:cNvPr id="4" name="Күн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454A18-402B-4DB2-BDB6-E9F45DB82962}" type="datetimeFigureOut">
              <a:rPr lang="en-US" smtClean="0"/>
            </a:fld>
            <a:endParaRPr lang="en-US"/>
          </a:p>
        </p:txBody>
      </p:sp>
      <p:sp>
        <p:nvSpPr>
          <p:cNvPr id="5" name="Төменгі деректеме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Слайд нөмірі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1E361B-97EE-40C2-B7C1-6A54DD14BEDC}"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x-none"/>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x-none"/>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BB012-863D-416E-9FDD-6ED57577F3D7}" type="datetimeFigureOut">
              <a:rPr lang="x-none" smtClean="0">
                <a:solidFill>
                  <a:prstClr val="black">
                    <a:tint val="75000"/>
                  </a:prstClr>
                </a:solidFill>
              </a:rPr>
            </a:fld>
            <a:endParaRPr lang="x-none">
              <a:solidFill>
                <a:prstClr val="black">
                  <a:tint val="75000"/>
                </a:prstClr>
              </a:solidFill>
            </a:endParaRPr>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solidFill>
                <a:prstClr val="black">
                  <a:tint val="75000"/>
                </a:prstClr>
              </a:solidFill>
            </a:endParaRPr>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D09AA6-336D-4628-A7AB-9439BD4AD797}" type="slidenum">
              <a:rPr lang="x-none" smtClean="0">
                <a:solidFill>
                  <a:prstClr val="black">
                    <a:tint val="75000"/>
                  </a:prstClr>
                </a:solidFill>
              </a:rPr>
            </a:fld>
            <a:endParaRPr lang="x-none">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2.xml"/><Relationship Id="rId2" Type="http://schemas.openxmlformats.org/officeDocument/2006/relationships/image" Target="../media/image2.jpe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4" name="Google Shape;94;p1"/>
          <p:cNvPicPr preferRelativeResize="0"/>
          <p:nvPr/>
        </p:nvPicPr>
        <p:blipFill rotWithShape="1">
          <a:blip r:embed="rId1" cstate="print"/>
          <a:srcRect l="239" t="-518" r="12712" b="1459"/>
          <a:stretch>
            <a:fillRect/>
          </a:stretch>
        </p:blipFill>
        <p:spPr>
          <a:xfrm>
            <a:off x="0" y="0"/>
            <a:ext cx="12263021" cy="6858000"/>
          </a:xfrm>
          <a:prstGeom prst="rect">
            <a:avLst/>
          </a:prstGeom>
          <a:noFill/>
          <a:ln>
            <a:noFill/>
          </a:ln>
        </p:spPr>
      </p:pic>
      <p:sp>
        <p:nvSpPr>
          <p:cNvPr id="98" name="Google Shape;98;p1"/>
          <p:cNvSpPr txBox="1"/>
          <p:nvPr/>
        </p:nvSpPr>
        <p:spPr>
          <a:xfrm>
            <a:off x="9491400" y="6083239"/>
            <a:ext cx="2549525" cy="339725"/>
          </a:xfrm>
          <a:prstGeom prst="rect">
            <a:avLst/>
          </a:prstGeom>
          <a:noFill/>
          <a:ln>
            <a:noFill/>
          </a:ln>
        </p:spPr>
        <p:txBody>
          <a:bodyPr spcFirstLastPara="1" wrap="square" lIns="91425" tIns="45700" rIns="91425" bIns="45700" anchor="t" anchorCtr="0">
            <a:spAutoFit/>
          </a:bodyPr>
          <a:lstStyle/>
          <a:p>
            <a:pPr algn="ctr">
              <a:buClr>
                <a:srgbClr val="203864"/>
              </a:buClr>
              <a:buSzPts val="1600"/>
              <a:buFont typeface="Arial" panose="020B0604020202020204"/>
              <a:buNone/>
            </a:pPr>
            <a:r>
              <a:rPr lang="en-US" sz="1600" b="1" dirty="0" smtClean="0">
                <a:solidFill>
                  <a:srgbClr val="203864"/>
                </a:solidFill>
                <a:latin typeface="Arial" panose="020B0604020202020204"/>
                <a:ea typeface="Arial" panose="020B0604020202020204"/>
                <a:cs typeface="Arial" panose="020B0604020202020204"/>
                <a:sym typeface="Arial" panose="020B0604020202020204"/>
              </a:rPr>
              <a:t>ПАВЛОДАР –</a:t>
            </a:r>
            <a:r>
              <a:rPr lang="ru-RU" sz="1600" b="1" dirty="0" smtClean="0">
                <a:solidFill>
                  <a:srgbClr val="203864"/>
                </a:solidFill>
                <a:latin typeface="Arial" panose="020B0604020202020204"/>
                <a:ea typeface="Arial" panose="020B0604020202020204"/>
                <a:cs typeface="Arial" panose="020B0604020202020204"/>
                <a:sym typeface="Arial" panose="020B0604020202020204"/>
              </a:rPr>
              <a:t> </a:t>
            </a:r>
            <a:r>
              <a:rPr lang="en-US" sz="1600" b="1" dirty="0">
                <a:solidFill>
                  <a:srgbClr val="203864"/>
                </a:solidFill>
                <a:latin typeface="Arial" panose="020B0604020202020204"/>
                <a:ea typeface="Arial" panose="020B0604020202020204"/>
                <a:cs typeface="Arial" panose="020B0604020202020204"/>
                <a:sym typeface="Arial" panose="020B0604020202020204"/>
              </a:rPr>
              <a:t>202</a:t>
            </a:r>
            <a:r>
              <a:rPr lang="en-US" sz="1600" b="1" dirty="0">
                <a:solidFill>
                  <a:srgbClr val="203864"/>
                </a:solidFill>
                <a:latin typeface="Arial" panose="020B0604020202020204"/>
                <a:ea typeface="Arial" panose="020B0604020202020204"/>
                <a:cs typeface="Arial" panose="020B0604020202020204"/>
                <a:sym typeface="Arial" panose="020B0604020202020204"/>
              </a:rPr>
              <a:t>4</a:t>
            </a:r>
            <a:endParaRPr dirty="0">
              <a:solidFill>
                <a:prstClr val="black"/>
              </a:solidFill>
            </a:endParaRPr>
          </a:p>
        </p:txBody>
      </p:sp>
      <p:sp>
        <p:nvSpPr>
          <p:cNvPr id="2" name="Тікбұрыш 1"/>
          <p:cNvSpPr/>
          <p:nvPr/>
        </p:nvSpPr>
        <p:spPr>
          <a:xfrm>
            <a:off x="966886" y="5218583"/>
            <a:ext cx="6854848" cy="1200329"/>
          </a:xfrm>
          <a:prstGeom prst="rect">
            <a:avLst/>
          </a:prstGeom>
        </p:spPr>
        <p:txBody>
          <a:bodyPr wrap="square">
            <a:spAutoFit/>
          </a:bodyPr>
          <a:lstStyle/>
          <a:p>
            <a:pPr lvl="0" algn="ctr">
              <a:spcBef>
                <a:spcPts val="1000"/>
              </a:spcBef>
              <a:defRPr/>
            </a:pPr>
            <a:r>
              <a:rPr lang="en-US" sz="2400" kern="0" dirty="0">
                <a:solidFill>
                  <a:schemeClr val="bg1"/>
                </a:solidFill>
                <a:latin typeface="Arial" panose="020B0604020202020204" pitchFamily="34" charset="0"/>
                <a:cs typeface="Arial" panose="020B0604020202020204" pitchFamily="34" charset="0"/>
              </a:rPr>
              <a:t>БІЛІМ АЛУШЫЛАРҒА «ҚАЗАҚ ТІЛІ», «ҚАЗАҚ ТІЛІ МЕН ӘДЕБИЕТІ» ПӘНДЕРІНЕН 5-8, 10-СЫНЫПТАРДА ЕМТИХАН ӨТКІЗУ ТӘРТІБІ</a:t>
            </a:r>
            <a:endParaRPr lang="en-US" sz="2400" kern="0" dirty="0">
              <a:solidFill>
                <a:schemeClr val="bg1"/>
              </a:solidFill>
              <a:latin typeface="Arial" panose="020B0604020202020204" pitchFamily="34" charset="0"/>
              <a:cs typeface="Arial" panose="020B0604020202020204" pitchFamily="34" charset="0"/>
            </a:endParaRPr>
          </a:p>
        </p:txBody>
      </p:sp>
      <p:sp>
        <p:nvSpPr>
          <p:cNvPr id="7" name="Тікбұрыш 6"/>
          <p:cNvSpPr/>
          <p:nvPr/>
        </p:nvSpPr>
        <p:spPr>
          <a:xfrm>
            <a:off x="3495554" y="202108"/>
            <a:ext cx="8449519" cy="2046714"/>
          </a:xfrm>
          <a:prstGeom prst="rect">
            <a:avLst/>
          </a:prstGeom>
        </p:spPr>
        <p:txBody>
          <a:bodyPr wrap="square">
            <a:spAutoFit/>
          </a:bodyPr>
          <a:lstStyle/>
          <a:p>
            <a:pPr lvl="0" algn="ctr">
              <a:spcBef>
                <a:spcPts val="1000"/>
              </a:spcBef>
              <a:defRPr/>
            </a:pPr>
            <a:r>
              <a:rPr lang="ru-RU" sz="2000" b="1" kern="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Павлодар </a:t>
            </a:r>
            <a:r>
              <a:rPr lang="ru-RU" sz="2000" b="1" kern="0" dirty="0" err="1" smtClean="0">
                <a:solidFill>
                  <a:schemeClr val="bg1"/>
                </a:solidFill>
                <a:latin typeface="Arial" panose="020B0604020202020204" pitchFamily="34" charset="0"/>
                <a:ea typeface="Times New Roman" panose="02020603050405020304" pitchFamily="18" charset="0"/>
                <a:cs typeface="Arial" panose="020B0604020202020204" pitchFamily="34" charset="0"/>
              </a:rPr>
              <a:t>облысы</a:t>
            </a:r>
            <a:r>
              <a:rPr lang="ru-RU" sz="2000" b="1" kern="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ru-RU" sz="2000" b="1" kern="0" dirty="0" err="1" smtClean="0">
                <a:solidFill>
                  <a:schemeClr val="bg1"/>
                </a:solidFill>
                <a:latin typeface="Arial" panose="020B0604020202020204" pitchFamily="34" charset="0"/>
                <a:ea typeface="Times New Roman" panose="02020603050405020304" pitchFamily="18" charset="0"/>
                <a:cs typeface="Arial" panose="020B0604020202020204" pitchFamily="34" charset="0"/>
              </a:rPr>
              <a:t>білім</a:t>
            </a:r>
            <a:r>
              <a:rPr lang="ru-RU" sz="2000" b="1" kern="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беру </a:t>
            </a:r>
            <a:r>
              <a:rPr lang="ru-RU" sz="2000" b="1" kern="0" dirty="0" err="1" smtClean="0">
                <a:solidFill>
                  <a:schemeClr val="bg1"/>
                </a:solidFill>
                <a:latin typeface="Arial" panose="020B0604020202020204" pitchFamily="34" charset="0"/>
                <a:ea typeface="Times New Roman" panose="02020603050405020304" pitchFamily="18" charset="0"/>
                <a:cs typeface="Arial" panose="020B0604020202020204" pitchFamily="34" charset="0"/>
              </a:rPr>
              <a:t>басқармасы</a:t>
            </a:r>
            <a:endParaRPr lang="ru-RU" sz="2000" b="1" kern="0" dirty="0" smtClean="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lvl="0" algn="ctr">
              <a:spcBef>
                <a:spcPts val="1000"/>
              </a:spcBef>
              <a:defRPr/>
            </a:pPr>
            <a:r>
              <a:rPr lang="en-US" sz="2000" b="1" kern="0" dirty="0" smtClean="0">
                <a:latin typeface="Arial" panose="020B0604020202020204" pitchFamily="34" charset="0"/>
                <a:ea typeface="Times New Roman" panose="02020603050405020304" pitchFamily="18" charset="0"/>
                <a:cs typeface="Arial" panose="020B0604020202020204" pitchFamily="34" charset="0"/>
              </a:rPr>
              <a:t>                   </a:t>
            </a:r>
            <a:r>
              <a:rPr lang="en-US" sz="2000" b="1" kern="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“Білім беруді дамытудың инновациялық орталығы” КММ</a:t>
            </a:r>
            <a:endParaRPr lang="ru-RU" sz="2000" b="1" kern="0"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lvl="0" algn="ctr">
              <a:spcBef>
                <a:spcPts val="1000"/>
              </a:spcBef>
              <a:defRPr/>
            </a:pPr>
            <a:endParaRPr lang="ru-RU" sz="2000" b="1" kern="0" dirty="0">
              <a:solidFill>
                <a:schemeClr val="bg1"/>
              </a:solidFill>
              <a:ea typeface="Times New Roman" panose="02020603050405020304" pitchFamily="18" charset="0"/>
              <a:cs typeface="Times New Roman" panose="02020603050405020304" pitchFamily="18" charset="0"/>
            </a:endParaRPr>
          </a:p>
          <a:p>
            <a:pPr lvl="0" algn="ctr">
              <a:spcBef>
                <a:spcPts val="1000"/>
              </a:spcBef>
              <a:defRPr/>
            </a:pPr>
            <a:endParaRPr kumimoji="0" lang="ru-RU" sz="2200" b="1" i="0" u="none" strike="noStrike" kern="0" cap="none" spc="0" normalizeH="0" baseline="0" noProof="0" dirty="0">
              <a:ln>
                <a:noFill/>
              </a:ln>
              <a:solidFill>
                <a:schemeClr val="bg1"/>
              </a:solidFill>
              <a:effectLst/>
              <a:uLnTx/>
              <a:uFillTx/>
              <a:ea typeface="Times New Roman" panose="02020603050405020304" pitchFamily="18" charset="0"/>
              <a:cs typeface="Times New Roman" panose="02020603050405020304" pitchFamily="18" charset="0"/>
            </a:endParaRPr>
          </a:p>
        </p:txBody>
      </p:sp>
      <p:pic>
        <p:nvPicPr>
          <p:cNvPr id="8" name="Picture 2" descr="C:\Users\user_Pc\Downloads\WhatsApp Image 2021-11-30 at 14.08.19.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076" t="4399" r="20235" b="15248"/>
          <a:stretch>
            <a:fillRect/>
          </a:stretch>
        </p:blipFill>
        <p:spPr bwMode="auto">
          <a:xfrm>
            <a:off x="692402" y="150471"/>
            <a:ext cx="2085522" cy="20139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en-US" sz="2000" b="1" dirty="0">
                <a:solidFill>
                  <a:schemeClr val="bg1"/>
                </a:solidFill>
                <a:latin typeface="Calibri" panose="020F0502020204030204" pitchFamily="34" charset="0"/>
                <a:ea typeface="+mn-ea"/>
                <a:cs typeface="Times New Roman" panose="02020603050405020304" pitchFamily="18" charset="0"/>
              </a:rPr>
              <a:t>ЕМТИХАН МАЗМҰНЫ</a:t>
            </a:r>
            <a:br>
              <a:rPr lang="en-US" sz="2000" dirty="0">
                <a:solidFill>
                  <a:schemeClr val="bg1"/>
                </a:solidFill>
                <a:latin typeface="Calibri" panose="020F0502020204030204"/>
                <a:ea typeface="+mn-ea"/>
                <a:cs typeface="+mn-cs"/>
              </a:rPr>
            </a:br>
            <a:endParaRPr lang="en-US" sz="2000" dirty="0">
              <a:solidFill>
                <a:schemeClr val="bg1"/>
              </a:solidFill>
            </a:endParaRPr>
          </a:p>
        </p:txBody>
      </p:sp>
      <p:sp>
        <p:nvSpPr>
          <p:cNvPr id="8" name="Тікбұрыш 7"/>
          <p:cNvSpPr/>
          <p:nvPr/>
        </p:nvSpPr>
        <p:spPr>
          <a:xfrm>
            <a:off x="6372006" y="523623"/>
            <a:ext cx="5063501" cy="375552"/>
          </a:xfrm>
          <a:prstGeom prst="rect">
            <a:avLst/>
          </a:prstGeom>
        </p:spPr>
        <p:txBody>
          <a:bodyPr wrap="square">
            <a:spAutoFit/>
          </a:bodyPr>
          <a:lstStyle/>
          <a:p>
            <a:pPr marL="457200" algn="just">
              <a:lnSpc>
                <a:spcPct val="107000"/>
              </a:lnSpc>
              <a:spcAft>
                <a:spcPts val="800"/>
              </a:spcAft>
            </a:pPr>
            <a:r>
              <a:rPr lang="en-US" b="1" spc="10" dirty="0">
                <a:latin typeface="Calibri" panose="020F0502020204030204" pitchFamily="34" charset="0"/>
                <a:ea typeface="Calibri" panose="020F0502020204030204" pitchFamily="34" charset="0"/>
                <a:cs typeface="Times New Roman" panose="02020603050405020304" pitchFamily="18" charset="0"/>
              </a:rPr>
              <a:t>«Қазақ тілі мен әдебиеті» пәні бойынша:</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Кесте 9"/>
          <p:cNvGraphicFramePr>
            <a:graphicFrameLocks noGrp="1"/>
          </p:cNvGraphicFramePr>
          <p:nvPr/>
        </p:nvGraphicFramePr>
        <p:xfrm>
          <a:off x="493923" y="899175"/>
          <a:ext cx="11204153" cy="5689227"/>
        </p:xfrm>
        <a:graphic>
          <a:graphicData uri="http://schemas.openxmlformats.org/drawingml/2006/table">
            <a:tbl>
              <a:tblPr firstRow="1" firstCol="1" bandRow="1">
                <a:tableStyleId>{5C22544A-7EE6-4342-B048-85BDC9FD1C3A}</a:tableStyleId>
              </a:tblPr>
              <a:tblGrid>
                <a:gridCol w="1115518"/>
                <a:gridCol w="2145475"/>
                <a:gridCol w="2071171"/>
                <a:gridCol w="1938969"/>
                <a:gridCol w="2071171"/>
                <a:gridCol w="1861849"/>
              </a:tblGrid>
              <a:tr h="543234">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Бөлімше</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5-сынып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6-сынып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7-сынып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8-сынып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10-сынып ҚГБ, ЖМБ</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0">
                <a:tc gridSpan="6">
                  <a:txBody>
                    <a:bodyPr/>
                    <a:lstStyle/>
                    <a:p>
                      <a:pPr marL="0" marR="0" lvl="0" indent="0" algn="ctr" defTabSz="914400" rtl="0" eaLnBrk="1" fontAlgn="base" latinLnBrk="0" hangingPunct="1">
                        <a:lnSpc>
                          <a:spcPct val="100000"/>
                        </a:lnSpc>
                        <a:spcBef>
                          <a:spcPts val="0"/>
                        </a:spcBef>
                        <a:spcAft>
                          <a:spcPts val="0"/>
                        </a:spcAft>
                        <a:buClrTx/>
                        <a:buSzTx/>
                        <a:buFontTx/>
                        <a:buNone/>
                        <a:defRPr/>
                      </a:pPr>
                      <a:r>
                        <a:rPr kumimoji="0" lang="en-US" altLang="en-US" sz="1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3) оқылым</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1807151">
                <a:tc>
                  <a:txBody>
                    <a:bodyPr/>
                    <a:lstStyle/>
                    <a:p>
                      <a:pPr algn="just" fontAlgn="base">
                        <a:lnSpc>
                          <a:spcPct val="100000"/>
                        </a:lnSpc>
                        <a:spcAft>
                          <a:spcPts val="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3. Көркем шығарма</a:t>
                      </a:r>
                      <a:endPar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00000"/>
                        </a:lnSpc>
                        <a:spcAft>
                          <a:spcPts val="0"/>
                        </a:spcAft>
                      </a:pPr>
                      <a:r>
                        <a:rPr lang="en-US"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ларды</a:t>
                      </a: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оқу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fontAlgn="base">
                        <a:lnSpc>
                          <a:spcPct val="107000"/>
                        </a:lnSpc>
                        <a:spcAft>
                          <a:spcPts val="80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5.3.3.1 фольклорлық және шағын көлемді көркем әдеби шығармаларды түсіну, тақырыбын анықтау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6.3.3.1 орта көлемді шығармаларды түсіну, тақырыбы мен негізгі ойды анықтау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7.3.3.1 прозалық және поэзиялық шығармалардағы кейіпкердің іс -әрекетіне немесе лирикалық кейіпкердің </a:t>
                      </a:r>
                      <a:r>
                        <a:rPr lang="en-US"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образын</a:t>
                      </a: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талдау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en-US"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8.3.3.1 прозалық және поэзиялық шығармалардың композициялық құрылымын анықтау, кейіпкердің іс -әрекетіне немесе лирикалық кейіпкердің образына баға беру</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10.3.3.1 әдеби шығармада көтерілген әлеуметтік-қоғамдық мәселені талдау және кейіпкерлерді шынайы өмірмен салыстырып бағалау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71506">
                <a:tc gridSpan="6">
                  <a:txBody>
                    <a:bodyPr/>
                    <a:lstStyle/>
                    <a:p>
                      <a:pPr algn="ctr" fontAlgn="base">
                        <a:lnSpc>
                          <a:spcPct val="100000"/>
                        </a:lnSpc>
                        <a:spcAft>
                          <a:spcPts val="0"/>
                        </a:spcAft>
                      </a:pP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4) жазылым</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665971">
                <a:tc>
                  <a:txBody>
                    <a:bodyPr/>
                    <a:lstStyle/>
                    <a:p>
                      <a:pPr algn="just" fontAlgn="base">
                        <a:lnSpc>
                          <a:spcPct val="107000"/>
                        </a:lnSpc>
                        <a:spcAft>
                          <a:spcPts val="800"/>
                        </a:spcAft>
                      </a:pPr>
                      <a:r>
                        <a:rPr lang="en-US"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2.Эссе жазу</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fontAlgn="base">
                        <a:lnSpc>
                          <a:spcPct val="107000"/>
                        </a:lnSpc>
                        <a:spcAft>
                          <a:spcPts val="800"/>
                        </a:spcAft>
                      </a:pPr>
                      <a:r>
                        <a:rPr lang="en-US"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5.4.2.1 эссе құрылымын сақтай отырып, адамды, табиғатты, белгілі бір оқиғаны сипаттап жазу</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en-US"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6.4.2.1 эссе тақырыбының желісінен шықпай, әрбір абзацты жүйелі құрастырып, қажетті мазмұнын ашып жазу</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en-US"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7.4.2.1 эссе құрылымы мен дамуын сақтап, көтерілген мәселе бойынша келісу-келіспеу себептерін айқын көрсетіп жазу</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en-US"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8.4.2.1 эссе құрылымы мен дамуын сақтап, тақырыпқа байланысты берілген мәселенің оңтайлы шешілу жолдарын ұсыну</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10.4.2.1 қажетті клишелер мен лексикалық құрылымдарды қолданып, көтерілген мәселе бойынша өз ойын дәлелдеп эссе жазу («келісу, келіспеу» эссесі, </a:t>
                      </a:r>
                      <a:r>
                        <a:rPr lang="en-US"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дискуссивті</a:t>
                      </a: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эссе, </a:t>
                      </a:r>
                      <a:r>
                        <a:rPr lang="en-US"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аргументативті</a:t>
                      </a: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эссе)</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en-US" sz="2000" b="1" dirty="0">
                <a:solidFill>
                  <a:schemeClr val="bg1"/>
                </a:solidFill>
                <a:latin typeface="Calibri" panose="020F0502020204030204" pitchFamily="34" charset="0"/>
                <a:ea typeface="+mn-ea"/>
                <a:cs typeface="Times New Roman" panose="02020603050405020304" pitchFamily="18" charset="0"/>
              </a:rPr>
              <a:t>ЕМТИХАН МАЗМҰНЫ</a:t>
            </a:r>
            <a:br>
              <a:rPr lang="en-US" sz="2000" dirty="0">
                <a:solidFill>
                  <a:schemeClr val="bg1"/>
                </a:solidFill>
                <a:latin typeface="Calibri" panose="020F0502020204030204"/>
                <a:ea typeface="+mn-ea"/>
                <a:cs typeface="+mn-cs"/>
              </a:rPr>
            </a:br>
            <a:endParaRPr lang="en-US" sz="2000" dirty="0">
              <a:solidFill>
                <a:schemeClr val="bg1"/>
              </a:solidFill>
            </a:endParaRPr>
          </a:p>
        </p:txBody>
      </p:sp>
      <p:sp>
        <p:nvSpPr>
          <p:cNvPr id="8" name="Тікбұрыш 7"/>
          <p:cNvSpPr/>
          <p:nvPr/>
        </p:nvSpPr>
        <p:spPr>
          <a:xfrm>
            <a:off x="6480184" y="585239"/>
            <a:ext cx="5063501" cy="375552"/>
          </a:xfrm>
          <a:prstGeom prst="rect">
            <a:avLst/>
          </a:prstGeom>
        </p:spPr>
        <p:txBody>
          <a:bodyPr wrap="square">
            <a:spAutoFit/>
          </a:bodyPr>
          <a:lstStyle/>
          <a:p>
            <a:pPr marL="457200" algn="just">
              <a:lnSpc>
                <a:spcPct val="107000"/>
              </a:lnSpc>
              <a:spcAft>
                <a:spcPts val="800"/>
              </a:spcAft>
            </a:pPr>
            <a:r>
              <a:rPr lang="en-US" b="1" spc="10" dirty="0">
                <a:latin typeface="Calibri" panose="020F0502020204030204" pitchFamily="34" charset="0"/>
                <a:ea typeface="Calibri" panose="020F0502020204030204" pitchFamily="34" charset="0"/>
                <a:cs typeface="Times New Roman" panose="02020603050405020304" pitchFamily="18" charset="0"/>
              </a:rPr>
              <a:t>«Қазақ тілі мен әдебиеті» пәні бойынша:</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Кесте 9"/>
          <p:cNvGraphicFramePr>
            <a:graphicFrameLocks noGrp="1"/>
          </p:cNvGraphicFramePr>
          <p:nvPr/>
        </p:nvGraphicFramePr>
        <p:xfrm>
          <a:off x="461371" y="960791"/>
          <a:ext cx="11204153" cy="5478886"/>
        </p:xfrm>
        <a:graphic>
          <a:graphicData uri="http://schemas.openxmlformats.org/drawingml/2006/table">
            <a:tbl>
              <a:tblPr firstRow="1" firstCol="1" bandRow="1">
                <a:tableStyleId>{5C22544A-7EE6-4342-B048-85BDC9FD1C3A}</a:tableStyleId>
              </a:tblPr>
              <a:tblGrid>
                <a:gridCol w="1115518"/>
                <a:gridCol w="2145475"/>
                <a:gridCol w="2071171"/>
                <a:gridCol w="1938969"/>
                <a:gridCol w="2071171"/>
                <a:gridCol w="1861849"/>
              </a:tblGrid>
              <a:tr h="441205">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Бөлімше</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5-сынып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6-сынып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7-сынып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8-сынып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10-сынып ҚГБ, ЖМБ</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297180">
                <a:tc gridSpan="6">
                  <a:txBody>
                    <a:bodyPr/>
                    <a:lstStyle/>
                    <a:p>
                      <a:pPr marL="0" marR="0" lvl="0" indent="0" algn="ctr" defTabSz="914400" rtl="0" eaLnBrk="1" fontAlgn="base" latinLnBrk="0" hangingPunct="1">
                        <a:lnSpc>
                          <a:spcPct val="100000"/>
                        </a:lnSpc>
                        <a:spcBef>
                          <a:spcPts val="0"/>
                        </a:spcBef>
                        <a:spcAft>
                          <a:spcPts val="0"/>
                        </a:spcAft>
                        <a:buClrTx/>
                        <a:buSzTx/>
                        <a:buFontTx/>
                        <a:buNone/>
                        <a:defRPr/>
                      </a:pPr>
                      <a:r>
                        <a:rPr kumimoji="0" lang="en-US" altLang="en-US" sz="1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4) Тілдік бағдар</a:t>
                      </a:r>
                      <a:endParaRPr kumimoji="0" lang="en-US" alt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fontAlgn="base">
                        <a:lnSpc>
                          <a:spcPct val="100000"/>
                        </a:lnSpc>
                        <a:spcAft>
                          <a:spcPts val="0"/>
                        </a:spcAft>
                      </a:pP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3420557">
                <a:tc>
                  <a:txBody>
                    <a:bodyPr/>
                    <a:lstStyle/>
                    <a:p>
                      <a:pPr fontAlgn="base">
                        <a:lnSpc>
                          <a:spcPct val="107000"/>
                        </a:lnSpc>
                        <a:spcAft>
                          <a:spcPts val="800"/>
                        </a:spcAft>
                      </a:pPr>
                      <a:r>
                        <a:rPr lang="en-US"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1. Сөз таптары</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fontAlgn="base">
                        <a:lnSpc>
                          <a:spcPct val="107000"/>
                        </a:lnSpc>
                        <a:spcAft>
                          <a:spcPts val="80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5.5.1.2 лексикалық мағынасы жағынан заттың түрін, түсін сапасын білдіретін сын есімдерді ажырата білу, жазба, ауызша жұмыстарда қолдану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en-US"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6.5.1.2</a:t>
                      </a:r>
                      <a:br>
                        <a:rPr lang="en-US"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br>
                      <a:r>
                        <a:rPr lang="en-US"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лексикалық мағынасы жағынан заттың сипатын, көлемін, салмағын, аумағын білдіретін сын есімдерді ажырата білу, жазба, ауызша жұмыстарда қолдану</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ase">
                        <a:lnSpc>
                          <a:spcPct val="107000"/>
                        </a:lnSpc>
                        <a:spcAft>
                          <a:spcPts val="80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7.5.1.2 Салыстырмалы, күшейтпелі, асырмалы</a:t>
                      </a:r>
                      <a:b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b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шырайлардың қызметін білу, жазба, ауызша жұмыстарда қолдану</a:t>
                      </a:r>
                      <a:b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b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base">
                        <a:lnSpc>
                          <a:spcPct val="107000"/>
                        </a:lnSpc>
                        <a:spcAft>
                          <a:spcPts val="800"/>
                        </a:spcAft>
                      </a:pPr>
                      <a:r>
                        <a:rPr lang="en-US"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8.5.1.1 болжалдық және бөлшектік сан есімдерді жазба, ауызша жұмыстарда орынды қолдану</a:t>
                      </a:r>
                      <a:endParaRPr lang="en-US" sz="140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en-US"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8.5.1.2 еліктеу сөздерді ауызша және жазба жұмыстарда орынды</a:t>
                      </a:r>
                      <a:br>
                        <a:rPr lang="en-US"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br>
                      <a:r>
                        <a:rPr lang="en-US"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қолдану</a:t>
                      </a:r>
                      <a:endParaRPr lang="en-US" sz="140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en-US"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8.5.1.3 етістіктің шартты рай және бұйрық рай қызметін білу, ауызша және жазба жұмыстарда орынды қолдану</a:t>
                      </a:r>
                      <a:endParaRPr lang="en-US" sz="140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en-US"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8.5.1.4 ;</a:t>
                      </a:r>
                      <a:endParaRPr lang="en-US" sz="140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en-US"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8. 5. 1. 5.</a:t>
                      </a:r>
                      <a:br>
                        <a:rPr lang="en-US"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b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10.5.1.1 тәуелдік жалғауды (оңаша және ортақ </a:t>
                      </a:r>
                      <a:r>
                        <a:rPr lang="en-US"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тәуелдеу</a:t>
                      </a: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және көптік мәнді есімдер мен көптік жалғауларды ажырата танып, дұрыс қолдану;</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10.5.1.2 сын есімнің жасалу жолдарын білу, мәтін құрауда орынды қолдану;</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10.5.1.3;</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10.5.1.4;</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10.5.1.5;</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10.5.1.6;</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10.5.1.7.</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indent="-228600" algn="ctr">
              <a:spcBef>
                <a:spcPts val="1000"/>
              </a:spcBef>
            </a:pPr>
            <a:br>
              <a:rPr lang="en-US" sz="2000" b="1" dirty="0">
                <a:latin typeface="Arial" panose="020B0604020202020204" pitchFamily="34" charset="0"/>
                <a:cs typeface="Arial" panose="020B0604020202020204" pitchFamily="34" charset="0"/>
              </a:rPr>
            </a:br>
            <a:br>
              <a:rPr lang="en-US" sz="2000" b="1" dirty="0">
                <a:latin typeface="Arial" panose="020B0604020202020204" pitchFamily="34" charset="0"/>
                <a:cs typeface="Arial" panose="020B0604020202020204" pitchFamily="34" charset="0"/>
              </a:rPr>
            </a:br>
            <a:r>
              <a:rPr lang="en-US" sz="2000" b="1" dirty="0">
                <a:solidFill>
                  <a:schemeClr val="bg1"/>
                </a:solidFill>
                <a:latin typeface="Arial" panose="020B0604020202020204" pitchFamily="34" charset="0"/>
                <a:cs typeface="Arial" panose="020B0604020202020204" pitchFamily="34" charset="0"/>
              </a:rPr>
              <a:t>«ҚАЗАҚ ТІЛІ МЕН ӘДЕБИЕТІ» ОҚУ ПӘНІ БОЙЫНША РУБРИКА </a:t>
            </a:r>
            <a:br>
              <a:rPr lang="en-US" dirty="0"/>
            </a:br>
            <a:br>
              <a:rPr lang="en-US" sz="2000" dirty="0">
                <a:solidFill>
                  <a:schemeClr val="bg1"/>
                </a:solidFill>
                <a:latin typeface="Calibri" panose="020F0502020204030204"/>
                <a:ea typeface="+mn-ea"/>
                <a:cs typeface="+mn-cs"/>
              </a:rPr>
            </a:br>
            <a:endParaRPr lang="en-US" sz="2000" dirty="0">
              <a:solidFill>
                <a:schemeClr val="bg1"/>
              </a:solidFill>
            </a:endParaRPr>
          </a:p>
        </p:txBody>
      </p:sp>
      <p:sp>
        <p:nvSpPr>
          <p:cNvPr id="8" name="Тікбұрыш 7"/>
          <p:cNvSpPr/>
          <p:nvPr/>
        </p:nvSpPr>
        <p:spPr>
          <a:xfrm>
            <a:off x="6263014" y="689125"/>
            <a:ext cx="5063501" cy="306109"/>
          </a:xfrm>
          <a:prstGeom prst="rect">
            <a:avLst/>
          </a:prstGeom>
        </p:spPr>
        <p:txBody>
          <a:bodyPr wrap="square">
            <a:spAutoFit/>
          </a:bodyPr>
          <a:lstStyle/>
          <a:p>
            <a:pPr marL="457200" algn="just">
              <a:lnSpc>
                <a:spcPct val="107000"/>
              </a:lnSpc>
              <a:spcAft>
                <a:spcPts val="800"/>
              </a:spcAft>
            </a:pPr>
            <a:r>
              <a:rPr lang="en-US" sz="1400" b="1" spc="10" dirty="0">
                <a:latin typeface="Arial" panose="020B0604020202020204" pitchFamily="34" charset="0"/>
                <a:ea typeface="Calibri" panose="020F0502020204030204" pitchFamily="34" charset="0"/>
                <a:cs typeface="Arial" panose="020B0604020202020204" pitchFamily="34" charset="0"/>
              </a:rPr>
              <a:t>Өзге тілде оқытатын сыныптар   үшін</a:t>
            </a:r>
            <a:endParaRPr lang="en-US" sz="1400" dirty="0">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10" name="Кесте 9"/>
          <p:cNvGraphicFramePr>
            <a:graphicFrameLocks noGrp="1"/>
          </p:cNvGraphicFramePr>
          <p:nvPr/>
        </p:nvGraphicFramePr>
        <p:xfrm>
          <a:off x="231354" y="1284725"/>
          <a:ext cx="11611777" cy="5338782"/>
        </p:xfrm>
        <a:graphic>
          <a:graphicData uri="http://schemas.openxmlformats.org/drawingml/2006/table">
            <a:tbl>
              <a:tblPr firstRow="1" firstCol="1" bandRow="1">
                <a:tableStyleId>{5C22544A-7EE6-4342-B048-85BDC9FD1C3A}</a:tableStyleId>
              </a:tblPr>
              <a:tblGrid>
                <a:gridCol w="1277957"/>
                <a:gridCol w="2891239"/>
                <a:gridCol w="3718881"/>
                <a:gridCol w="3723700"/>
              </a:tblGrid>
              <a:tr h="414644">
                <a:tc>
                  <a:txBody>
                    <a:bodyPr/>
                    <a:lstStyle/>
                    <a:p>
                      <a:pPr fontAlgn="base">
                        <a:lnSpc>
                          <a:spcPct val="100000"/>
                        </a:lnSpc>
                        <a:spcAft>
                          <a:spcPts val="0"/>
                        </a:spcAft>
                      </a:pP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Дағды</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just">
                        <a:lnSpc>
                          <a:spcPct val="107000"/>
                        </a:lnSpc>
                        <a:spcAft>
                          <a:spcPts val="0"/>
                        </a:spcAft>
                      </a:pPr>
                      <a:r>
                        <a:rPr lang="en-US"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Төмен көрсеткіш 1-2 балл</a:t>
                      </a:r>
                      <a:endParaRPr lang="en-US"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just">
                        <a:lnSpc>
                          <a:spcPct val="107000"/>
                        </a:lnSpc>
                        <a:spcAft>
                          <a:spcPts val="0"/>
                        </a:spcAft>
                      </a:pPr>
                      <a:r>
                        <a:rPr lang="en-US"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Орташа көрсеткіш 3-4 балл</a:t>
                      </a:r>
                      <a:endParaRPr lang="en-US"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just">
                        <a:lnSpc>
                          <a:spcPct val="107000"/>
                        </a:lnSpc>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Жоғары көрсеткіш 5 балл</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665409">
                <a:tc>
                  <a:txBody>
                    <a:bodyPr/>
                    <a:lstStyle/>
                    <a:p>
                      <a:pPr marL="71755" marR="71755" algn="ctr">
                        <a:lnSpc>
                          <a:spcPct val="107000"/>
                        </a:lnSpc>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Тың</a:t>
                      </a:r>
                      <a:endPar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далым</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en-US" sz="1400" spc="1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тыңдалым</a:t>
                      </a:r>
                      <a:r>
                        <a:rPr lang="en-US"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материалдарының мазмұны негізінде сұрақтарға қысқа жауап береді</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en-US" sz="1400" spc="1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тыңдалым</a:t>
                      </a:r>
                      <a:r>
                        <a:rPr lang="en-US"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материалдарының мазмұны негізінде сұрақтарға орташа жауап беру</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en-US" sz="1400" spc="1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тыңдалым</a:t>
                      </a:r>
                      <a:r>
                        <a:rPr lang="en-US"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материалдарының мазмұны негізінде сұрақтарға толық жауап беру</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46197">
                <a:tc>
                  <a:txBody>
                    <a:bodyPr/>
                    <a:lstStyle/>
                    <a:p>
                      <a:pPr marL="71755" marR="71755" algn="ctr">
                        <a:lnSpc>
                          <a:spcPct val="107000"/>
                        </a:lnSpc>
                        <a:spcAft>
                          <a:spcPts val="0"/>
                        </a:spcAft>
                      </a:pPr>
                      <a:r>
                        <a:rPr lang="en-US"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Айтылым</a:t>
                      </a:r>
                      <a:endParaRPr lang="en-US"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en-US"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берілген сұрақты дұрыс түсініп, қысқа жауап беру, шағын диалогке қатысу</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en-US"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берілген сұрақты дұрыс түсініп, орташа жауап беру, шағын диалогке қатысу</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en-US"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берілген сұрақты дұрыс түсініп, ашық сұрақтарға толық жауап беру, шағын диалогке қатысу</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087680">
                <a:tc>
                  <a:txBody>
                    <a:bodyPr/>
                    <a:lstStyle/>
                    <a:p>
                      <a:pPr marL="71755" marR="71755" algn="ctr">
                        <a:lnSpc>
                          <a:spcPct val="107000"/>
                        </a:lnSpc>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Оқылым</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en-US"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Фольклорлық және шағын көлемді көркем әдеби шығармалардың мазмұнын толық түсінбейді. Шығарма тақырыбын анықтай алмайды. </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en-US"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Фольклорлық және шағын көлемді көркем әдеби шығармалардың жалпы мазмұнын түсінеді, тақырыбын анықтауда қателеседі. Өз ойын орташа деңгейде жеткізе алады.</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en-US"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Фольклорлық және шағын көлемді көркем әдеби шығармалардың мазмұнын түсінеді, тақырыбын анықтайды.</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07000"/>
                        </a:lnSpc>
                        <a:spcAft>
                          <a:spcPts val="0"/>
                        </a:spcAf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087680">
                <a:tc>
                  <a:txBody>
                    <a:bodyPr/>
                    <a:lstStyle/>
                    <a:p>
                      <a:pPr marL="71755" marR="71755" algn="ctr">
                        <a:lnSpc>
                          <a:spcPct val="107000"/>
                        </a:lnSpc>
                        <a:spcAft>
                          <a:spcPts val="0"/>
                        </a:spcAft>
                      </a:pPr>
                      <a:r>
                        <a:rPr lang="en-US"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Жазылым</a:t>
                      </a:r>
                      <a:endParaRPr lang="en-US"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en-US"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Эссе құрылымын сақтамайды, адамды, табиғатты, белгілі бір оқиғаны сипаттауда </a:t>
                      </a:r>
                      <a:r>
                        <a:rPr lang="en-US" sz="1400" dirty="0">
                          <a:effectLst/>
                          <a:latin typeface="Arial" panose="020B0604020202020204" pitchFamily="34" charset="0"/>
                          <a:ea typeface="Times New Roman" panose="02020603050405020304" pitchFamily="18" charset="0"/>
                          <a:cs typeface="Arial" panose="020B0604020202020204" pitchFamily="34" charset="0"/>
                        </a:rPr>
                        <a:t>сөздерді орынсыз қолданады. 4-5 грамматикалық қате жібереді.</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en-US"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Эссе құрылымын сақтай отырып, адамды, табиғатты, белгілі бір оқиғаны сипаттап жазуда 1-2 қателіктер жібереді.</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en-US"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Эссе құрылымын сақтай отырып, адамды, табиғатты, белгілі бір оқиғаны сипаттап жазады.</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271616">
                <a:tc>
                  <a:txBody>
                    <a:bodyPr/>
                    <a:lstStyle/>
                    <a:p>
                      <a:pPr marL="71755" marR="71755" algn="ctr">
                        <a:lnSpc>
                          <a:spcPct val="107000"/>
                        </a:lnSpc>
                        <a:spcAft>
                          <a:spcPts val="0"/>
                        </a:spcAft>
                      </a:pPr>
                      <a:r>
                        <a:rPr lang="en-US" sz="1400" b="1" spc="10">
                          <a:solidFill>
                            <a:srgbClr val="000000"/>
                          </a:solidFill>
                          <a:effectLst/>
                          <a:latin typeface="Arial" panose="020B0604020202020204" pitchFamily="34" charset="0"/>
                          <a:ea typeface="Times New Roman" panose="02020603050405020304" pitchFamily="18" charset="0"/>
                          <a:cs typeface="Arial" panose="020B0604020202020204" pitchFamily="34" charset="0"/>
                        </a:rPr>
                        <a:t>Тілдік бағдар:</a:t>
                      </a:r>
                      <a:endParaRPr lang="en-US"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en-US"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Лексикалық мағынасы жағынан заттың түрін, түсін, сапасын білдіретін сын есімдерді ажырата біледі, жазба, ауызша жұмыстарда 4-5 қате жібереді. </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en-US"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Лексикалық мағынасы жағынан заттың түрін, түсін сапасын білдіретін сын есімдерді ажырата біледі, жазба, ауызша жұмыстарда елеусіз 2-3 қате  жібереді. </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en-US"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Лексикалық мағынасы жағынан заттың түрін, түсін, сапасын білдіретін сын есімдерді ажырата біледі, жазба, ауызша жұмыстарда еркін қолданады.</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1101687" y="154478"/>
            <a:ext cx="11921620" cy="585239"/>
          </a:xfrm>
        </p:spPr>
        <p:txBody>
          <a:bodyPr>
            <a:normAutofit fontScale="90000"/>
          </a:bodyPr>
          <a:lstStyle/>
          <a:p>
            <a:br>
              <a:rPr lang="en-US" sz="2000" b="1" dirty="0">
                <a:latin typeface="Arial" panose="020B0604020202020204" pitchFamily="34" charset="0"/>
                <a:cs typeface="Arial" panose="020B0604020202020204" pitchFamily="34" charset="0"/>
              </a:rPr>
            </a:br>
            <a:br>
              <a:rPr lang="en-US" sz="2000" b="1" dirty="0">
                <a:latin typeface="Arial" panose="020B0604020202020204" pitchFamily="34" charset="0"/>
                <a:cs typeface="Arial" panose="020B0604020202020204" pitchFamily="34" charset="0"/>
              </a:rPr>
            </a:br>
            <a:br>
              <a:rPr lang="en-US" sz="2000" dirty="0">
                <a:solidFill>
                  <a:schemeClr val="bg1"/>
                </a:solidFill>
                <a:latin typeface="Calibri" panose="020F0502020204030204"/>
                <a:ea typeface="+mn-ea"/>
                <a:cs typeface="+mn-cs"/>
              </a:rPr>
            </a:br>
            <a:br>
              <a:rPr lang="en-US" sz="2000" dirty="0">
                <a:solidFill>
                  <a:schemeClr val="bg1"/>
                </a:solidFill>
                <a:latin typeface="Calibri" panose="020F0502020204030204"/>
                <a:ea typeface="+mn-ea"/>
                <a:cs typeface="+mn-cs"/>
              </a:rPr>
            </a:br>
            <a:br>
              <a:rPr lang="en-US" sz="2000" dirty="0"/>
            </a:br>
            <a:br>
              <a:rPr lang="en-US" sz="2000" dirty="0">
                <a:solidFill>
                  <a:schemeClr val="bg1"/>
                </a:solidFill>
                <a:latin typeface="Calibri" panose="020F0502020204030204"/>
                <a:ea typeface="+mn-ea"/>
                <a:cs typeface="+mn-cs"/>
              </a:rPr>
            </a:br>
            <a:r>
              <a:rPr lang="en-US" sz="2000" b="1" dirty="0">
                <a:solidFill>
                  <a:schemeClr val="bg1"/>
                </a:solidFill>
                <a:latin typeface="Arial" panose="020B0604020202020204" pitchFamily="34" charset="0"/>
                <a:cs typeface="Arial" panose="020B0604020202020204" pitchFamily="34" charset="0"/>
              </a:rPr>
              <a:t>«ҚАЗАҚ ТІЛІ», «ҚАЗАҚ ТІЛІ МЕН ӘДЕБИЕТІ» ОҚУ ПӘНІ БОЙЫНША ЕМТИХАН </a:t>
            </a:r>
            <a:br>
              <a:rPr lang="en-US" sz="2000" dirty="0">
                <a:solidFill>
                  <a:schemeClr val="bg1"/>
                </a:solidFill>
                <a:latin typeface="Calibri" panose="020F0502020204030204"/>
                <a:ea typeface="+mn-ea"/>
                <a:cs typeface="+mn-cs"/>
              </a:rPr>
            </a:br>
            <a:br>
              <a:rPr lang="en-US" sz="2000" dirty="0">
                <a:solidFill>
                  <a:schemeClr val="bg1"/>
                </a:solidFill>
                <a:latin typeface="Calibri" panose="020F0502020204030204"/>
                <a:ea typeface="+mn-ea"/>
                <a:cs typeface="+mn-cs"/>
              </a:rPr>
            </a:br>
            <a:r>
              <a:rPr lang="en-US" sz="1800" b="1" dirty="0">
                <a:latin typeface="Arial" panose="020B0604020202020204" pitchFamily="34" charset="0"/>
                <a:cs typeface="Arial" panose="020B0604020202020204" pitchFamily="34" charset="0"/>
              </a:rPr>
              <a:t>6. Емтихан өткізуді ұйымдастыру мәселелері</a:t>
            </a:r>
            <a:br>
              <a:rPr lang="en-US" sz="1800" b="1" dirty="0">
                <a:latin typeface="Arial" panose="020B0604020202020204" pitchFamily="34" charset="0"/>
                <a:cs typeface="Arial" panose="020B0604020202020204" pitchFamily="34" charset="0"/>
              </a:rPr>
            </a:br>
            <a:br>
              <a:rPr lang="en-US" sz="1800" b="1"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«Қазақ тілі», «Қазақ тілі мен әдебиеті» пәндері бойынша білім алушының оқу үлгерімін бақылауға берілген </a:t>
            </a:r>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мәтін саны, эссе тақырыптарының саны – 4.</a:t>
            </a:r>
            <a:br>
              <a:rPr lang="en-US" sz="1800" dirty="0">
                <a:latin typeface="Arial" panose="020B0604020202020204" pitchFamily="34" charset="0"/>
                <a:cs typeface="Arial" panose="020B0604020202020204" pitchFamily="34" charset="0"/>
              </a:rPr>
            </a:br>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                                                                                               Сөз саны кесте бойынша көрсетілген </a:t>
            </a:r>
            <a:br>
              <a:rPr lang="en-US" dirty="0"/>
            </a:br>
            <a:endParaRPr lang="en-US" sz="2000" dirty="0">
              <a:solidFill>
                <a:schemeClr val="bg1"/>
              </a:solidFill>
            </a:endParaRPr>
          </a:p>
        </p:txBody>
      </p:sp>
      <p:graphicFrame>
        <p:nvGraphicFramePr>
          <p:cNvPr id="10" name="Кесте 9"/>
          <p:cNvGraphicFramePr>
            <a:graphicFrameLocks noGrp="1"/>
          </p:cNvGraphicFramePr>
          <p:nvPr/>
        </p:nvGraphicFramePr>
        <p:xfrm>
          <a:off x="1586913" y="2085698"/>
          <a:ext cx="9363372" cy="1826453"/>
        </p:xfrm>
        <a:graphic>
          <a:graphicData uri="http://schemas.openxmlformats.org/drawingml/2006/table">
            <a:tbl>
              <a:tblPr firstRow="1" firstCol="1" bandRow="1">
                <a:tableStyleId>{5C22544A-7EE6-4342-B048-85BDC9FD1C3A}</a:tableStyleId>
              </a:tblPr>
              <a:tblGrid>
                <a:gridCol w="733722"/>
                <a:gridCol w="1485900"/>
                <a:gridCol w="3200055"/>
                <a:gridCol w="3943695"/>
              </a:tblGrid>
              <a:tr h="184789">
                <a:tc>
                  <a:txBody>
                    <a:bodyPr/>
                    <a:lstStyle/>
                    <a:p>
                      <a:pPr algn="just">
                        <a:lnSpc>
                          <a:spcPct val="107000"/>
                        </a:lnSpc>
                        <a:spcAft>
                          <a:spcPts val="800"/>
                        </a:spcAft>
                      </a:pPr>
                      <a:r>
                        <a:rPr lang="en-US" sz="1600" b="1">
                          <a:solidFill>
                            <a:schemeClr val="tx1"/>
                          </a:solidFill>
                          <a:effectLst/>
                          <a:latin typeface="Arial" panose="020B0604020202020204" pitchFamily="34" charset="0"/>
                          <a:ea typeface="Calibri" panose="020F0502020204030204" pitchFamily="34" charset="0"/>
                          <a:cs typeface="Arial" panose="020B0604020202020204" pitchFamily="34" charset="0"/>
                        </a:rPr>
                        <a:t>р/с</a:t>
                      </a:r>
                      <a:endPar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en-US"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Сыныбы</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en-US"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Сөз саны (Қазақ тілі)</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en-US"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Сөз саны (Қазақ тілі мен әдебиеті)</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184789">
                <a:tc>
                  <a:txBody>
                    <a:bodyPr/>
                    <a:lstStyle/>
                    <a:p>
                      <a:pPr algn="just">
                        <a:lnSpc>
                          <a:spcPct val="107000"/>
                        </a:lnSpc>
                        <a:spcAft>
                          <a:spcPts val="800"/>
                        </a:spcAft>
                      </a:pPr>
                      <a:r>
                        <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rPr>
                        <a:t>1</a:t>
                      </a:r>
                      <a:endPar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5</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100-110</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80-90</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789">
                <a:tc>
                  <a:txBody>
                    <a:bodyPr/>
                    <a:lstStyle/>
                    <a:p>
                      <a:pPr algn="just">
                        <a:lnSpc>
                          <a:spcPct val="107000"/>
                        </a:lnSpc>
                        <a:spcAft>
                          <a:spcPts val="800"/>
                        </a:spcAft>
                      </a:pPr>
                      <a:r>
                        <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rPr>
                        <a:t>2</a:t>
                      </a:r>
                      <a:endPar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6</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110-120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90-100</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789">
                <a:tc>
                  <a:txBody>
                    <a:bodyPr/>
                    <a:lstStyle/>
                    <a:p>
                      <a:pPr algn="just">
                        <a:lnSpc>
                          <a:spcPct val="107000"/>
                        </a:lnSpc>
                        <a:spcAft>
                          <a:spcPts val="800"/>
                        </a:spcAft>
                      </a:pPr>
                      <a:r>
                        <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rPr>
                        <a:t>3</a:t>
                      </a:r>
                      <a:endPar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7</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120-130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100-110</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4789">
                <a:tc>
                  <a:txBody>
                    <a:bodyPr/>
                    <a:lstStyle/>
                    <a:p>
                      <a:pPr algn="just">
                        <a:lnSpc>
                          <a:spcPct val="107000"/>
                        </a:lnSpc>
                        <a:spcAft>
                          <a:spcPts val="800"/>
                        </a:spcAft>
                      </a:pPr>
                      <a:r>
                        <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rPr>
                        <a:t>4</a:t>
                      </a:r>
                      <a:endPar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8</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130-140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110-120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9356">
                <a:tc>
                  <a:txBody>
                    <a:bodyPr/>
                    <a:lstStyle/>
                    <a:p>
                      <a:pPr algn="just">
                        <a:lnSpc>
                          <a:spcPct val="107000"/>
                        </a:lnSpc>
                        <a:spcAft>
                          <a:spcPts val="800"/>
                        </a:spcAft>
                      </a:pPr>
                      <a:r>
                        <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5</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10 (ҚГБ, ЖМБ)</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140-150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120-130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4" name="Тікбұрыш 3"/>
          <p:cNvSpPr/>
          <p:nvPr/>
        </p:nvSpPr>
        <p:spPr>
          <a:xfrm>
            <a:off x="782199" y="4034928"/>
            <a:ext cx="10972800" cy="1595693"/>
          </a:xfrm>
          <a:prstGeom prst="rect">
            <a:avLst/>
          </a:prstGeom>
        </p:spPr>
        <p:txBody>
          <a:bodyPr wrap="square">
            <a:spAutoFit/>
          </a:bodyPr>
          <a:lstStyle/>
          <a:p>
            <a:pPr indent="450215" algn="just">
              <a:lnSpc>
                <a:spcPct val="107000"/>
              </a:lnSpc>
              <a:spcAft>
                <a:spcPts val="800"/>
              </a:spcAft>
            </a:pPr>
            <a:r>
              <a:rPr lang="en-US" sz="1600" b="1" dirty="0">
                <a:latin typeface="Arial" panose="020B0604020202020204" pitchFamily="34" charset="0"/>
                <a:ea typeface="Calibri" panose="020F0502020204030204" pitchFamily="34" charset="0"/>
                <a:cs typeface="Arial" panose="020B0604020202020204" pitchFamily="34" charset="0"/>
              </a:rPr>
              <a:t>7. Эсседегі тапсырмалардың қиындығы</a:t>
            </a:r>
            <a:r>
              <a:rPr lang="en-US" sz="1600" dirty="0">
                <a:latin typeface="Arial" panose="020B0604020202020204" pitchFamily="34" charset="0"/>
                <a:ea typeface="Calibri" panose="020F0502020204030204" pitchFamily="34" charset="0"/>
                <a:cs typeface="Arial" panose="020B0604020202020204" pitchFamily="34" charset="0"/>
              </a:rPr>
              <a:t>: әр сыныптың жас ерекшелігіне сай беріледі</a:t>
            </a:r>
            <a:endParaRPr lang="en-US" sz="1600" dirty="0">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600" b="1" dirty="0">
                <a:latin typeface="Arial" panose="020B0604020202020204" pitchFamily="34" charset="0"/>
                <a:ea typeface="Calibri" panose="020F0502020204030204" pitchFamily="34" charset="0"/>
                <a:cs typeface="Arial" panose="020B0604020202020204" pitchFamily="34" charset="0"/>
              </a:rPr>
              <a:t>8.</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b="1" dirty="0">
                <a:latin typeface="Arial" panose="020B0604020202020204" pitchFamily="34" charset="0"/>
                <a:ea typeface="Calibri" panose="020F0502020204030204" pitchFamily="34" charset="0"/>
                <a:cs typeface="Arial" panose="020B0604020202020204" pitchFamily="34" charset="0"/>
              </a:rPr>
              <a:t>Білімді тексеру тапсырмасының формасы:</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тыңдалым</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айтылым</a:t>
            </a:r>
            <a:r>
              <a:rPr lang="en-US" sz="1600" dirty="0">
                <a:latin typeface="Arial" panose="020B0604020202020204" pitchFamily="34" charset="0"/>
                <a:ea typeface="Calibri" panose="020F0502020204030204" pitchFamily="34" charset="0"/>
                <a:cs typeface="Arial" panose="020B0604020202020204" pitchFamily="34" charset="0"/>
              </a:rPr>
              <a:t>) оқылым, жазылым дағдыларын қолданып эссе жазады</a:t>
            </a:r>
            <a:endParaRPr lang="en-US" sz="1600" dirty="0">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600" b="1" dirty="0">
                <a:latin typeface="Arial" panose="020B0604020202020204" pitchFamily="34" charset="0"/>
                <a:ea typeface="Calibri" panose="020F0502020204030204" pitchFamily="34" charset="0"/>
                <a:cs typeface="Arial" panose="020B0604020202020204" pitchFamily="34" charset="0"/>
              </a:rPr>
              <a:t>9. Білімді тексеру тапсырмаларын орындау уақыты: </a:t>
            </a:r>
            <a:r>
              <a:rPr lang="en-US" sz="1600" dirty="0">
                <a:latin typeface="Arial" panose="020B0604020202020204" pitchFamily="34" charset="0"/>
                <a:ea typeface="Calibri" panose="020F0502020204030204" pitchFamily="34" charset="0"/>
                <a:cs typeface="Arial" panose="020B0604020202020204" pitchFamily="34" charset="0"/>
              </a:rPr>
              <a:t>орындау уақыты – 90 минутты құрайды (жалпы эссені жазу уақыты берілген тапсырмаларды, оқуға жұмсалатын уақытты ескере есептелген). </a:t>
            </a: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indent="-228600" algn="ctr">
              <a:spcBef>
                <a:spcPts val="1000"/>
              </a:spcBef>
            </a:pPr>
            <a:br>
              <a:rPr lang="en-US" sz="2000" b="1" dirty="0">
                <a:latin typeface="Arial" panose="020B0604020202020204" pitchFamily="34" charset="0"/>
                <a:cs typeface="Arial" panose="020B0604020202020204" pitchFamily="34" charset="0"/>
              </a:rPr>
            </a:br>
            <a:br>
              <a:rPr lang="en-US" sz="2000" b="1" dirty="0">
                <a:latin typeface="Arial" panose="020B0604020202020204" pitchFamily="34" charset="0"/>
                <a:cs typeface="Arial" panose="020B0604020202020204" pitchFamily="34" charset="0"/>
              </a:rPr>
            </a:br>
            <a:r>
              <a:rPr lang="en-US" sz="2000" b="1" dirty="0">
                <a:solidFill>
                  <a:schemeClr val="bg1"/>
                </a:solidFill>
                <a:latin typeface="Arial" panose="020B0604020202020204" pitchFamily="34" charset="0"/>
                <a:cs typeface="Arial" panose="020B0604020202020204" pitchFamily="34" charset="0"/>
              </a:rPr>
              <a:t>АРАЛЫҚ АТТЕСТАТТАУ ТАПСЫРМАЛАРЫНЫҢ ҮЛГІЛЕРІ </a:t>
            </a:r>
            <a:br>
              <a:rPr lang="en-US" dirty="0"/>
            </a:br>
            <a:br>
              <a:rPr lang="en-US" sz="2000" dirty="0">
                <a:solidFill>
                  <a:schemeClr val="bg1"/>
                </a:solidFill>
                <a:latin typeface="Calibri" panose="020F0502020204030204"/>
                <a:ea typeface="+mn-ea"/>
                <a:cs typeface="+mn-cs"/>
              </a:rPr>
            </a:br>
            <a:endParaRPr lang="en-US" sz="2000" dirty="0">
              <a:solidFill>
                <a:schemeClr val="bg1"/>
              </a:solidFill>
            </a:endParaRPr>
          </a:p>
        </p:txBody>
      </p:sp>
      <p:sp>
        <p:nvSpPr>
          <p:cNvPr id="8" name="Тікбұрыш 7"/>
          <p:cNvSpPr/>
          <p:nvPr/>
        </p:nvSpPr>
        <p:spPr>
          <a:xfrm>
            <a:off x="5520690" y="689125"/>
            <a:ext cx="5805825" cy="336631"/>
          </a:xfrm>
          <a:prstGeom prst="rect">
            <a:avLst/>
          </a:prstGeom>
        </p:spPr>
        <p:txBody>
          <a:bodyPr wrap="square">
            <a:spAutoFit/>
          </a:bodyPr>
          <a:lstStyle/>
          <a:p>
            <a:pPr marL="457200" algn="just">
              <a:lnSpc>
                <a:spcPct val="107000"/>
              </a:lnSpc>
              <a:spcAft>
                <a:spcPts val="800"/>
              </a:spcAft>
            </a:pPr>
            <a:r>
              <a:rPr lang="en-US" sz="1600" b="1" spc="10" dirty="0">
                <a:latin typeface="Arial" panose="020B0604020202020204" pitchFamily="34" charset="0"/>
                <a:ea typeface="Calibri" panose="020F0502020204030204" pitchFamily="34" charset="0"/>
                <a:cs typeface="Arial" panose="020B0604020202020204" pitchFamily="34" charset="0"/>
              </a:rPr>
              <a:t>оқыту қазақ тілінде жүргізілетін сыныптар   үшін</a:t>
            </a: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10" name="Кесте 9"/>
          <p:cNvGraphicFramePr>
            <a:graphicFrameLocks noGrp="1"/>
          </p:cNvGraphicFramePr>
          <p:nvPr/>
        </p:nvGraphicFramePr>
        <p:xfrm>
          <a:off x="765810" y="1284725"/>
          <a:ext cx="10835640" cy="3962142"/>
        </p:xfrm>
        <a:graphic>
          <a:graphicData uri="http://schemas.openxmlformats.org/drawingml/2006/table">
            <a:tbl>
              <a:tblPr firstRow="1" firstCol="1" bandRow="1">
                <a:tableStyleId>{5C22544A-7EE6-4342-B048-85BDC9FD1C3A}</a:tableStyleId>
              </a:tblPr>
              <a:tblGrid>
                <a:gridCol w="2996261"/>
                <a:gridCol w="7839379"/>
              </a:tblGrid>
              <a:tr h="428810">
                <a:tc>
                  <a:txBody>
                    <a:bodyPr/>
                    <a:lstStyle/>
                    <a:p>
                      <a:pPr algn="ctr" fontAlgn="base">
                        <a:lnSpc>
                          <a:spcPct val="100000"/>
                        </a:lnSpc>
                        <a:spcAft>
                          <a:spcPts val="0"/>
                        </a:spcAft>
                      </a:pPr>
                      <a:r>
                        <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Дағдылар</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ctr">
                        <a:lnSpc>
                          <a:spcPct val="107000"/>
                        </a:lnSpc>
                        <a:spcAft>
                          <a:spcPts val="0"/>
                        </a:spcAft>
                      </a:pPr>
                      <a:r>
                        <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Тапсырмалар</a:t>
                      </a:r>
                      <a:endPar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688142">
                <a:tc>
                  <a:txBody>
                    <a:bodyPr/>
                    <a:lstStyle/>
                    <a:p>
                      <a:pPr marL="71755" marR="71755" algn="ctr">
                        <a:lnSpc>
                          <a:spcPct val="107000"/>
                        </a:lnSpc>
                        <a:spcAft>
                          <a:spcPts val="0"/>
                        </a:spcAft>
                      </a:pPr>
                      <a:endPar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r>
                        <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Оқылым (1 балл)</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lang="en-US" sz="1600" i="0" kern="1200" dirty="0">
                          <a:solidFill>
                            <a:schemeClr val="dk1"/>
                          </a:solidFill>
                          <a:effectLst/>
                          <a:latin typeface="Arial" panose="020B0604020202020204" pitchFamily="34" charset="0"/>
                          <a:ea typeface="+mn-ea"/>
                          <a:cs typeface="Arial" panose="020B0604020202020204" pitchFamily="34" charset="0"/>
                        </a:rPr>
                        <a:t>1-тапсырма. Берілген мәтінді оқып, нақты ақпараттарды табады. </a:t>
                      </a:r>
                      <a:endParaRPr lang="en-US" sz="1600" i="0" kern="1200" dirty="0">
                        <a:solidFill>
                          <a:schemeClr val="dk1"/>
                        </a:solidFill>
                        <a:effectLst/>
                        <a:latin typeface="Arial" panose="020B0604020202020204" pitchFamily="34" charset="0"/>
                        <a:ea typeface="+mn-ea"/>
                        <a:cs typeface="Arial" panose="020B0604020202020204" pitchFamily="34" charset="0"/>
                      </a:endParaRPr>
                    </a:p>
                    <a:p>
                      <a:r>
                        <a:rPr lang="en-US" sz="1600" i="0" kern="1200" dirty="0">
                          <a:solidFill>
                            <a:schemeClr val="dk1"/>
                          </a:solidFill>
                          <a:effectLst/>
                          <a:latin typeface="Arial" panose="020B0604020202020204" pitchFamily="34" charset="0"/>
                          <a:ea typeface="+mn-ea"/>
                          <a:cs typeface="Arial" panose="020B0604020202020204" pitchFamily="34" charset="0"/>
                        </a:rPr>
                        <a:t>2-тапсырма. Мәтіндегі нақты ақпараттармен мәтінді мазмұндау жоспарын құрады </a:t>
                      </a:r>
                      <a:endParaRPr lang="en-US" sz="1600" i="0" kern="1200" dirty="0">
                        <a:solidFill>
                          <a:schemeClr val="dk1"/>
                        </a:solidFill>
                        <a:effectLst/>
                        <a:latin typeface="Arial" panose="020B0604020202020204" pitchFamily="34" charset="0"/>
                        <a:ea typeface="+mn-ea"/>
                        <a:cs typeface="Arial" panose="020B0604020202020204" pitchFamily="34" charset="0"/>
                      </a:endParaRPr>
                    </a:p>
                    <a:p>
                      <a:pPr marL="457200" algn="just">
                        <a:lnSpc>
                          <a:spcPct val="107000"/>
                        </a:lnSpc>
                        <a:spcAft>
                          <a:spcPts val="0"/>
                        </a:spcAft>
                      </a:pPr>
                      <a:endParaRPr lang="en-US"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91350">
                <a:tc>
                  <a:txBody>
                    <a:bodyPr/>
                    <a:lstStyle/>
                    <a:p>
                      <a:pPr marL="71755" marR="71755" algn="ctr">
                        <a:lnSpc>
                          <a:spcPct val="107000"/>
                        </a:lnSpc>
                        <a:spcAft>
                          <a:spcPts val="0"/>
                        </a:spcAft>
                      </a:pPr>
                      <a:endPar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r>
                        <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Жазылым (3 балл)</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just" defTabSz="914400" rtl="0" eaLnBrk="1" fontAlgn="auto" latinLnBrk="0" hangingPunct="1">
                        <a:lnSpc>
                          <a:spcPct val="107000"/>
                        </a:lnSpc>
                        <a:spcBef>
                          <a:spcPts val="0"/>
                        </a:spcBef>
                        <a:spcAft>
                          <a:spcPts val="0"/>
                        </a:spcAft>
                        <a:buClrTx/>
                        <a:buSzTx/>
                        <a:buFontTx/>
                        <a:buNone/>
                        <a:defRPr/>
                      </a:pPr>
                      <a:r>
                        <a:rPr lang="en-US" sz="1600" i="0" kern="1200" dirty="0">
                          <a:solidFill>
                            <a:schemeClr val="dk1"/>
                          </a:solidFill>
                          <a:effectLst/>
                          <a:latin typeface="Arial" panose="020B0604020202020204" pitchFamily="34" charset="0"/>
                          <a:ea typeface="+mn-ea"/>
                          <a:cs typeface="Arial" panose="020B0604020202020204" pitchFamily="34" charset="0"/>
                        </a:rPr>
                        <a:t>«Табиғатқа саяхат туған жерді танудан басталсын» тақырыбында кіріспе, негізгі, қорытынды бөлімдерін қамтып, лексика-грамматикалық нормаларды сақтай отырып, оқылым дағдысы бойынша саяхат туралы берілген мәтіндегі оқиғаны сипаттап немесе кейіпкерді суреттеп эссе жазады </a:t>
                      </a:r>
                      <a:endParaRPr lang="en-US" sz="1600" i="0" kern="1200" dirty="0">
                        <a:solidFill>
                          <a:schemeClr val="dk1"/>
                        </a:solidFill>
                        <a:effectLst/>
                        <a:latin typeface="Arial" panose="020B0604020202020204" pitchFamily="34" charset="0"/>
                        <a:ea typeface="+mn-ea"/>
                        <a:cs typeface="Arial" panose="020B0604020202020204" pitchFamily="34" charset="0"/>
                      </a:endParaRPr>
                    </a:p>
                    <a:p>
                      <a:pPr marL="0" indent="0" algn="just">
                        <a:lnSpc>
                          <a:spcPct val="107000"/>
                        </a:lnSpc>
                        <a:spcAft>
                          <a:spcPts val="0"/>
                        </a:spcAft>
                      </a:pPr>
                      <a:endParaRPr lang="en-US"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973045">
                <a:tc>
                  <a:txBody>
                    <a:bodyPr/>
                    <a:lstStyle/>
                    <a:p>
                      <a:pPr marL="71755" marR="71755" algn="ctr">
                        <a:lnSpc>
                          <a:spcPct val="107000"/>
                        </a:lnSpc>
                        <a:spcAft>
                          <a:spcPts val="0"/>
                        </a:spcAft>
                      </a:pPr>
                      <a:endPar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r>
                        <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Әдеби тіл нормалары</a:t>
                      </a:r>
                      <a:endPar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r>
                        <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(1 балл)</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lang="en-US" sz="1600" i="0" kern="1200" dirty="0">
                          <a:solidFill>
                            <a:schemeClr val="dk1"/>
                          </a:solidFill>
                          <a:effectLst/>
                          <a:latin typeface="Arial" panose="020B0604020202020204" pitchFamily="34" charset="0"/>
                          <a:ea typeface="+mn-ea"/>
                          <a:cs typeface="Arial" panose="020B0604020202020204" pitchFamily="34" charset="0"/>
                        </a:rPr>
                        <a:t>зат есімдердің мағыналық түрлерін </a:t>
                      </a:r>
                      <a:r>
                        <a:rPr lang="en-US" sz="1600" i="0" kern="1200" dirty="0" err="1">
                          <a:solidFill>
                            <a:schemeClr val="dk1"/>
                          </a:solidFill>
                          <a:effectLst/>
                          <a:latin typeface="Arial" panose="020B0604020202020204" pitchFamily="34" charset="0"/>
                          <a:ea typeface="+mn-ea"/>
                          <a:cs typeface="Arial" panose="020B0604020202020204" pitchFamily="34" charset="0"/>
                        </a:rPr>
                        <a:t>мәнмәтін</a:t>
                      </a:r>
                      <a:r>
                        <a:rPr lang="en-US" sz="1600" i="0" kern="1200" dirty="0">
                          <a:solidFill>
                            <a:schemeClr val="dk1"/>
                          </a:solidFill>
                          <a:effectLst/>
                          <a:latin typeface="Arial" panose="020B0604020202020204" pitchFamily="34" charset="0"/>
                          <a:ea typeface="+mn-ea"/>
                          <a:cs typeface="Arial" panose="020B0604020202020204" pitchFamily="34" charset="0"/>
                        </a:rPr>
                        <a:t> аясында жалғаулар арқылы түрлендіріп қолданады.</a:t>
                      </a:r>
                      <a:endParaRPr lang="en-US" sz="1600" i="0" kern="1200" dirty="0">
                        <a:solidFill>
                          <a:schemeClr val="dk1"/>
                        </a:solidFill>
                        <a:effectLst/>
                        <a:latin typeface="Arial" panose="020B0604020202020204" pitchFamily="34" charset="0"/>
                        <a:ea typeface="+mn-ea"/>
                        <a:cs typeface="Arial" panose="020B0604020202020204" pitchFamily="34" charset="0"/>
                      </a:endParaRPr>
                    </a:p>
                    <a:p>
                      <a:r>
                        <a:rPr lang="en-US" sz="1600" i="0" kern="1200" dirty="0">
                          <a:solidFill>
                            <a:schemeClr val="dk1"/>
                          </a:solidFill>
                          <a:effectLst/>
                          <a:latin typeface="Arial" panose="020B0604020202020204" pitchFamily="34" charset="0"/>
                          <a:ea typeface="+mn-ea"/>
                          <a:cs typeface="Arial" panose="020B0604020202020204" pitchFamily="34" charset="0"/>
                        </a:rPr>
                        <a:t>Эссе мәтінінен бір зат есімді алып, септік жалғаулары арқылы түрлендіріп көрсетеді </a:t>
                      </a:r>
                      <a:endParaRPr lang="en-US" sz="1600" i="0" kern="1200" dirty="0">
                        <a:solidFill>
                          <a:schemeClr val="dk1"/>
                        </a:solidFill>
                        <a:effectLst/>
                        <a:latin typeface="Arial" panose="020B0604020202020204" pitchFamily="34" charset="0"/>
                        <a:ea typeface="+mn-ea"/>
                        <a:cs typeface="Arial" panose="020B0604020202020204" pitchFamily="34" charset="0"/>
                      </a:endParaRPr>
                    </a:p>
                    <a:p>
                      <a:pPr marL="457200" algn="just">
                        <a:lnSpc>
                          <a:spcPct val="107000"/>
                        </a:lnSpc>
                        <a:spcAft>
                          <a:spcPts val="0"/>
                        </a:spcAft>
                      </a:pPr>
                      <a:endParaRPr lang="en-US"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en-US" sz="2000" b="1" dirty="0">
                <a:solidFill>
                  <a:schemeClr val="bg1"/>
                </a:solidFill>
                <a:latin typeface="Calibri" panose="020F0502020204030204" pitchFamily="34" charset="0"/>
                <a:ea typeface="+mn-ea"/>
                <a:cs typeface="Times New Roman" panose="02020603050405020304" pitchFamily="18" charset="0"/>
              </a:rPr>
              <a:t>БАҒАЛАУ КРИТЕРИЙЛЕРІ</a:t>
            </a:r>
            <a:br>
              <a:rPr lang="en-US" sz="2000" dirty="0">
                <a:solidFill>
                  <a:schemeClr val="bg1"/>
                </a:solidFill>
                <a:latin typeface="Calibri" panose="020F0502020204030204"/>
                <a:ea typeface="+mn-ea"/>
                <a:cs typeface="+mn-cs"/>
              </a:rPr>
            </a:br>
            <a:endParaRPr lang="en-US" sz="2000" dirty="0">
              <a:solidFill>
                <a:schemeClr val="bg1"/>
              </a:solidFill>
            </a:endParaRPr>
          </a:p>
        </p:txBody>
      </p:sp>
      <p:sp>
        <p:nvSpPr>
          <p:cNvPr id="8" name="Тікбұрыш 7"/>
          <p:cNvSpPr/>
          <p:nvPr/>
        </p:nvSpPr>
        <p:spPr>
          <a:xfrm>
            <a:off x="5063490" y="689125"/>
            <a:ext cx="6263025" cy="375552"/>
          </a:xfrm>
          <a:prstGeom prst="rect">
            <a:avLst/>
          </a:prstGeom>
        </p:spPr>
        <p:txBody>
          <a:bodyPr wrap="square">
            <a:spAutoFit/>
          </a:bodyPr>
          <a:lstStyle/>
          <a:p>
            <a:pPr marL="457200" algn="just">
              <a:lnSpc>
                <a:spcPct val="107000"/>
              </a:lnSpc>
              <a:spcAft>
                <a:spcPts val="800"/>
              </a:spcAft>
            </a:pPr>
            <a:r>
              <a:rPr lang="en-US" b="1" spc="10" dirty="0">
                <a:latin typeface="Calibri" panose="020F0502020204030204" pitchFamily="34" charset="0"/>
                <a:ea typeface="Calibri" panose="020F0502020204030204" pitchFamily="34" charset="0"/>
                <a:cs typeface="Times New Roman" panose="02020603050405020304" pitchFamily="18" charset="0"/>
              </a:rPr>
              <a:t>оқыту қазақ тілінде жүргізілетін сыныптар үшін</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Кесте 9"/>
          <p:cNvGraphicFramePr>
            <a:graphicFrameLocks noGrp="1"/>
          </p:cNvGraphicFramePr>
          <p:nvPr/>
        </p:nvGraphicFramePr>
        <p:xfrm>
          <a:off x="323961" y="1096950"/>
          <a:ext cx="11372850" cy="5315348"/>
        </p:xfrm>
        <a:graphic>
          <a:graphicData uri="http://schemas.openxmlformats.org/drawingml/2006/table">
            <a:tbl>
              <a:tblPr firstRow="1" firstCol="1" bandRow="1">
                <a:tableStyleId>{5C22544A-7EE6-4342-B048-85BDC9FD1C3A}</a:tableStyleId>
              </a:tblPr>
              <a:tblGrid>
                <a:gridCol w="1374492"/>
                <a:gridCol w="4005640"/>
                <a:gridCol w="1198605"/>
                <a:gridCol w="3768811"/>
                <a:gridCol w="1025302"/>
              </a:tblGrid>
              <a:tr h="500059">
                <a:tc>
                  <a:txBody>
                    <a:bodyPr/>
                    <a:lstStyle/>
                    <a:p>
                      <a:pPr algn="ctr">
                        <a:lnSpc>
                          <a:spcPct val="107000"/>
                        </a:lnSpc>
                        <a:spcAft>
                          <a:spcPts val="0"/>
                        </a:spcAft>
                      </a:pPr>
                      <a:r>
                        <a:rPr lang="en-US"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Оқу дағдысы</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en-US" sz="1600" b="1">
                          <a:solidFill>
                            <a:schemeClr val="tx1"/>
                          </a:solidFill>
                          <a:effectLst/>
                          <a:latin typeface="Arial" panose="020B0604020202020204" pitchFamily="34" charset="0"/>
                          <a:ea typeface="Calibri" panose="020F0502020204030204" pitchFamily="34" charset="0"/>
                          <a:cs typeface="Arial" panose="020B0604020202020204" pitchFamily="34" charset="0"/>
                        </a:rPr>
                        <a:t>Бағалау критерийлері</a:t>
                      </a:r>
                      <a:endPar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en-US"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Тапсырма реті</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en-US" sz="1600" b="1">
                          <a:solidFill>
                            <a:schemeClr val="tx1"/>
                          </a:solidFill>
                          <a:effectLst/>
                          <a:latin typeface="Arial" panose="020B0604020202020204" pitchFamily="34" charset="0"/>
                          <a:ea typeface="Calibri" panose="020F0502020204030204" pitchFamily="34" charset="0"/>
                          <a:cs typeface="Arial" panose="020B0604020202020204" pitchFamily="34" charset="0"/>
                        </a:rPr>
                        <a:t>Дескриптор </a:t>
                      </a:r>
                      <a:endPar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en-US"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Балл </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1140604">
                <a:tc>
                  <a:txBody>
                    <a:bodyPr/>
                    <a:lstStyle/>
                    <a:p>
                      <a:pPr algn="just">
                        <a:lnSpc>
                          <a:spcPct val="107000"/>
                        </a:lnSpc>
                        <a:spcAft>
                          <a:spcPts val="0"/>
                        </a:spcAft>
                      </a:pPr>
                      <a:r>
                        <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rPr>
                        <a:t>Оқылым </a:t>
                      </a:r>
                      <a:endPar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Берілген мәтіннен нақты ақпаратты табады және мазмұндау жоспарын құрастырады.</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2</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lvl="0" indent="-342900" algn="just">
                        <a:lnSpc>
                          <a:spcPct val="107000"/>
                        </a:lnSpc>
                        <a:spcAft>
                          <a:spcPts val="0"/>
                        </a:spcAft>
                        <a:buFont typeface="Times New Roman" panose="02020603050405020304" pitchFamily="18" charset="0"/>
                        <a:buChar char="-"/>
                      </a:pPr>
                      <a:r>
                        <a:rPr lang="en-US" sz="1600">
                          <a:effectLst/>
                          <a:latin typeface="Arial" panose="020B0604020202020204" pitchFamily="34" charset="0"/>
                          <a:ea typeface="Calibri" panose="020F0502020204030204" pitchFamily="34" charset="0"/>
                          <a:cs typeface="Arial" panose="020B0604020202020204" pitchFamily="34" charset="0"/>
                        </a:rPr>
                        <a:t>әр абзацтан нақты ақпараттарды тауып жазады (0,5 балл);</a:t>
                      </a:r>
                      <a:endParaRPr lang="en-US" sz="160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0"/>
                        </a:spcAft>
                        <a:buFont typeface="Times New Roman" panose="02020603050405020304" pitchFamily="18" charset="0"/>
                        <a:buChar char="-"/>
                      </a:pPr>
                      <a:r>
                        <a:rPr lang="en-US" sz="1600">
                          <a:effectLst/>
                          <a:latin typeface="Arial" panose="020B0604020202020204" pitchFamily="34" charset="0"/>
                          <a:ea typeface="Calibri" panose="020F0502020204030204" pitchFamily="34" charset="0"/>
                          <a:cs typeface="Arial" panose="020B0604020202020204" pitchFamily="34" charset="0"/>
                        </a:rPr>
                        <a:t>мазмұндау жоспарын құрастырады (0,5 балл).</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1</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612548">
                <a:tc>
                  <a:txBody>
                    <a:bodyPr/>
                    <a:lstStyle/>
                    <a:p>
                      <a:pPr algn="just">
                        <a:lnSpc>
                          <a:spcPct val="107000"/>
                        </a:lnSpc>
                        <a:spcAft>
                          <a:spcPts val="0"/>
                        </a:spcAft>
                      </a:pPr>
                      <a:r>
                        <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rPr>
                        <a:t>Жазылым </a:t>
                      </a:r>
                      <a:endPar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 эссенің кіріспе, негізгі, қорытынды бөлімдерін сақтап, өзіне таныс оқиға немесе кейіпкерді сипаттап не суреттеп эссе жазады. </a:t>
                      </a: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-жазылым мәтінін орфографиялық және </a:t>
                      </a:r>
                      <a:r>
                        <a:rPr lang="en-US" sz="1600" dirty="0" err="1">
                          <a:effectLst/>
                          <a:latin typeface="Arial" panose="020B0604020202020204" pitchFamily="34" charset="0"/>
                          <a:ea typeface="Calibri" panose="020F0502020204030204" pitchFamily="34" charset="0"/>
                          <a:cs typeface="Arial" panose="020B0604020202020204" pitchFamily="34" charset="0"/>
                        </a:rPr>
                        <a:t>пунктуациялық</a:t>
                      </a:r>
                      <a:r>
                        <a:rPr lang="en-US" sz="1600" dirty="0">
                          <a:effectLst/>
                          <a:latin typeface="Arial" panose="020B0604020202020204" pitchFamily="34" charset="0"/>
                          <a:ea typeface="Calibri" panose="020F0502020204030204" pitchFamily="34" charset="0"/>
                          <a:cs typeface="Arial" panose="020B0604020202020204" pitchFamily="34" charset="0"/>
                        </a:rPr>
                        <a:t> нормаға сай жазады.</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3</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6990"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-эссенің құрылымын (кіріспе, негізгі, қорытынды) сақтап жазады (1 балл);</a:t>
                      </a:r>
                      <a:endParaRPr lang="en-US" sz="1600">
                        <a:effectLst/>
                        <a:latin typeface="Arial" panose="020B0604020202020204" pitchFamily="34" charset="0"/>
                        <a:ea typeface="Calibri" panose="020F0502020204030204" pitchFamily="34" charset="0"/>
                        <a:cs typeface="Arial" panose="020B0604020202020204" pitchFamily="34" charset="0"/>
                      </a:endParaRPr>
                    </a:p>
                    <a:p>
                      <a:pPr marL="46990"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-мәтіндегі оқиғаны (кейіпкерді) сипаттап не суреттеп мазмұнын толық ашады (1 балл);</a:t>
                      </a:r>
                      <a:endParaRPr lang="en-US" sz="1600">
                        <a:effectLst/>
                        <a:latin typeface="Arial" panose="020B0604020202020204" pitchFamily="34" charset="0"/>
                        <a:ea typeface="Calibri" panose="020F0502020204030204" pitchFamily="34" charset="0"/>
                        <a:cs typeface="Arial" panose="020B0604020202020204" pitchFamily="34" charset="0"/>
                      </a:endParaRPr>
                    </a:p>
                    <a:p>
                      <a:pPr marL="46990"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-орфографиялық, пунктуациялық нормаға сай жазады (1 балл).</a:t>
                      </a:r>
                      <a:endParaRPr lang="en-US" sz="1600">
                        <a:effectLst/>
                        <a:latin typeface="Arial" panose="020B0604020202020204" pitchFamily="34" charset="0"/>
                        <a:ea typeface="Calibri" panose="020F0502020204030204" pitchFamily="34" charset="0"/>
                        <a:cs typeface="Arial" panose="020B0604020202020204" pitchFamily="34" charset="0"/>
                      </a:endParaRPr>
                    </a:p>
                    <a:p>
                      <a:pPr marL="46990"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 </a:t>
                      </a: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3</a:t>
                      </a: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533564">
                <a:tc>
                  <a:txBody>
                    <a:bodyPr/>
                    <a:lstStyle/>
                    <a:p>
                      <a:pPr algn="just">
                        <a:lnSpc>
                          <a:spcPct val="107000"/>
                        </a:lnSpc>
                        <a:spcAft>
                          <a:spcPts val="0"/>
                        </a:spcAft>
                      </a:pPr>
                      <a:r>
                        <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Әдеби тілдің нормалары</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Зат есімдердің мағыналық түрлерін мәнмәтін аясында жалғаулар арқылы түрлендіріп қолданады.</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1</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-мәтіннен зат есім сөзді табады (0,25 балл);</a:t>
                      </a:r>
                      <a:endParaRPr lang="en-US" sz="160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-әр септіктің жалғауын дұрыс қолданады (0,25 балл);</a:t>
                      </a:r>
                      <a:endParaRPr lang="en-US" sz="160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 сауатты жазады (0,25 балл);</a:t>
                      </a:r>
                      <a:endParaRPr lang="en-US" sz="160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-сұрақтарын қояды (0,25 балл).</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 1</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indent="-228600" algn="ctr">
              <a:spcBef>
                <a:spcPts val="1000"/>
              </a:spcBef>
            </a:pPr>
            <a:br>
              <a:rPr lang="en-US" sz="2000" b="1" dirty="0">
                <a:latin typeface="Arial" panose="020B0604020202020204" pitchFamily="34" charset="0"/>
                <a:cs typeface="Arial" panose="020B0604020202020204" pitchFamily="34" charset="0"/>
              </a:rPr>
            </a:br>
            <a:br>
              <a:rPr lang="en-US" sz="2000" b="1" dirty="0">
                <a:latin typeface="Arial" panose="020B0604020202020204" pitchFamily="34" charset="0"/>
                <a:cs typeface="Arial" panose="020B0604020202020204" pitchFamily="34" charset="0"/>
              </a:rPr>
            </a:br>
            <a:r>
              <a:rPr lang="en-US" sz="2000" b="1" dirty="0">
                <a:solidFill>
                  <a:schemeClr val="bg1"/>
                </a:solidFill>
                <a:latin typeface="Arial" panose="020B0604020202020204" pitchFamily="34" charset="0"/>
                <a:cs typeface="Arial" panose="020B0604020202020204" pitchFamily="34" charset="0"/>
              </a:rPr>
              <a:t>АРАЛЫҚ АТТЕСТАТТАУ ТАПСЫРМАЛАРЫНЫҢ ҮЛГІЛЕРІ </a:t>
            </a:r>
            <a:br>
              <a:rPr lang="en-US" dirty="0"/>
            </a:br>
            <a:br>
              <a:rPr lang="en-US" sz="2000" dirty="0">
                <a:solidFill>
                  <a:schemeClr val="bg1"/>
                </a:solidFill>
                <a:latin typeface="Calibri" panose="020F0502020204030204"/>
                <a:ea typeface="+mn-ea"/>
                <a:cs typeface="+mn-cs"/>
              </a:rPr>
            </a:br>
            <a:endParaRPr lang="en-US" sz="2000" dirty="0">
              <a:solidFill>
                <a:schemeClr val="bg1"/>
              </a:solidFill>
            </a:endParaRPr>
          </a:p>
        </p:txBody>
      </p:sp>
      <p:sp>
        <p:nvSpPr>
          <p:cNvPr id="8" name="Тікбұрыш 7"/>
          <p:cNvSpPr/>
          <p:nvPr/>
        </p:nvSpPr>
        <p:spPr>
          <a:xfrm>
            <a:off x="5520690" y="689125"/>
            <a:ext cx="5805825" cy="375552"/>
          </a:xfrm>
          <a:prstGeom prst="rect">
            <a:avLst/>
          </a:prstGeom>
        </p:spPr>
        <p:txBody>
          <a:bodyPr wrap="square">
            <a:spAutoFit/>
          </a:bodyPr>
          <a:lstStyle/>
          <a:p>
            <a:pPr marL="457200" algn="just">
              <a:lnSpc>
                <a:spcPct val="107000"/>
              </a:lnSpc>
              <a:spcAft>
                <a:spcPts val="800"/>
              </a:spcAft>
            </a:pPr>
            <a:r>
              <a:rPr lang="en-US" b="1" spc="10" dirty="0">
                <a:latin typeface="Calibri" panose="020F0502020204030204" pitchFamily="34" charset="0"/>
                <a:ea typeface="Calibri" panose="020F0502020204030204" pitchFamily="34" charset="0"/>
                <a:cs typeface="Times New Roman" panose="02020603050405020304" pitchFamily="18" charset="0"/>
              </a:rPr>
              <a:t>                         оқыту өзге тілдегі сыныптар   үшін</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Кесте 9"/>
          <p:cNvGraphicFramePr>
            <a:graphicFrameLocks noGrp="1"/>
          </p:cNvGraphicFramePr>
          <p:nvPr/>
        </p:nvGraphicFramePr>
        <p:xfrm>
          <a:off x="765810" y="1284725"/>
          <a:ext cx="10835640" cy="4768719"/>
        </p:xfrm>
        <a:graphic>
          <a:graphicData uri="http://schemas.openxmlformats.org/drawingml/2006/table">
            <a:tbl>
              <a:tblPr firstRow="1" firstCol="1" bandRow="1">
                <a:tableStyleId>{5C22544A-7EE6-4342-B048-85BDC9FD1C3A}</a:tableStyleId>
              </a:tblPr>
              <a:tblGrid>
                <a:gridCol w="2996261"/>
                <a:gridCol w="7839379"/>
              </a:tblGrid>
              <a:tr h="428810">
                <a:tc>
                  <a:txBody>
                    <a:bodyPr/>
                    <a:lstStyle/>
                    <a:p>
                      <a:pPr algn="ctr" fontAlgn="base">
                        <a:lnSpc>
                          <a:spcPct val="100000"/>
                        </a:lnSpc>
                        <a:spcAft>
                          <a:spcPts val="0"/>
                        </a:spcAft>
                      </a:pPr>
                      <a:r>
                        <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Дағдылар</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ctr">
                        <a:lnSpc>
                          <a:spcPct val="107000"/>
                        </a:lnSpc>
                        <a:spcAft>
                          <a:spcPts val="0"/>
                        </a:spcAft>
                      </a:pPr>
                      <a:r>
                        <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Тапсырмалар</a:t>
                      </a:r>
                      <a:endPar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688142">
                <a:tc>
                  <a:txBody>
                    <a:bodyPr/>
                    <a:lstStyle/>
                    <a:p>
                      <a:pPr marL="71755" marR="71755" algn="ctr">
                        <a:lnSpc>
                          <a:spcPct val="107000"/>
                        </a:lnSpc>
                        <a:spcAft>
                          <a:spcPts val="0"/>
                        </a:spcAft>
                      </a:pPr>
                      <a:endPar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r>
                        <a:rPr lang="en-US" sz="16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Тыңдалым</a:t>
                      </a:r>
                      <a:r>
                        <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(0,5 балл)</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en-US" sz="1600" i="0" kern="1200" dirty="0">
                          <a:solidFill>
                            <a:schemeClr val="dk1"/>
                          </a:solidFill>
                          <a:effectLst/>
                          <a:latin typeface="Arial" panose="020B0604020202020204" pitchFamily="34" charset="0"/>
                          <a:ea typeface="+mn-ea"/>
                          <a:cs typeface="Arial" panose="020B0604020202020204" pitchFamily="34" charset="0"/>
                        </a:rPr>
                        <a:t>Мәтін тыңдап, сұрақтарға жауап береді</a:t>
                      </a:r>
                      <a:endParaRPr lang="en-US"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91350">
                <a:tc>
                  <a:txBody>
                    <a:bodyPr/>
                    <a:lstStyle/>
                    <a:p>
                      <a:pPr marL="71755" marR="71755" algn="ctr">
                        <a:lnSpc>
                          <a:spcPct val="107000"/>
                        </a:lnSpc>
                        <a:spcAft>
                          <a:spcPts val="0"/>
                        </a:spcAft>
                      </a:pPr>
                      <a:endPar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r>
                        <a:rPr lang="en-US" sz="16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Айтылым</a:t>
                      </a:r>
                      <a:r>
                        <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(0,5 балл)</a:t>
                      </a:r>
                      <a:endPar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en-US" sz="1600" i="0" kern="1200" dirty="0">
                          <a:solidFill>
                            <a:schemeClr val="dk1"/>
                          </a:solidFill>
                          <a:effectLst/>
                          <a:latin typeface="Arial" panose="020B0604020202020204" pitchFamily="34" charset="0"/>
                          <a:ea typeface="+mn-ea"/>
                          <a:cs typeface="Arial" panose="020B0604020202020204" pitchFamily="34" charset="0"/>
                        </a:rPr>
                        <a:t>Тыңдаған мәтін бойынша педагогпен диалогқа түседі </a:t>
                      </a:r>
                      <a:endParaRPr lang="en-US"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973045">
                <a:tc>
                  <a:txBody>
                    <a:bodyPr/>
                    <a:lstStyle/>
                    <a:p>
                      <a:pPr marL="71755" marR="71755" lvl="0" indent="0" algn="ctr" defTabSz="914400" rtl="0" eaLnBrk="1" fontAlgn="auto" latinLnBrk="0" hangingPunct="1">
                        <a:lnSpc>
                          <a:spcPct val="107000"/>
                        </a:lnSpc>
                        <a:spcBef>
                          <a:spcPts val="0"/>
                        </a:spcBef>
                        <a:spcAft>
                          <a:spcPts val="0"/>
                        </a:spcAft>
                        <a:buClrTx/>
                        <a:buSzTx/>
                        <a:buFontTx/>
                        <a:buNone/>
                        <a:defRPr/>
                      </a:pPr>
                      <a:endPar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lvl="0" indent="0" algn="ctr" defTabSz="914400" rtl="0" eaLnBrk="1" fontAlgn="auto" latinLnBrk="0" hangingPunct="1">
                        <a:lnSpc>
                          <a:spcPct val="107000"/>
                        </a:lnSpc>
                        <a:spcBef>
                          <a:spcPts val="0"/>
                        </a:spcBef>
                        <a:spcAft>
                          <a:spcPts val="0"/>
                        </a:spcAft>
                        <a:buClrTx/>
                        <a:buSzTx/>
                        <a:buFontTx/>
                        <a:buNone/>
                        <a:defRPr/>
                      </a:pPr>
                      <a:r>
                        <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Оқылым (1 балл)</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lang="en-US" sz="1600" i="0" kern="1200" dirty="0">
                          <a:solidFill>
                            <a:schemeClr val="dk1"/>
                          </a:solidFill>
                          <a:effectLst/>
                          <a:latin typeface="Arial" panose="020B0604020202020204" pitchFamily="34" charset="0"/>
                          <a:ea typeface="+mn-ea"/>
                          <a:cs typeface="Arial" panose="020B0604020202020204" pitchFamily="34" charset="0"/>
                        </a:rPr>
                        <a:t>1-тапсырма. Берілген мәтінді оқып, нақты ақпараттарды табады. </a:t>
                      </a:r>
                      <a:endParaRPr lang="en-US" sz="1600" i="0" kern="1200" dirty="0">
                        <a:solidFill>
                          <a:schemeClr val="dk1"/>
                        </a:solidFill>
                        <a:effectLst/>
                        <a:latin typeface="Arial" panose="020B0604020202020204" pitchFamily="34" charset="0"/>
                        <a:ea typeface="+mn-ea"/>
                        <a:cs typeface="Arial" panose="020B0604020202020204" pitchFamily="34" charset="0"/>
                      </a:endParaRPr>
                    </a:p>
                    <a:p>
                      <a:r>
                        <a:rPr lang="en-US" sz="1600" i="0" kern="1200" dirty="0">
                          <a:solidFill>
                            <a:schemeClr val="dk1"/>
                          </a:solidFill>
                          <a:effectLst/>
                          <a:latin typeface="Arial" panose="020B0604020202020204" pitchFamily="34" charset="0"/>
                          <a:ea typeface="+mn-ea"/>
                          <a:cs typeface="Arial" panose="020B0604020202020204" pitchFamily="34" charset="0"/>
                        </a:rPr>
                        <a:t>2-тапсырма. Мәтіндегі нақты ақпараттармен мәтінді мазмұндау жоспарын құрады</a:t>
                      </a:r>
                      <a:endParaRPr lang="en-US"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973045">
                <a:tc>
                  <a:txBody>
                    <a:bodyPr/>
                    <a:lstStyle/>
                    <a:p>
                      <a:pPr marL="71755" marR="71755" lvl="0" indent="0" algn="ctr" defTabSz="914400" rtl="0" eaLnBrk="1" fontAlgn="auto" latinLnBrk="0" hangingPunct="1">
                        <a:lnSpc>
                          <a:spcPct val="107000"/>
                        </a:lnSpc>
                        <a:spcBef>
                          <a:spcPts val="0"/>
                        </a:spcBef>
                        <a:spcAft>
                          <a:spcPts val="0"/>
                        </a:spcAft>
                        <a:buClrTx/>
                        <a:buSzTx/>
                        <a:buFontTx/>
                        <a:buNone/>
                        <a:defRPr/>
                      </a:pPr>
                      <a:endPar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lvl="0" indent="0" algn="ctr" defTabSz="914400" rtl="0" eaLnBrk="1" fontAlgn="auto" latinLnBrk="0" hangingPunct="1">
                        <a:lnSpc>
                          <a:spcPct val="107000"/>
                        </a:lnSpc>
                        <a:spcBef>
                          <a:spcPts val="0"/>
                        </a:spcBef>
                        <a:spcAft>
                          <a:spcPts val="0"/>
                        </a:spcAft>
                        <a:buClrTx/>
                        <a:buSzTx/>
                        <a:buFontTx/>
                        <a:buNone/>
                        <a:defRPr/>
                      </a:pPr>
                      <a:r>
                        <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Жазылым (2 балл)</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en-US" sz="1600" i="0" kern="1200" dirty="0">
                          <a:solidFill>
                            <a:schemeClr val="dk1"/>
                          </a:solidFill>
                          <a:effectLst/>
                          <a:latin typeface="Arial" panose="020B0604020202020204" pitchFamily="34" charset="0"/>
                          <a:ea typeface="+mn-ea"/>
                          <a:cs typeface="Arial" panose="020B0604020202020204" pitchFamily="34" charset="0"/>
                        </a:rPr>
                        <a:t>«Табиғатқа саяхат туған жерді танудан басталсын» тақырыбында кіріспе, негізгі, қорытынды бөлімдерін қамтып, лексика-грамматикалық нормаларды сақтай отырып, оқылым дағдысы бойынша саяхат туралы берілген мәтіндегі оқиғаны сипаттап немесе кейіпкерді суреттеп эссе жазады</a:t>
                      </a:r>
                      <a:endParaRPr lang="en-US"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973045">
                <a:tc>
                  <a:txBody>
                    <a:bodyPr/>
                    <a:lstStyle/>
                    <a:p>
                      <a:pPr marL="71755" marR="71755" lvl="0" indent="0" algn="ctr" defTabSz="914400" rtl="0" eaLnBrk="1" fontAlgn="auto" latinLnBrk="0" hangingPunct="1">
                        <a:lnSpc>
                          <a:spcPct val="107000"/>
                        </a:lnSpc>
                        <a:spcBef>
                          <a:spcPts val="0"/>
                        </a:spcBef>
                        <a:spcAft>
                          <a:spcPts val="0"/>
                        </a:spcAft>
                        <a:buClrTx/>
                        <a:buSzTx/>
                        <a:buFontTx/>
                        <a:buNone/>
                        <a:defRPr/>
                      </a:pPr>
                      <a:endPar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lvl="0" indent="0" algn="ctr" defTabSz="914400" rtl="0" eaLnBrk="1" fontAlgn="auto" latinLnBrk="0" hangingPunct="1">
                        <a:lnSpc>
                          <a:spcPct val="107000"/>
                        </a:lnSpc>
                        <a:spcBef>
                          <a:spcPts val="0"/>
                        </a:spcBef>
                        <a:spcAft>
                          <a:spcPts val="0"/>
                        </a:spcAft>
                        <a:buClrTx/>
                        <a:buSzTx/>
                        <a:buFontTx/>
                        <a:buNone/>
                        <a:defRPr/>
                      </a:pPr>
                      <a:r>
                        <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Әдеби тіл нормалары</a:t>
                      </a:r>
                      <a:endPar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lvl="0" indent="0" algn="ctr" defTabSz="914400" rtl="0" eaLnBrk="1" fontAlgn="auto" latinLnBrk="0" hangingPunct="1">
                        <a:lnSpc>
                          <a:spcPct val="107000"/>
                        </a:lnSpc>
                        <a:spcBef>
                          <a:spcPts val="0"/>
                        </a:spcBef>
                        <a:spcAft>
                          <a:spcPts val="0"/>
                        </a:spcAft>
                        <a:buClrTx/>
                        <a:buSzTx/>
                        <a:buFontTx/>
                        <a:buNone/>
                        <a:defRPr/>
                      </a:pPr>
                      <a:r>
                        <a:rPr lang="en-US"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(1 балл)</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lang="en-US" sz="1600" i="0" kern="1200" dirty="0">
                          <a:solidFill>
                            <a:schemeClr val="dk1"/>
                          </a:solidFill>
                          <a:effectLst/>
                          <a:latin typeface="Arial" panose="020B0604020202020204" pitchFamily="34" charset="0"/>
                          <a:ea typeface="+mn-ea"/>
                          <a:cs typeface="Arial" panose="020B0604020202020204" pitchFamily="34" charset="0"/>
                        </a:rPr>
                        <a:t>зат есімдердің мағыналық түрлерін </a:t>
                      </a:r>
                      <a:r>
                        <a:rPr lang="en-US" sz="1600" i="0" kern="1200" dirty="0" err="1">
                          <a:solidFill>
                            <a:schemeClr val="dk1"/>
                          </a:solidFill>
                          <a:effectLst/>
                          <a:latin typeface="Arial" panose="020B0604020202020204" pitchFamily="34" charset="0"/>
                          <a:ea typeface="+mn-ea"/>
                          <a:cs typeface="Arial" panose="020B0604020202020204" pitchFamily="34" charset="0"/>
                        </a:rPr>
                        <a:t>мәнмәтін</a:t>
                      </a:r>
                      <a:r>
                        <a:rPr lang="en-US" sz="1600" i="0" kern="1200" dirty="0">
                          <a:solidFill>
                            <a:schemeClr val="dk1"/>
                          </a:solidFill>
                          <a:effectLst/>
                          <a:latin typeface="Arial" panose="020B0604020202020204" pitchFamily="34" charset="0"/>
                          <a:ea typeface="+mn-ea"/>
                          <a:cs typeface="Arial" panose="020B0604020202020204" pitchFamily="34" charset="0"/>
                        </a:rPr>
                        <a:t> аясында жалғаулар арқылы түрлендіріп қолданады.</a:t>
                      </a:r>
                      <a:endParaRPr lang="en-US" sz="1600" i="0" kern="1200" dirty="0">
                        <a:solidFill>
                          <a:schemeClr val="dk1"/>
                        </a:solidFill>
                        <a:effectLst/>
                        <a:latin typeface="Arial" panose="020B0604020202020204" pitchFamily="34" charset="0"/>
                        <a:ea typeface="+mn-ea"/>
                        <a:cs typeface="Arial" panose="020B0604020202020204" pitchFamily="34" charset="0"/>
                      </a:endParaRPr>
                    </a:p>
                    <a:p>
                      <a:r>
                        <a:rPr lang="en-US" sz="1600" i="0" kern="1200" dirty="0">
                          <a:solidFill>
                            <a:schemeClr val="dk1"/>
                          </a:solidFill>
                          <a:effectLst/>
                          <a:latin typeface="Arial" panose="020B0604020202020204" pitchFamily="34" charset="0"/>
                          <a:ea typeface="+mn-ea"/>
                          <a:cs typeface="Arial" panose="020B0604020202020204" pitchFamily="34" charset="0"/>
                        </a:rPr>
                        <a:t>Эссе мәтінінен бір зат есімді алып, септік жалғаулары арқылы түрлендіріп көрсетеді</a:t>
                      </a:r>
                      <a:endParaRPr lang="en-US"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en-US" sz="2000" b="1" dirty="0">
                <a:solidFill>
                  <a:schemeClr val="bg1"/>
                </a:solidFill>
                <a:latin typeface="Calibri" panose="020F0502020204030204" pitchFamily="34" charset="0"/>
                <a:ea typeface="+mn-ea"/>
                <a:cs typeface="Times New Roman" panose="02020603050405020304" pitchFamily="18" charset="0"/>
              </a:rPr>
              <a:t>БАҒАЛАУ КРИТЕРИЙЛЕРІ</a:t>
            </a:r>
            <a:br>
              <a:rPr lang="en-US" sz="2000" dirty="0">
                <a:solidFill>
                  <a:schemeClr val="bg1"/>
                </a:solidFill>
                <a:latin typeface="Calibri" panose="020F0502020204030204"/>
                <a:ea typeface="+mn-ea"/>
                <a:cs typeface="+mn-cs"/>
              </a:rPr>
            </a:br>
            <a:endParaRPr lang="en-US" sz="2000" dirty="0">
              <a:solidFill>
                <a:schemeClr val="bg1"/>
              </a:solidFill>
            </a:endParaRPr>
          </a:p>
        </p:txBody>
      </p:sp>
      <p:sp>
        <p:nvSpPr>
          <p:cNvPr id="8" name="Тікбұрыш 7"/>
          <p:cNvSpPr/>
          <p:nvPr/>
        </p:nvSpPr>
        <p:spPr>
          <a:xfrm>
            <a:off x="5757748" y="558259"/>
            <a:ext cx="6263025" cy="375552"/>
          </a:xfrm>
          <a:prstGeom prst="rect">
            <a:avLst/>
          </a:prstGeom>
        </p:spPr>
        <p:txBody>
          <a:bodyPr wrap="square">
            <a:spAutoFit/>
          </a:bodyPr>
          <a:lstStyle/>
          <a:p>
            <a:pPr marL="457200" algn="just">
              <a:lnSpc>
                <a:spcPct val="107000"/>
              </a:lnSpc>
              <a:spcAft>
                <a:spcPts val="800"/>
              </a:spcAft>
            </a:pPr>
            <a:r>
              <a:rPr lang="en-US" b="1" spc="10" dirty="0">
                <a:latin typeface="Calibri" panose="020F0502020204030204" pitchFamily="34" charset="0"/>
                <a:ea typeface="Calibri" panose="020F0502020204030204" pitchFamily="34" charset="0"/>
                <a:cs typeface="Times New Roman" panose="02020603050405020304" pitchFamily="18" charset="0"/>
              </a:rPr>
              <a:t>оқыту өзге тілде жүргізілетін сыныптар үшін</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Кесте 9"/>
          <p:cNvGraphicFramePr>
            <a:graphicFrameLocks noGrp="1"/>
          </p:cNvGraphicFramePr>
          <p:nvPr/>
        </p:nvGraphicFramePr>
        <p:xfrm>
          <a:off x="323961" y="933811"/>
          <a:ext cx="11372850" cy="5740274"/>
        </p:xfrm>
        <a:graphic>
          <a:graphicData uri="http://schemas.openxmlformats.org/drawingml/2006/table">
            <a:tbl>
              <a:tblPr firstRow="1" firstCol="1" bandRow="1">
                <a:tableStyleId>{5C22544A-7EE6-4342-B048-85BDC9FD1C3A}</a:tableStyleId>
              </a:tblPr>
              <a:tblGrid>
                <a:gridCol w="1374492"/>
                <a:gridCol w="3738520"/>
                <a:gridCol w="1173892"/>
                <a:gridCol w="4399005"/>
                <a:gridCol w="686941"/>
              </a:tblGrid>
              <a:tr h="383533">
                <a:tc>
                  <a:txBody>
                    <a:bodyPr/>
                    <a:lstStyle/>
                    <a:p>
                      <a:pPr algn="ctr">
                        <a:lnSpc>
                          <a:spcPct val="107000"/>
                        </a:lnSpc>
                        <a:spcAft>
                          <a:spcPts val="0"/>
                        </a:spcAft>
                      </a:pPr>
                      <a:r>
                        <a:rPr lang="en-US"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Оқу дағдысы</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en-US" sz="1600" b="1">
                          <a:solidFill>
                            <a:schemeClr val="tx1"/>
                          </a:solidFill>
                          <a:effectLst/>
                          <a:latin typeface="Arial" panose="020B0604020202020204" pitchFamily="34" charset="0"/>
                          <a:ea typeface="Calibri" panose="020F0502020204030204" pitchFamily="34" charset="0"/>
                          <a:cs typeface="Arial" panose="020B0604020202020204" pitchFamily="34" charset="0"/>
                        </a:rPr>
                        <a:t>Бағалау критерийлері</a:t>
                      </a:r>
                      <a:endPar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en-US"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Тапсырма реті</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en-US" sz="1600" b="1">
                          <a:solidFill>
                            <a:schemeClr val="tx1"/>
                          </a:solidFill>
                          <a:effectLst/>
                          <a:latin typeface="Arial" panose="020B0604020202020204" pitchFamily="34" charset="0"/>
                          <a:ea typeface="Calibri" panose="020F0502020204030204" pitchFamily="34" charset="0"/>
                          <a:cs typeface="Arial" panose="020B0604020202020204" pitchFamily="34" charset="0"/>
                        </a:rPr>
                        <a:t>Дескриптор </a:t>
                      </a:r>
                      <a:endPar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en-US"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Балл </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297010">
                <a:tc>
                  <a:txBody>
                    <a:bodyPr/>
                    <a:lstStyle/>
                    <a:p>
                      <a:pPr algn="just">
                        <a:lnSpc>
                          <a:spcPct val="107000"/>
                        </a:lnSpc>
                        <a:spcAft>
                          <a:spcPts val="0"/>
                        </a:spcAft>
                      </a:pPr>
                      <a:r>
                        <a:rPr lang="en-US" sz="16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Тыңдалым</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Мәтін тыңдап, сұрақтарға жауап береді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1</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 сұрақтарға жауап береді;</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0,5</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35589">
                <a:tc>
                  <a:txBody>
                    <a:bodyPr/>
                    <a:lstStyle/>
                    <a:p>
                      <a:pPr algn="just">
                        <a:lnSpc>
                          <a:spcPct val="107000"/>
                        </a:lnSpc>
                        <a:spcAft>
                          <a:spcPts val="0"/>
                        </a:spcAft>
                      </a:pPr>
                      <a:r>
                        <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rPr>
                        <a:t>Айтылым</a:t>
                      </a:r>
                      <a:endPar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Тыңдаған мәтін бойынша диалогқа түседі</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1</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 жұбымен жұмыс жасайды;</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0,5</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017510">
                <a:tc>
                  <a:txBody>
                    <a:bodyPr/>
                    <a:lstStyle/>
                    <a:p>
                      <a:pPr algn="just">
                        <a:lnSpc>
                          <a:spcPct val="107000"/>
                        </a:lnSpc>
                        <a:spcAft>
                          <a:spcPts val="0"/>
                        </a:spcAft>
                      </a:pPr>
                      <a:r>
                        <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rPr>
                        <a:t>Оқылым </a:t>
                      </a:r>
                      <a:endPar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Берілген мәтіннен нақты ақпаратты табады және мазмұндау жоспарын құрастырады.</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2</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lvl="0" indent="-342900" algn="just">
                        <a:lnSpc>
                          <a:spcPct val="107000"/>
                        </a:lnSpc>
                        <a:spcAft>
                          <a:spcPts val="0"/>
                        </a:spcAft>
                        <a:buFont typeface="Times New Roman" panose="02020603050405020304" pitchFamily="18" charset="0"/>
                        <a:buChar char="-"/>
                      </a:pPr>
                      <a:r>
                        <a:rPr lang="en-US" sz="1600">
                          <a:effectLst/>
                          <a:latin typeface="Arial" panose="020B0604020202020204" pitchFamily="34" charset="0"/>
                          <a:ea typeface="Calibri" panose="020F0502020204030204" pitchFamily="34" charset="0"/>
                          <a:cs typeface="Arial" panose="020B0604020202020204" pitchFamily="34" charset="0"/>
                        </a:rPr>
                        <a:t>Әр абзацтан нақты ақпараттарды тауып жазады (0,5 балл);</a:t>
                      </a:r>
                      <a:endParaRPr lang="en-US" sz="160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0"/>
                        </a:spcAft>
                        <a:buFont typeface="Times New Roman" panose="02020603050405020304" pitchFamily="18" charset="0"/>
                        <a:buChar char="-"/>
                      </a:pPr>
                      <a:r>
                        <a:rPr lang="en-US" sz="1600">
                          <a:effectLst/>
                          <a:latin typeface="Arial" panose="020B0604020202020204" pitchFamily="34" charset="0"/>
                          <a:ea typeface="Calibri" panose="020F0502020204030204" pitchFamily="34" charset="0"/>
                          <a:cs typeface="Arial" panose="020B0604020202020204" pitchFamily="34" charset="0"/>
                        </a:rPr>
                        <a:t>мазмұндау жоспарын құрастырады (0,5 балл).</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1</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176206">
                <a:tc>
                  <a:txBody>
                    <a:bodyPr/>
                    <a:lstStyle/>
                    <a:p>
                      <a:pPr algn="just">
                        <a:lnSpc>
                          <a:spcPct val="107000"/>
                        </a:lnSpc>
                        <a:spcAft>
                          <a:spcPts val="0"/>
                        </a:spcAft>
                      </a:pPr>
                      <a:r>
                        <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rPr>
                        <a:t>Жазылым </a:t>
                      </a:r>
                      <a:endPar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 эссенің кіріспе, негізгі, қорытынды бөлімдерін сақтап, өзіне таныс оқиға немесе кейіпкерді сипаттап не суреттеп эссе жазады. </a:t>
                      </a:r>
                      <a:endParaRPr lang="en-US" sz="160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 жазылым мәтінін орфографиялық және пунктуациялық нормаға сай жазады.</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3</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-эссенің құрылымын (кіріспе, негізгі, қорытынды) сақтап жазады (0,5 балл);</a:t>
                      </a:r>
                      <a:endParaRPr lang="en-US" sz="160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-мәтіндегі оқиғаны (кейіпкерді) сипаттап не суреттеп мазмұнын толық ашады (1 балл);</a:t>
                      </a:r>
                      <a:endParaRPr lang="en-US" sz="160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-орфографиялық, пунктуациялық нормаға сай жазады (0,5 балл).</a:t>
                      </a:r>
                      <a:endParaRPr lang="en-US" sz="160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 </a:t>
                      </a: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2</a:t>
                      </a: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176206">
                <a:tc>
                  <a:txBody>
                    <a:bodyPr/>
                    <a:lstStyle/>
                    <a:p>
                      <a:pPr algn="just">
                        <a:lnSpc>
                          <a:spcPct val="107000"/>
                        </a:lnSpc>
                        <a:spcAft>
                          <a:spcPts val="0"/>
                        </a:spcAft>
                      </a:pPr>
                      <a:r>
                        <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Әдеби тілдің нормалары</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Зат есімдердің мағыналық түрлерін </a:t>
                      </a:r>
                      <a:r>
                        <a:rPr lang="en-US" sz="1600" dirty="0" err="1">
                          <a:effectLst/>
                          <a:latin typeface="Arial" panose="020B0604020202020204" pitchFamily="34" charset="0"/>
                          <a:ea typeface="Calibri" panose="020F0502020204030204" pitchFamily="34" charset="0"/>
                          <a:cs typeface="Arial" panose="020B0604020202020204" pitchFamily="34" charset="0"/>
                        </a:rPr>
                        <a:t>мәнмәтін</a:t>
                      </a:r>
                      <a:r>
                        <a:rPr lang="en-US" sz="1600" dirty="0">
                          <a:effectLst/>
                          <a:latin typeface="Arial" panose="020B0604020202020204" pitchFamily="34" charset="0"/>
                          <a:ea typeface="Calibri" panose="020F0502020204030204" pitchFamily="34" charset="0"/>
                          <a:cs typeface="Arial" panose="020B0604020202020204" pitchFamily="34" charset="0"/>
                        </a:rPr>
                        <a:t> аясында жалғаулар арқылы түрлендіріп қолданады.</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1</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 мәтіннен зат есім сөзді табады (0,25 балл);</a:t>
                      </a:r>
                      <a:endParaRPr lang="en-US" sz="160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 әр септіктің жалғауын дұрыс қолданады (0,25 балл);</a:t>
                      </a:r>
                      <a:endParaRPr lang="en-US" sz="160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 сауатты жазады (0,25 балл);</a:t>
                      </a:r>
                      <a:endParaRPr lang="en-US" sz="160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en-US" sz="1600">
                          <a:effectLst/>
                          <a:latin typeface="Arial" panose="020B0604020202020204" pitchFamily="34" charset="0"/>
                          <a:ea typeface="Calibri" panose="020F0502020204030204" pitchFamily="34" charset="0"/>
                          <a:cs typeface="Arial" panose="020B0604020202020204" pitchFamily="34" charset="0"/>
                        </a:rPr>
                        <a:t>- сұрақтарын қояды (0,25 балл).</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1</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1101687" y="154478"/>
            <a:ext cx="11921620" cy="585239"/>
          </a:xfrm>
        </p:spPr>
        <p:txBody>
          <a:bodyPr>
            <a:normAutofit fontScale="90000"/>
          </a:bodyPr>
          <a:lstStyle/>
          <a:p>
            <a:pPr algn="ctr"/>
            <a:br>
              <a:rPr lang="en-US" sz="2000" b="1" dirty="0">
                <a:latin typeface="Arial" panose="020B0604020202020204" pitchFamily="34" charset="0"/>
                <a:cs typeface="Arial" panose="020B0604020202020204" pitchFamily="34" charset="0"/>
              </a:rPr>
            </a:br>
            <a:br>
              <a:rPr lang="en-US" sz="2000" b="1" dirty="0">
                <a:latin typeface="Arial" panose="020B0604020202020204" pitchFamily="34" charset="0"/>
                <a:cs typeface="Arial" panose="020B0604020202020204" pitchFamily="34" charset="0"/>
              </a:rPr>
            </a:br>
            <a:br>
              <a:rPr lang="en-US" sz="2000" dirty="0">
                <a:solidFill>
                  <a:schemeClr val="bg1"/>
                </a:solidFill>
                <a:latin typeface="Calibri" panose="020F0502020204030204"/>
                <a:ea typeface="+mn-ea"/>
                <a:cs typeface="+mn-cs"/>
              </a:rPr>
            </a:br>
            <a:br>
              <a:rPr lang="en-US" sz="2000" dirty="0">
                <a:solidFill>
                  <a:schemeClr val="bg1"/>
                </a:solidFill>
                <a:latin typeface="Calibri" panose="020F0502020204030204"/>
                <a:ea typeface="+mn-ea"/>
                <a:cs typeface="+mn-cs"/>
              </a:rPr>
            </a:br>
            <a:br>
              <a:rPr lang="en-US" sz="2000" dirty="0">
                <a:solidFill>
                  <a:schemeClr val="bg1"/>
                </a:solidFill>
                <a:latin typeface="Calibri" panose="020F0502020204030204"/>
                <a:ea typeface="+mn-ea"/>
                <a:cs typeface="+mn-cs"/>
              </a:rPr>
            </a:br>
            <a:r>
              <a:rPr lang="en-US" sz="2000" b="1" dirty="0">
                <a:solidFill>
                  <a:schemeClr val="bg1"/>
                </a:solidFill>
                <a:latin typeface="Arial" panose="020B0604020202020204" pitchFamily="34" charset="0"/>
                <a:cs typeface="Arial" panose="020B0604020202020204" pitchFamily="34" charset="0"/>
              </a:rPr>
              <a:t>БІЛІМДІ ТЕКСЕРУ ТАПСЫРМАЛАРЫ БОЙЫНША ОРЫНДАЛҒАН  ЖҰМЫСТЫ БАҒАЛАУ </a:t>
            </a:r>
            <a:br>
              <a:rPr lang="en-US" sz="2000" dirty="0">
                <a:solidFill>
                  <a:schemeClr val="bg1"/>
                </a:solidFill>
                <a:latin typeface="Calibri" panose="020F0502020204030204"/>
                <a:ea typeface="+mn-ea"/>
                <a:cs typeface="+mn-cs"/>
              </a:rPr>
            </a:br>
            <a:br>
              <a:rPr lang="en-US" sz="2000" dirty="0">
                <a:solidFill>
                  <a:schemeClr val="bg1"/>
                </a:solidFill>
                <a:latin typeface="Calibri" panose="020F0502020204030204"/>
                <a:ea typeface="+mn-ea"/>
                <a:cs typeface="+mn-cs"/>
              </a:rPr>
            </a:br>
            <a:br>
              <a:rPr lang="en-US" sz="2000" dirty="0">
                <a:solidFill>
                  <a:schemeClr val="bg1"/>
                </a:solidFill>
                <a:latin typeface="Calibri" panose="020F0502020204030204"/>
                <a:ea typeface="+mn-ea"/>
                <a:cs typeface="+mn-cs"/>
              </a:rPr>
            </a:br>
            <a:r>
              <a:rPr lang="en-US" sz="1800" b="1" dirty="0">
                <a:latin typeface="Arial" panose="020B0604020202020204" pitchFamily="34" charset="0"/>
                <a:cs typeface="Arial" panose="020B0604020202020204" pitchFamily="34" charset="0"/>
              </a:rPr>
              <a:t>Бес балдықты 30-балдыққа ауыстыру шкаласы</a:t>
            </a:r>
            <a:br>
              <a:rPr lang="en-US" sz="1800" b="1"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a:t>
            </a:r>
            <a:r>
              <a:rPr lang="en-US" sz="1600" b="1" i="1" dirty="0">
                <a:latin typeface="Arial" panose="020B0604020202020204" pitchFamily="34" charset="0"/>
                <a:cs typeface="Arial" panose="020B0604020202020204" pitchFamily="34" charset="0"/>
              </a:rPr>
              <a:t>(оқыту қазақ тілінде)</a:t>
            </a:r>
            <a:br>
              <a:rPr lang="en-US" sz="1600" dirty="0">
                <a:latin typeface="Arial" panose="020B0604020202020204" pitchFamily="34" charset="0"/>
                <a:cs typeface="Arial" panose="020B0604020202020204" pitchFamily="34" charset="0"/>
              </a:rPr>
            </a:br>
            <a:br>
              <a:rPr lang="en-US" dirty="0"/>
            </a:br>
            <a:endParaRPr lang="en-US" sz="2000" dirty="0">
              <a:solidFill>
                <a:schemeClr val="bg1"/>
              </a:solidFill>
            </a:endParaRPr>
          </a:p>
        </p:txBody>
      </p:sp>
      <p:graphicFrame>
        <p:nvGraphicFramePr>
          <p:cNvPr id="10" name="Кесте 9"/>
          <p:cNvGraphicFramePr>
            <a:graphicFrameLocks noGrp="1"/>
          </p:cNvGraphicFramePr>
          <p:nvPr/>
        </p:nvGraphicFramePr>
        <p:xfrm>
          <a:off x="385590" y="1322024"/>
          <a:ext cx="11285443" cy="4059302"/>
        </p:xfrm>
        <a:graphic>
          <a:graphicData uri="http://schemas.openxmlformats.org/drawingml/2006/table">
            <a:tbl>
              <a:tblPr firstRow="1" firstCol="1" bandRow="1">
                <a:tableStyleId>{5C22544A-7EE6-4342-B048-85BDC9FD1C3A}</a:tableStyleId>
              </a:tblPr>
              <a:tblGrid>
                <a:gridCol w="507382"/>
                <a:gridCol w="1510252"/>
                <a:gridCol w="3748582"/>
                <a:gridCol w="1776412"/>
                <a:gridCol w="3742815"/>
              </a:tblGrid>
              <a:tr h="0">
                <a:tc>
                  <a:txBody>
                    <a:bodyPr/>
                    <a:lstStyle/>
                    <a:p>
                      <a:pPr algn="ctr">
                        <a:lnSpc>
                          <a:spcPct val="107000"/>
                        </a:lnSpc>
                        <a:spcAft>
                          <a:spcPts val="800"/>
                        </a:spcAft>
                      </a:pPr>
                      <a:r>
                        <a:rPr lang="en-US"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р/с</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defRPr/>
                      </a:pPr>
                      <a:r>
                        <a:rPr lang="en-US" sz="1600" b="1"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Сөйлесім</a:t>
                      </a:r>
                      <a:r>
                        <a:rPr lang="en-US"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әрекеті</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defRPr/>
                      </a:pPr>
                      <a:r>
                        <a:rPr lang="en-US"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Балл қою нормативі, ең жоғары балл</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defRPr/>
                      </a:pPr>
                      <a:r>
                        <a:rPr lang="en-US"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5-балдық шкала бойынша ең жоғары жиынтық балы</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defRPr/>
                      </a:pPr>
                      <a:r>
                        <a:rPr lang="en-US"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30-балдық шкала бойынша ең жоғары жиынтық балы</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535146">
                <a:tc>
                  <a:txBody>
                    <a:bodyPr/>
                    <a:lstStyle/>
                    <a:p>
                      <a:pPr algn="just">
                        <a:lnSpc>
                          <a:spcPct val="107000"/>
                        </a:lnSpc>
                        <a:spcAft>
                          <a:spcPts val="800"/>
                        </a:spcAft>
                      </a:pPr>
                      <a:r>
                        <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Оқылым</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1-тапсырма - 0,5 балл;</a:t>
                      </a: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2-тапсырма - 0,5 балл</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1</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6</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863614">
                <a:tc>
                  <a:txBody>
                    <a:bodyPr/>
                    <a:lstStyle/>
                    <a:p>
                      <a:pPr algn="just">
                        <a:lnSpc>
                          <a:spcPct val="107000"/>
                        </a:lnSpc>
                        <a:spcAft>
                          <a:spcPts val="800"/>
                        </a:spcAft>
                      </a:pPr>
                      <a:r>
                        <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rPr>
                        <a:t>2</a:t>
                      </a:r>
                      <a:endPar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Жазылым</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 құрылымын сақтауы – 0,5 балл;</a:t>
                      </a: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 мазмұны - 2 балл;</a:t>
                      </a: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 лексика-грамматикалық норманы сақтауы – 0,5 балл</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3</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18</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22897">
                <a:tc>
                  <a:txBody>
                    <a:bodyPr/>
                    <a:lstStyle/>
                    <a:p>
                      <a:pPr algn="just">
                        <a:lnSpc>
                          <a:spcPct val="107000"/>
                        </a:lnSpc>
                        <a:spcAft>
                          <a:spcPts val="800"/>
                        </a:spcAft>
                      </a:pPr>
                      <a:r>
                        <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3</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Әдеби тіл нормалары</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1 балл</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1</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6</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0223">
                <a:tc>
                  <a:txBody>
                    <a:bodyPr/>
                    <a:lstStyle/>
                    <a:p>
                      <a:pPr algn="just">
                        <a:lnSpc>
                          <a:spcPct val="107000"/>
                        </a:lnSpc>
                        <a:spcAft>
                          <a:spcPts val="800"/>
                        </a:spcAft>
                      </a:pP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07000"/>
                        </a:lnSpc>
                        <a:spcAft>
                          <a:spcPts val="800"/>
                        </a:spcAft>
                      </a:pP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5</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30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1101687" y="154478"/>
            <a:ext cx="11921620" cy="585239"/>
          </a:xfrm>
        </p:spPr>
        <p:txBody>
          <a:bodyPr>
            <a:normAutofit fontScale="90000"/>
          </a:bodyPr>
          <a:lstStyle/>
          <a:p>
            <a:pPr algn="ctr"/>
            <a:br>
              <a:rPr lang="en-US" sz="2000" b="1" dirty="0">
                <a:latin typeface="Arial" panose="020B0604020202020204" pitchFamily="34" charset="0"/>
                <a:cs typeface="Arial" panose="020B0604020202020204" pitchFamily="34" charset="0"/>
              </a:rPr>
            </a:br>
            <a:br>
              <a:rPr lang="en-US" sz="2000" b="1" dirty="0">
                <a:latin typeface="Arial" panose="020B0604020202020204" pitchFamily="34" charset="0"/>
                <a:cs typeface="Arial" panose="020B0604020202020204" pitchFamily="34" charset="0"/>
              </a:rPr>
            </a:br>
            <a:br>
              <a:rPr lang="en-US" sz="2000" dirty="0">
                <a:solidFill>
                  <a:schemeClr val="bg1"/>
                </a:solidFill>
                <a:latin typeface="Calibri" panose="020F0502020204030204"/>
                <a:ea typeface="+mn-ea"/>
                <a:cs typeface="+mn-cs"/>
              </a:rPr>
            </a:br>
            <a:br>
              <a:rPr lang="en-US" sz="2000" dirty="0">
                <a:solidFill>
                  <a:schemeClr val="bg1"/>
                </a:solidFill>
                <a:latin typeface="Calibri" panose="020F0502020204030204"/>
                <a:ea typeface="+mn-ea"/>
                <a:cs typeface="+mn-cs"/>
              </a:rPr>
            </a:br>
            <a:br>
              <a:rPr lang="en-US" sz="2000" dirty="0">
                <a:solidFill>
                  <a:schemeClr val="bg1"/>
                </a:solidFill>
                <a:latin typeface="Calibri" panose="020F0502020204030204"/>
                <a:ea typeface="+mn-ea"/>
                <a:cs typeface="+mn-cs"/>
              </a:rPr>
            </a:br>
            <a:r>
              <a:rPr lang="en-US" sz="2000" b="1" dirty="0">
                <a:solidFill>
                  <a:schemeClr val="bg1"/>
                </a:solidFill>
                <a:latin typeface="Arial" panose="020B0604020202020204" pitchFamily="34" charset="0"/>
                <a:cs typeface="Arial" panose="020B0604020202020204" pitchFamily="34" charset="0"/>
              </a:rPr>
              <a:t>БІЛІМДІ ТЕКСЕРУ ТАПСЫРМАЛАРЫ БОЙЫНША ОРЫНДАЛҒАН ЖҰМЫСТЫ БАҒАЛАУ </a:t>
            </a:r>
            <a:br>
              <a:rPr lang="en-US" sz="2000" dirty="0">
                <a:solidFill>
                  <a:schemeClr val="bg1"/>
                </a:solidFill>
                <a:latin typeface="Calibri" panose="020F0502020204030204"/>
                <a:ea typeface="+mn-ea"/>
                <a:cs typeface="+mn-cs"/>
              </a:rPr>
            </a:br>
            <a:br>
              <a:rPr lang="en-US" sz="2000" dirty="0">
                <a:solidFill>
                  <a:schemeClr val="bg1"/>
                </a:solidFill>
                <a:latin typeface="Calibri" panose="020F0502020204030204"/>
                <a:ea typeface="+mn-ea"/>
                <a:cs typeface="+mn-cs"/>
              </a:rPr>
            </a:br>
            <a:br>
              <a:rPr lang="en-US" sz="2000" dirty="0">
                <a:solidFill>
                  <a:schemeClr val="bg1"/>
                </a:solidFill>
                <a:latin typeface="Calibri" panose="020F0502020204030204"/>
                <a:ea typeface="+mn-ea"/>
                <a:cs typeface="+mn-cs"/>
              </a:rPr>
            </a:br>
            <a:r>
              <a:rPr lang="en-US" sz="1800" b="1" dirty="0">
                <a:latin typeface="Arial" panose="020B0604020202020204" pitchFamily="34" charset="0"/>
                <a:cs typeface="Arial" panose="020B0604020202020204" pitchFamily="34" charset="0"/>
              </a:rPr>
              <a:t>Бес балдықты 30-балдыққа ауыстыру шкаласы</a:t>
            </a:r>
            <a:br>
              <a:rPr lang="en-US" sz="1800" b="1"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a:t>
            </a:r>
            <a:r>
              <a:rPr lang="en-US" sz="1600" b="1" i="1" dirty="0">
                <a:latin typeface="Arial" panose="020B0604020202020204" pitchFamily="34" charset="0"/>
                <a:cs typeface="Arial" panose="020B0604020202020204" pitchFamily="34" charset="0"/>
              </a:rPr>
              <a:t>(оқыту өзге тілде)</a:t>
            </a:r>
            <a:br>
              <a:rPr lang="en-US" sz="1600" dirty="0">
                <a:latin typeface="Arial" panose="020B0604020202020204" pitchFamily="34" charset="0"/>
                <a:cs typeface="Arial" panose="020B0604020202020204" pitchFamily="34" charset="0"/>
              </a:rPr>
            </a:br>
            <a:br>
              <a:rPr lang="en-US" dirty="0"/>
            </a:br>
            <a:endParaRPr lang="en-US" sz="2000" dirty="0">
              <a:solidFill>
                <a:schemeClr val="bg1"/>
              </a:solidFill>
            </a:endParaRPr>
          </a:p>
        </p:txBody>
      </p:sp>
      <p:graphicFrame>
        <p:nvGraphicFramePr>
          <p:cNvPr id="10" name="Кесте 9"/>
          <p:cNvGraphicFramePr>
            <a:graphicFrameLocks noGrp="1"/>
          </p:cNvGraphicFramePr>
          <p:nvPr/>
        </p:nvGraphicFramePr>
        <p:xfrm>
          <a:off x="453278" y="1311007"/>
          <a:ext cx="11285443" cy="5179312"/>
        </p:xfrm>
        <a:graphic>
          <a:graphicData uri="http://schemas.openxmlformats.org/drawingml/2006/table">
            <a:tbl>
              <a:tblPr firstRow="1" firstCol="1" bandRow="1">
                <a:tableStyleId>{5C22544A-7EE6-4342-B048-85BDC9FD1C3A}</a:tableStyleId>
              </a:tblPr>
              <a:tblGrid>
                <a:gridCol w="507382"/>
                <a:gridCol w="1510252"/>
                <a:gridCol w="3748582"/>
                <a:gridCol w="1776412"/>
                <a:gridCol w="3742815"/>
              </a:tblGrid>
              <a:tr h="0">
                <a:tc>
                  <a:txBody>
                    <a:bodyPr/>
                    <a:lstStyle/>
                    <a:p>
                      <a:pPr algn="just">
                        <a:lnSpc>
                          <a:spcPct val="107000"/>
                        </a:lnSpc>
                        <a:spcAft>
                          <a:spcPts val="800"/>
                        </a:spcAft>
                      </a:pPr>
                      <a:r>
                        <a:rPr lang="en-US"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р/с</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just" defTabSz="914400" rtl="0" eaLnBrk="1" fontAlgn="auto" latinLnBrk="0" hangingPunct="1">
                        <a:lnSpc>
                          <a:spcPct val="107000"/>
                        </a:lnSpc>
                        <a:spcBef>
                          <a:spcPts val="0"/>
                        </a:spcBef>
                        <a:spcAft>
                          <a:spcPts val="800"/>
                        </a:spcAft>
                        <a:buClrTx/>
                        <a:buSzTx/>
                        <a:buFontTx/>
                        <a:buNone/>
                        <a:defRPr/>
                      </a:pPr>
                      <a:r>
                        <a:rPr lang="en-US" sz="1600" b="1"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Сөйлесім</a:t>
                      </a:r>
                      <a:r>
                        <a:rPr lang="en-US"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әрекеті</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defRPr/>
                      </a:pPr>
                      <a:r>
                        <a:rPr lang="en-US"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Балл қою нормативі, ең жоғары балл</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defRPr/>
                      </a:pPr>
                      <a:r>
                        <a:rPr lang="en-US"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5-балдық шкала бойынша ең жоғары жиынтық балы</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defRPr/>
                      </a:pPr>
                      <a:r>
                        <a:rPr lang="en-US"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30-балдық шкала бойынша ең жоғары жиынтық балы</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535146">
                <a:tc>
                  <a:txBody>
                    <a:bodyPr/>
                    <a:lstStyle/>
                    <a:p>
                      <a:pPr algn="just">
                        <a:lnSpc>
                          <a:spcPct val="107000"/>
                        </a:lnSpc>
                        <a:spcAft>
                          <a:spcPts val="800"/>
                        </a:spcAft>
                      </a:pPr>
                      <a:r>
                        <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en-US" sz="1600" b="1">
                          <a:effectLst/>
                          <a:latin typeface="Arial" panose="020B0604020202020204" pitchFamily="34" charset="0"/>
                          <a:ea typeface="Calibri" panose="020F0502020204030204" pitchFamily="34" charset="0"/>
                          <a:cs typeface="Arial" panose="020B0604020202020204" pitchFamily="34" charset="0"/>
                        </a:rPr>
                        <a:t>Тыңдалым</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1-тапсырма - 0,5 балл;</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0,5</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3</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84864">
                <a:tc>
                  <a:txBody>
                    <a:bodyPr/>
                    <a:lstStyle/>
                    <a:p>
                      <a:pPr algn="just">
                        <a:lnSpc>
                          <a:spcPct val="107000"/>
                        </a:lnSpc>
                        <a:spcAft>
                          <a:spcPts val="800"/>
                        </a:spcAft>
                      </a:pPr>
                      <a:r>
                        <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rPr>
                        <a:t>2</a:t>
                      </a:r>
                      <a:endPar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en-US" sz="1600" b="1">
                          <a:effectLst/>
                          <a:latin typeface="Arial" panose="020B0604020202020204" pitchFamily="34" charset="0"/>
                          <a:ea typeface="Calibri" panose="020F0502020204030204" pitchFamily="34" charset="0"/>
                          <a:cs typeface="Arial" panose="020B0604020202020204" pitchFamily="34" charset="0"/>
                        </a:rPr>
                        <a:t>Айтылым</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1-тапсырма - 0,5 балл;</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0,5</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3</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22897">
                <a:tc>
                  <a:txBody>
                    <a:bodyPr/>
                    <a:lstStyle/>
                    <a:p>
                      <a:pPr algn="just">
                        <a:lnSpc>
                          <a:spcPct val="107000"/>
                        </a:lnSpc>
                        <a:spcAft>
                          <a:spcPts val="800"/>
                        </a:spcAft>
                      </a:pPr>
                      <a:r>
                        <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rPr>
                        <a:t>3</a:t>
                      </a:r>
                      <a:endParaRPr lang="en-US"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en-US" sz="1600" b="1">
                          <a:effectLst/>
                          <a:latin typeface="Arial" panose="020B0604020202020204" pitchFamily="34" charset="0"/>
                          <a:ea typeface="Calibri" panose="020F0502020204030204" pitchFamily="34" charset="0"/>
                          <a:cs typeface="Arial" panose="020B0604020202020204" pitchFamily="34" charset="0"/>
                        </a:rPr>
                        <a:t>Оқылым</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1-тапсырма - 0,5 балл;</a:t>
                      </a:r>
                      <a:endParaRPr lang="en-US" sz="160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2-тапсырма - 0,5 балл</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1</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6</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86050">
                <a:tc>
                  <a:txBody>
                    <a:bodyPr/>
                    <a:lstStyle/>
                    <a:p>
                      <a:pPr algn="just">
                        <a:lnSpc>
                          <a:spcPct val="107000"/>
                        </a:lnSpc>
                        <a:spcAft>
                          <a:spcPts val="800"/>
                        </a:spcAft>
                      </a:pPr>
                      <a:r>
                        <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4</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en-US" sz="1600" b="1">
                          <a:effectLst/>
                          <a:latin typeface="Arial" panose="020B0604020202020204" pitchFamily="34" charset="0"/>
                          <a:ea typeface="Calibri" panose="020F0502020204030204" pitchFamily="34" charset="0"/>
                          <a:cs typeface="Arial" panose="020B0604020202020204" pitchFamily="34" charset="0"/>
                        </a:rPr>
                        <a:t>Жазылым</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 құрылымын сақтауы - 0,5 балл;</a:t>
                      </a:r>
                      <a:endParaRPr lang="en-US" sz="160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 мазмұны-1 балл;</a:t>
                      </a:r>
                      <a:endParaRPr lang="en-US" sz="160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 лексика-грамматикалық норманы сақтауы - 0,5 балл.</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2</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12</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86050">
                <a:tc>
                  <a:txBody>
                    <a:bodyPr/>
                    <a:lstStyle/>
                    <a:p>
                      <a:pPr algn="just">
                        <a:lnSpc>
                          <a:spcPct val="107000"/>
                        </a:lnSpc>
                        <a:spcAft>
                          <a:spcPts val="800"/>
                        </a:spcAft>
                      </a:pPr>
                      <a:r>
                        <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5</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en-US" sz="1600" b="1">
                          <a:effectLst/>
                          <a:latin typeface="Arial" panose="020B0604020202020204" pitchFamily="34" charset="0"/>
                          <a:ea typeface="Calibri" panose="020F0502020204030204" pitchFamily="34" charset="0"/>
                          <a:cs typeface="Arial" panose="020B0604020202020204" pitchFamily="34" charset="0"/>
                        </a:rPr>
                        <a:t>Әдеби тіл нормалары</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1 балл</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1</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6</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0223">
                <a:tc>
                  <a:txBody>
                    <a:bodyPr/>
                    <a:lstStyle/>
                    <a:p>
                      <a:pPr algn="just">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800"/>
                        </a:spcAft>
                      </a:pPr>
                      <a:r>
                        <a:rPr lang="en-US" sz="1600" b="1">
                          <a:effectLst/>
                          <a:latin typeface="Arial" panose="020B0604020202020204" pitchFamily="34" charset="0"/>
                          <a:ea typeface="Calibri" panose="020F0502020204030204" pitchFamily="34" charset="0"/>
                          <a:cs typeface="Arial" panose="020B0604020202020204" pitchFamily="34" charset="0"/>
                        </a:rPr>
                        <a:t>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b="1">
                          <a:effectLst/>
                          <a:latin typeface="Arial" panose="020B0604020202020204" pitchFamily="34" charset="0"/>
                          <a:ea typeface="Calibri" panose="020F0502020204030204" pitchFamily="34" charset="0"/>
                          <a:cs typeface="Arial" panose="020B0604020202020204" pitchFamily="34" charset="0"/>
                        </a:rPr>
                        <a:t>5</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1600" b="1" dirty="0">
                          <a:effectLst/>
                          <a:latin typeface="Arial" panose="020B0604020202020204" pitchFamily="34" charset="0"/>
                          <a:ea typeface="Calibri" panose="020F0502020204030204" pitchFamily="34" charset="0"/>
                          <a:cs typeface="Arial" panose="020B0604020202020204" pitchFamily="34" charset="0"/>
                        </a:rPr>
                        <a:t>30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8" name="Тақырып 7"/>
          <p:cNvSpPr>
            <a:spLocks noGrp="1"/>
          </p:cNvSpPr>
          <p:nvPr>
            <p:ph type="title"/>
          </p:nvPr>
        </p:nvSpPr>
        <p:spPr>
          <a:xfrm>
            <a:off x="1247312" y="0"/>
            <a:ext cx="9632272" cy="585239"/>
          </a:xfrm>
        </p:spPr>
        <p:txBody>
          <a:bodyPr/>
          <a:lstStyle/>
          <a:p>
            <a:pPr algn="ctr"/>
            <a:r>
              <a:rPr lang="ru-RU" sz="1800" b="1" dirty="0">
                <a:solidFill>
                  <a:prstClr val="white"/>
                </a:solidFill>
                <a:latin typeface="Calibri" panose="020F0502020204030204" pitchFamily="34" charset="0"/>
                <a:ea typeface="Times New Roman" panose="02020603050405020304" pitchFamily="18" charset="0"/>
                <a:cs typeface="Times New Roman" panose="02020603050405020304" pitchFamily="18" charset="0"/>
              </a:rPr>
              <a:t>ЕМТИХАННЫҢ </a:t>
            </a:r>
            <a:r>
              <a:rPr lang="ru-RU" sz="1800" b="1" dirty="0" smtClean="0">
                <a:solidFill>
                  <a:prstClr val="white"/>
                </a:solidFill>
                <a:latin typeface="Calibri" panose="020F0502020204030204" pitchFamily="34" charset="0"/>
                <a:ea typeface="Times New Roman" panose="02020603050405020304" pitchFamily="18" charset="0"/>
                <a:cs typeface="Times New Roman" panose="02020603050405020304" pitchFamily="18" charset="0"/>
              </a:rPr>
              <a:t> МАҚСАТ-МІНДЕТТЕРІ</a:t>
            </a:r>
            <a:endParaRPr lang="en-US" dirty="0"/>
          </a:p>
        </p:txBody>
      </p:sp>
      <p:sp>
        <p:nvSpPr>
          <p:cNvPr id="11" name="Тікбұрыш 10"/>
          <p:cNvSpPr/>
          <p:nvPr/>
        </p:nvSpPr>
        <p:spPr>
          <a:xfrm>
            <a:off x="7339723" y="1757810"/>
            <a:ext cx="4238532" cy="3416320"/>
          </a:xfrm>
          <a:prstGeom prst="rect">
            <a:avLst/>
          </a:prstGeom>
        </p:spPr>
        <p:txBody>
          <a:bodyPr wrap="square">
            <a:spAutoFit/>
          </a:bodyPr>
          <a:lstStyle/>
          <a:p>
            <a:pPr algn="just"/>
            <a:r>
              <a:rPr lang="en-US" sz="2400" b="1" dirty="0">
                <a:latin typeface="Times New Roman" panose="02020603050405020304" pitchFamily="18" charset="0"/>
                <a:cs typeface="Times New Roman" panose="02020603050405020304" pitchFamily="18" charset="0"/>
              </a:rPr>
              <a:t>Міндеті:</a:t>
            </a:r>
            <a:r>
              <a:rPr lang="en-US"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marL="342900" indent="-342900" algn="just">
              <a:buFontTx/>
              <a:buChar char="-"/>
            </a:pPr>
            <a:r>
              <a:rPr lang="en-US" sz="2400" dirty="0">
                <a:latin typeface="Times New Roman" panose="02020603050405020304" pitchFamily="18" charset="0"/>
                <a:cs typeface="Times New Roman" panose="02020603050405020304" pitchFamily="18" charset="0"/>
              </a:rPr>
              <a:t>білім алушылардың білім берудің келесі деңгей материалдарын игеру дайындығы</a:t>
            </a:r>
            <a:r>
              <a:rPr lang="ru-RU" sz="2400" dirty="0">
                <a:latin typeface="Times New Roman" panose="02020603050405020304" pitchFamily="18" charset="0"/>
                <a:cs typeface="Times New Roman" panose="02020603050405020304" pitchFamily="18" charset="0"/>
              </a:rPr>
              <a:t>н ба</a:t>
            </a:r>
            <a:r>
              <a:rPr lang="en-US" sz="2400" dirty="0" err="1">
                <a:latin typeface="Times New Roman" panose="02020603050405020304" pitchFamily="18" charset="0"/>
                <a:cs typeface="Times New Roman" panose="02020603050405020304" pitchFamily="18" charset="0"/>
              </a:rPr>
              <a:t>ғалау</a:t>
            </a:r>
            <a:r>
              <a:rPr lang="en-US"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342900" indent="-342900" algn="just">
              <a:buFontTx/>
              <a:buChar char="-"/>
            </a:pPr>
            <a:r>
              <a:rPr lang="en-US" sz="2400" dirty="0">
                <a:latin typeface="Times New Roman" panose="02020603050405020304" pitchFamily="18" charset="0"/>
                <a:cs typeface="Times New Roman" panose="02020603050405020304" pitchFamily="18" charset="0"/>
              </a:rPr>
              <a:t>функционалдық сауаттылықтарының қалыптасу деңгейлерін бағалау.</a:t>
            </a:r>
            <a:endParaRPr lang="en-US"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2" name="Picture 9" descr="D:\Iskendir\Презентации\Восполнение знаний совещание МОН\Элемент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94331" y="1859846"/>
            <a:ext cx="2379663" cy="228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Тікбұрыш 13"/>
          <p:cNvSpPr/>
          <p:nvPr/>
        </p:nvSpPr>
        <p:spPr>
          <a:xfrm>
            <a:off x="313151" y="1503123"/>
            <a:ext cx="4398315" cy="4308872"/>
          </a:xfrm>
          <a:prstGeom prst="rect">
            <a:avLst/>
          </a:prstGeom>
        </p:spPr>
        <p:txBody>
          <a:bodyPr wrap="square">
            <a:spAutoFit/>
          </a:bodyPr>
          <a:lstStyle/>
          <a:p>
            <a:pPr fontAlgn="base"/>
            <a:r>
              <a:rPr lang="en-US" sz="2400" b="1" dirty="0">
                <a:latin typeface="Times New Roman" panose="02020603050405020304" pitchFamily="18" charset="0"/>
                <a:cs typeface="Times New Roman" panose="02020603050405020304" pitchFamily="18" charset="0"/>
              </a:rPr>
              <a:t>Мақсаты -</a:t>
            </a:r>
            <a:r>
              <a:rPr lang="en-US" sz="2400" dirty="0">
                <a:latin typeface="Times New Roman" panose="02020603050405020304" pitchFamily="18" charset="0"/>
                <a:cs typeface="Times New Roman" panose="02020603050405020304" pitchFamily="18" charset="0"/>
              </a:rPr>
              <a:t> білім алушылардың «Қазақ тілі», «Қазақ тілі мен әдебиеті» пәндері бойынша оқу бағдарламасының көлемін меңгеру деңгейін негізгі орта білім берудің мемлекеттік жалпыға міндетті білім беру стандарты (бұдан әрі – МЖМББС) талаптарына сәйкес бағалау.</a:t>
            </a:r>
            <a:endParaRPr lang="en-US" sz="2400" b="1" dirty="0">
              <a:latin typeface="Times New Roman" panose="02020603050405020304" pitchFamily="18" charset="0"/>
              <a:cs typeface="Times New Roman" panose="02020603050405020304" pitchFamily="18" charset="0"/>
            </a:endParaRPr>
          </a:p>
          <a:p>
            <a:r>
              <a:rPr lang="en-US" b="1" dirty="0"/>
              <a:t> </a:t>
            </a:r>
            <a:endParaRPr lang="en-US" dirty="0"/>
          </a:p>
          <a:p>
            <a:pPr algn="just"/>
            <a:r>
              <a:rPr lang="ru-RU" sz="1600" dirty="0">
                <a:solidFill>
                  <a:srgbClr val="002060"/>
                </a:solidFill>
                <a:ea typeface="Times New Roman" panose="02020603050405020304" pitchFamily="18" charset="0"/>
                <a:cs typeface="Times New Roman" panose="02020603050405020304" pitchFamily="18" charset="0"/>
              </a:rPr>
              <a:t>	</a:t>
            </a:r>
            <a:endParaRPr lang="en-US" sz="1600" dirty="0">
              <a:solidFill>
                <a:srgbClr val="002060"/>
              </a:solidFill>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1"/>
            <a:ext cx="12126897" cy="86271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399733" y="120427"/>
            <a:ext cx="11523891" cy="976876"/>
          </a:xfrm>
        </p:spPr>
        <p:txBody>
          <a:bodyPr>
            <a:normAutofit/>
          </a:bodyPr>
          <a:lstStyle/>
          <a:p>
            <a:pPr marL="228600" lvl="0" indent="-228600" algn="ctr">
              <a:spcBef>
                <a:spcPts val="1000"/>
              </a:spcBef>
            </a:pPr>
            <a:r>
              <a:rPr lang="ru-RU" sz="2000" b="1" dirty="0">
                <a:solidFill>
                  <a:schemeClr val="bg1"/>
                </a:solidFill>
                <a:latin typeface="Calibri" panose="020F0502020204030204" pitchFamily="34" charset="0"/>
                <a:ea typeface="+mn-ea"/>
                <a:cs typeface="Times New Roman" panose="02020603050405020304" pitchFamily="18" charset="0"/>
              </a:rPr>
              <a:t>ЕМТИХАННЫҢ ӨТКІЗІЛУІ БОЙЫНША ЕСКЕРТУЛЕР</a:t>
            </a:r>
            <a:br>
              <a:rPr lang="ru-RU" sz="2000" b="1" dirty="0">
                <a:solidFill>
                  <a:schemeClr val="bg1"/>
                </a:solidFill>
                <a:latin typeface="Calibri" panose="020F0502020204030204" pitchFamily="34" charset="0"/>
                <a:ea typeface="+mn-ea"/>
                <a:cs typeface="Times New Roman" panose="02020603050405020304" pitchFamily="18" charset="0"/>
              </a:rPr>
            </a:br>
            <a:br>
              <a:rPr lang="en-US" sz="2000" dirty="0">
                <a:solidFill>
                  <a:schemeClr val="bg1"/>
                </a:solidFill>
                <a:latin typeface="Calibri" panose="020F0502020204030204"/>
                <a:ea typeface="+mn-ea"/>
                <a:cs typeface="+mn-cs"/>
              </a:rPr>
            </a:br>
            <a:endParaRPr lang="en-US" sz="2000" dirty="0">
              <a:solidFill>
                <a:schemeClr val="bg1"/>
              </a:solidFill>
            </a:endParaRPr>
          </a:p>
        </p:txBody>
      </p:sp>
      <p:sp>
        <p:nvSpPr>
          <p:cNvPr id="23" name="Тікбұрыш 22"/>
          <p:cNvSpPr/>
          <p:nvPr/>
        </p:nvSpPr>
        <p:spPr>
          <a:xfrm>
            <a:off x="609454" y="1418412"/>
            <a:ext cx="10241280" cy="584775"/>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Жоғарыдағы берілген тапсырмалар педагогтер басшылыққа алуы үшін үлгі ретінде берілген (қажеттілігіне қарай ауыстырып дайындайды)</a:t>
            </a:r>
            <a:endParaRPr lang="ru-RU" sz="1600" dirty="0">
              <a:solidFill>
                <a:srgbClr val="002060"/>
              </a:solidFill>
              <a:latin typeface="Arial" panose="020B0604020202020204" pitchFamily="34" charset="0"/>
              <a:cs typeface="Arial" panose="020B0604020202020204" pitchFamily="34" charset="0"/>
            </a:endParaRPr>
          </a:p>
        </p:txBody>
      </p:sp>
      <p:sp>
        <p:nvSpPr>
          <p:cNvPr id="24" name="Тікбұрыш 23"/>
          <p:cNvSpPr/>
          <p:nvPr/>
        </p:nvSpPr>
        <p:spPr>
          <a:xfrm>
            <a:off x="609454" y="1972690"/>
            <a:ext cx="11078724"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Бағалау критерийлері құрастырылатын тапсырмаларға қарай педагогтер тарапынан өзгертіліп отыруы керек</a:t>
            </a:r>
            <a:endParaRPr lang="ru-RU" sz="1600" dirty="0">
              <a:solidFill>
                <a:srgbClr val="002060"/>
              </a:solidFill>
              <a:latin typeface="Arial" panose="020B0604020202020204" pitchFamily="34" charset="0"/>
              <a:cs typeface="Arial" panose="020B0604020202020204" pitchFamily="34" charset="0"/>
            </a:endParaRPr>
          </a:p>
        </p:txBody>
      </p:sp>
      <p:sp>
        <p:nvSpPr>
          <p:cNvPr id="25" name="Тікбұрыш 24"/>
          <p:cNvSpPr/>
          <p:nvPr/>
        </p:nvSpPr>
        <p:spPr>
          <a:xfrm>
            <a:off x="583474" y="2391946"/>
            <a:ext cx="11105182" cy="584775"/>
          </a:xfrm>
          <a:prstGeom prst="rect">
            <a:avLst/>
          </a:prstGeom>
        </p:spPr>
        <p:txBody>
          <a:bodyPr wrap="square">
            <a:spAutoFit/>
          </a:bodyPr>
          <a:lstStyle/>
          <a:p>
            <a:pPr lvl="0"/>
            <a:r>
              <a:rPr lang="en-US" sz="1600" dirty="0">
                <a:latin typeface="Arial" panose="020B0604020202020204" pitchFamily="34" charset="0"/>
                <a:cs typeface="Arial" panose="020B0604020202020204" pitchFamily="34" charset="0"/>
              </a:rPr>
              <a:t>Емтихан тапсырмаларын құрастыруда </a:t>
            </a:r>
            <a:r>
              <a:rPr lang="en-US" sz="1600" dirty="0" err="1">
                <a:latin typeface="Arial" panose="020B0604020202020204" pitchFamily="34" charset="0"/>
                <a:cs typeface="Arial" panose="020B0604020202020204" pitchFamily="34" charset="0"/>
              </a:rPr>
              <a:t>тыңдалым</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айтылым</a:t>
            </a:r>
            <a:r>
              <a:rPr lang="en-US" sz="1600" dirty="0">
                <a:latin typeface="Arial" panose="020B0604020202020204" pitchFamily="34" charset="0"/>
                <a:cs typeface="Arial" panose="020B0604020202020204" pitchFamily="34" charset="0"/>
              </a:rPr>
              <a:t>, оқылым, жазылым дағдылары қамтылады. Емтихан тапсырмаларын </a:t>
            </a:r>
            <a:r>
              <a:rPr lang="en-US" sz="1600" b="1" i="1" dirty="0">
                <a:latin typeface="Arial" panose="020B0604020202020204" pitchFamily="34" charset="0"/>
                <a:cs typeface="Arial" panose="020B0604020202020204" pitchFamily="34" charset="0"/>
              </a:rPr>
              <a:t>орындау қадамдары</a:t>
            </a:r>
            <a:r>
              <a:rPr lang="en-US" sz="16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p:txBody>
      </p:sp>
      <p:sp>
        <p:nvSpPr>
          <p:cNvPr id="27" name="Тікбұрыш 26"/>
          <p:cNvSpPr/>
          <p:nvPr/>
        </p:nvSpPr>
        <p:spPr>
          <a:xfrm>
            <a:off x="563127" y="2973829"/>
            <a:ext cx="11105183" cy="584775"/>
          </a:xfrm>
          <a:prstGeom prst="rect">
            <a:avLst/>
          </a:prstGeom>
        </p:spPr>
        <p:txBody>
          <a:bodyPr wrap="square">
            <a:spAutoFit/>
          </a:bodyPr>
          <a:lstStyle/>
          <a:p>
            <a:r>
              <a:rPr lang="en-US" sz="1200" dirty="0"/>
              <a:t>-   </a:t>
            </a:r>
            <a:r>
              <a:rPr lang="en-US" sz="1600" dirty="0">
                <a:latin typeface="Arial" panose="020B0604020202020204" pitchFamily="34" charset="0"/>
                <a:cs typeface="Arial" panose="020B0604020202020204" pitchFamily="34" charset="0"/>
              </a:rPr>
              <a:t>дайындалған мәтін бойынша тапсырманы орындау арқылы білім алушының </a:t>
            </a:r>
            <a:r>
              <a:rPr lang="en-US" sz="1600" dirty="0" err="1">
                <a:latin typeface="Arial" panose="020B0604020202020204" pitchFamily="34" charset="0"/>
                <a:cs typeface="Arial" panose="020B0604020202020204" pitchFamily="34" charset="0"/>
              </a:rPr>
              <a:t>тыңдалым</a:t>
            </a:r>
            <a:r>
              <a:rPr lang="en-US" sz="1600" dirty="0">
                <a:latin typeface="Arial" panose="020B0604020202020204" pitchFamily="34" charset="0"/>
                <a:cs typeface="Arial" panose="020B0604020202020204" pitchFamily="34" charset="0"/>
              </a:rPr>
              <a:t> дағдысы тексеріледі (өзге тілде оқытатын сыныптар үшін)</a:t>
            </a:r>
            <a:endParaRPr lang="ru-RU" sz="1600" dirty="0">
              <a:solidFill>
                <a:srgbClr val="002060"/>
              </a:solidFill>
              <a:latin typeface="Arial" panose="020B0604020202020204" pitchFamily="34" charset="0"/>
              <a:cs typeface="Arial" panose="020B0604020202020204" pitchFamily="34" charset="0"/>
            </a:endParaRPr>
          </a:p>
        </p:txBody>
      </p:sp>
      <p:sp>
        <p:nvSpPr>
          <p:cNvPr id="28" name="Тікбұрыш 27"/>
          <p:cNvSpPr/>
          <p:nvPr/>
        </p:nvSpPr>
        <p:spPr>
          <a:xfrm>
            <a:off x="613075" y="5211487"/>
            <a:ext cx="11133062"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 эссе мәтініне грамматикалық талдау жасайды</a:t>
            </a:r>
            <a:endParaRPr lang="ru-RU" sz="1600" dirty="0">
              <a:solidFill>
                <a:srgbClr val="002060"/>
              </a:solidFill>
              <a:latin typeface="Arial" panose="020B0604020202020204" pitchFamily="34" charset="0"/>
              <a:cs typeface="Arial" panose="020B0604020202020204" pitchFamily="34" charset="0"/>
            </a:endParaRPr>
          </a:p>
        </p:txBody>
      </p:sp>
      <p:sp>
        <p:nvSpPr>
          <p:cNvPr id="29" name="Тікбұрыш 28"/>
          <p:cNvSpPr/>
          <p:nvPr/>
        </p:nvSpPr>
        <p:spPr>
          <a:xfrm>
            <a:off x="596224" y="3605887"/>
            <a:ext cx="11105184" cy="369332"/>
          </a:xfrm>
          <a:prstGeom prst="rect">
            <a:avLst/>
          </a:prstGeom>
        </p:spPr>
        <p:txBody>
          <a:bodyPr wrap="square">
            <a:spAutoFit/>
          </a:bodyPr>
          <a:lstStyle/>
          <a:p>
            <a:r>
              <a:rPr lang="en-US" dirty="0"/>
              <a:t>- </a:t>
            </a:r>
            <a:r>
              <a:rPr lang="en-US" dirty="0" err="1"/>
              <a:t>айтылым</a:t>
            </a:r>
            <a:r>
              <a:rPr lang="en-US" dirty="0"/>
              <a:t> дағдысы бойынша білім алушыға тапсырмалар беріледі (өзге тілде оқытатын сыныптар үшін);</a:t>
            </a:r>
            <a:endParaRPr lang="en-US" dirty="0"/>
          </a:p>
        </p:txBody>
      </p:sp>
      <p:sp>
        <p:nvSpPr>
          <p:cNvPr id="30" name="Тікбұрыш 29"/>
          <p:cNvSpPr/>
          <p:nvPr/>
        </p:nvSpPr>
        <p:spPr>
          <a:xfrm>
            <a:off x="583471" y="4054186"/>
            <a:ext cx="11192269"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 оқылым бойынша білім алушыға дайын мәтін беріледі (қазақ және өзге тілдерде оқытатын)</a:t>
            </a:r>
            <a:endParaRPr lang="ru-RU" sz="1600" i="1" dirty="0">
              <a:solidFill>
                <a:srgbClr val="002060"/>
              </a:solidFill>
              <a:latin typeface="Arial" panose="020B0604020202020204" pitchFamily="34" charset="0"/>
              <a:cs typeface="Arial" panose="020B0604020202020204" pitchFamily="34" charset="0"/>
            </a:endParaRPr>
          </a:p>
        </p:txBody>
      </p:sp>
      <p:sp>
        <p:nvSpPr>
          <p:cNvPr id="31" name="Тікбұрыш 30"/>
          <p:cNvSpPr/>
          <p:nvPr/>
        </p:nvSpPr>
        <p:spPr>
          <a:xfrm>
            <a:off x="583471" y="4536539"/>
            <a:ext cx="11014593" cy="584775"/>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 жазылым дағдысы бойынша білім алушы эссе жазады (оқылым мен жазылым бойынша берілетін мәтін мазмұны мен эссе тақырыбы бір-бірімен байланысты болу керек (қазақ және өзге тілдерде оқытатын)</a:t>
            </a:r>
            <a:endParaRPr lang="ru-RU" sz="1600" dirty="0">
              <a:solidFill>
                <a:srgbClr val="002060"/>
              </a:solidFill>
              <a:latin typeface="Arial" panose="020B0604020202020204" pitchFamily="34" charset="0"/>
              <a:cs typeface="Arial" panose="020B0604020202020204" pitchFamily="34" charset="0"/>
            </a:endParaRPr>
          </a:p>
        </p:txBody>
      </p:sp>
      <p:grpSp>
        <p:nvGrpSpPr>
          <p:cNvPr id="32" name="Группа 7"/>
          <p:cNvGrpSpPr/>
          <p:nvPr/>
        </p:nvGrpSpPr>
        <p:grpSpPr bwMode="auto">
          <a:xfrm>
            <a:off x="200874" y="1429596"/>
            <a:ext cx="330200" cy="369888"/>
            <a:chOff x="3198813" y="1891812"/>
            <a:chExt cx="330200" cy="369546"/>
          </a:xfrm>
        </p:grpSpPr>
        <p:sp>
          <p:nvSpPr>
            <p:cNvPr id="33" name="Овал 8"/>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11"/>
            <p:cNvSpPr txBox="1">
              <a:spLocks noChangeArrowheads="1"/>
            </p:cNvSpPr>
            <p:nvPr/>
          </p:nvSpPr>
          <p:spPr bwMode="auto">
            <a:xfrm>
              <a:off x="3241504" y="1891812"/>
              <a:ext cx="244409" cy="36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endPar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35" name="Группа 7"/>
          <p:cNvGrpSpPr/>
          <p:nvPr/>
        </p:nvGrpSpPr>
        <p:grpSpPr bwMode="auto">
          <a:xfrm>
            <a:off x="173303" y="1972690"/>
            <a:ext cx="330200" cy="369888"/>
            <a:chOff x="3198813" y="1891812"/>
            <a:chExt cx="330200" cy="369546"/>
          </a:xfrm>
        </p:grpSpPr>
        <p:sp>
          <p:nvSpPr>
            <p:cNvPr id="36" name="Овал 8"/>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extBox 11"/>
            <p:cNvSpPr txBox="1">
              <a:spLocks noChangeArrowheads="1"/>
            </p:cNvSpPr>
            <p:nvPr/>
          </p:nvSpPr>
          <p:spPr bwMode="auto">
            <a:xfrm>
              <a:off x="3241504" y="1891812"/>
              <a:ext cx="244409" cy="36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lang="ru-RU" altLang="ru-RU" b="1" dirty="0">
                  <a:solidFill>
                    <a:prstClr val="white"/>
                  </a:solidFill>
                  <a:latin typeface="Arial" panose="020B0604020202020204" pitchFamily="34" charset="0"/>
                  <a:cs typeface="Arial" panose="020B0604020202020204" pitchFamily="34" charset="0"/>
                </a:rPr>
                <a:t>2</a:t>
              </a:r>
              <a:endPar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38" name="Группа 7"/>
          <p:cNvGrpSpPr/>
          <p:nvPr/>
        </p:nvGrpSpPr>
        <p:grpSpPr bwMode="auto">
          <a:xfrm>
            <a:off x="216403" y="2410996"/>
            <a:ext cx="330200" cy="369888"/>
            <a:chOff x="3198813" y="1891812"/>
            <a:chExt cx="330200" cy="369546"/>
          </a:xfrm>
        </p:grpSpPr>
        <p:sp>
          <p:nvSpPr>
            <p:cNvPr id="39" name="Овал 8"/>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TextBox 11"/>
            <p:cNvSpPr txBox="1">
              <a:spLocks noChangeArrowheads="1"/>
            </p:cNvSpPr>
            <p:nvPr/>
          </p:nvSpPr>
          <p:spPr bwMode="auto">
            <a:xfrm>
              <a:off x="3241504" y="1891812"/>
              <a:ext cx="244409" cy="36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lang="ru-RU" altLang="ru-RU" b="1" noProof="0" dirty="0">
                  <a:solidFill>
                    <a:prstClr val="white"/>
                  </a:solidFill>
                  <a:latin typeface="Arial" panose="020B0604020202020204" pitchFamily="34" charset="0"/>
                  <a:cs typeface="Arial" panose="020B0604020202020204" pitchFamily="34" charset="0"/>
                </a:rPr>
                <a:t>3</a:t>
              </a:r>
              <a:endPar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1"/>
            <a:ext cx="12126897" cy="86271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399733" y="120427"/>
            <a:ext cx="11523891" cy="976876"/>
          </a:xfrm>
        </p:spPr>
        <p:txBody>
          <a:bodyPr>
            <a:normAutofit/>
          </a:bodyPr>
          <a:lstStyle/>
          <a:p>
            <a:pPr marL="228600" lvl="0" indent="-228600" algn="ctr">
              <a:spcBef>
                <a:spcPts val="1000"/>
              </a:spcBef>
            </a:pPr>
            <a:r>
              <a:rPr lang="ru-RU" sz="2000" b="1" dirty="0">
                <a:solidFill>
                  <a:schemeClr val="bg1"/>
                </a:solidFill>
                <a:latin typeface="Calibri" panose="020F0502020204030204" pitchFamily="34" charset="0"/>
                <a:ea typeface="+mn-ea"/>
                <a:cs typeface="Times New Roman" panose="02020603050405020304" pitchFamily="18" charset="0"/>
              </a:rPr>
              <a:t>ЕМТИХАННЫҢ ӨТКІЗІЛУІ БОЙЫНША ЕСКЕРТУЛЕР</a:t>
            </a:r>
            <a:br>
              <a:rPr lang="ru-RU" sz="2000" b="1" dirty="0">
                <a:solidFill>
                  <a:schemeClr val="bg1"/>
                </a:solidFill>
                <a:latin typeface="Calibri" panose="020F0502020204030204" pitchFamily="34" charset="0"/>
                <a:ea typeface="+mn-ea"/>
                <a:cs typeface="Times New Roman" panose="02020603050405020304" pitchFamily="18" charset="0"/>
              </a:rPr>
            </a:br>
            <a:br>
              <a:rPr lang="en-US" sz="2000" dirty="0">
                <a:solidFill>
                  <a:schemeClr val="bg1"/>
                </a:solidFill>
                <a:latin typeface="Calibri" panose="020F0502020204030204"/>
                <a:ea typeface="+mn-ea"/>
                <a:cs typeface="+mn-cs"/>
              </a:rPr>
            </a:br>
            <a:endParaRPr lang="en-US" sz="2000" dirty="0">
              <a:solidFill>
                <a:schemeClr val="bg1"/>
              </a:solidFill>
            </a:endParaRPr>
          </a:p>
        </p:txBody>
      </p:sp>
      <p:sp>
        <p:nvSpPr>
          <p:cNvPr id="27" name="Тікбұрыш 26"/>
          <p:cNvSpPr/>
          <p:nvPr/>
        </p:nvSpPr>
        <p:spPr>
          <a:xfrm>
            <a:off x="641814" y="1603114"/>
            <a:ext cx="11075581"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Емтихан материалдарын білім беру ұйымы әкімшілігінің шешімімен педагогтер әзірлейді</a:t>
            </a:r>
            <a:endParaRPr lang="ru-RU" sz="1600" dirty="0">
              <a:solidFill>
                <a:srgbClr val="002060"/>
              </a:solidFill>
              <a:latin typeface="Arial" panose="020B0604020202020204" pitchFamily="34" charset="0"/>
              <a:cs typeface="Arial" panose="020B0604020202020204" pitchFamily="34" charset="0"/>
            </a:endParaRPr>
          </a:p>
        </p:txBody>
      </p:sp>
      <p:sp>
        <p:nvSpPr>
          <p:cNvPr id="28" name="Тікбұрыш 27"/>
          <p:cNvSpPr/>
          <p:nvPr/>
        </p:nvSpPr>
        <p:spPr>
          <a:xfrm>
            <a:off x="690118" y="3906382"/>
            <a:ext cx="11133062"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Күнделікке емтихан бағасын қою кезінде 30 балдық жүйеге ауыстырылады</a:t>
            </a:r>
            <a:endParaRPr lang="ru-RU" sz="1600" dirty="0">
              <a:solidFill>
                <a:srgbClr val="002060"/>
              </a:solidFill>
              <a:latin typeface="Arial" panose="020B0604020202020204" pitchFamily="34" charset="0"/>
              <a:cs typeface="Arial" panose="020B0604020202020204" pitchFamily="34" charset="0"/>
            </a:endParaRPr>
          </a:p>
        </p:txBody>
      </p:sp>
      <p:sp>
        <p:nvSpPr>
          <p:cNvPr id="29" name="Тікбұрыш 28"/>
          <p:cNvSpPr/>
          <p:nvPr/>
        </p:nvSpPr>
        <p:spPr>
          <a:xfrm>
            <a:off x="670556" y="2110173"/>
            <a:ext cx="11105184" cy="1077218"/>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Үлгіде әр дағды бойынша оқу мақсаттары алына отырып, тапсырмалар берілді. Аралық аттестаттау тапсырмаларын дайындауда педагог (оқыту тіліне қарай) </a:t>
            </a:r>
            <a:r>
              <a:rPr lang="en-US" sz="1600" dirty="0" err="1">
                <a:latin typeface="Arial" panose="020B0604020202020204" pitchFamily="34" charset="0"/>
                <a:cs typeface="Arial" panose="020B0604020202020204" pitchFamily="34" charset="0"/>
              </a:rPr>
              <a:t>тыңдалым</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айтылым</a:t>
            </a:r>
            <a:r>
              <a:rPr lang="en-US" sz="1600" dirty="0">
                <a:latin typeface="Arial" panose="020B0604020202020204" pitchFamily="34" charset="0"/>
                <a:cs typeface="Arial" panose="020B0604020202020204" pitchFamily="34" charset="0"/>
              </a:rPr>
              <a:t>, оқылым, жазылым дағдыларының бөлімшелеріндегі оқу мақсаттарын ала отырып, тапсырмаларды түрлендіруіне болады немесе сыныптың білім сапасына қарай әр дағдыдағы бөлімшелер мен оқу мақсаттарын өзі таңдап ала алады</a:t>
            </a:r>
            <a:endParaRPr lang="en-US" sz="1600" dirty="0">
              <a:latin typeface="Arial" panose="020B0604020202020204" pitchFamily="34" charset="0"/>
              <a:cs typeface="Arial" panose="020B0604020202020204" pitchFamily="34" charset="0"/>
            </a:endParaRPr>
          </a:p>
        </p:txBody>
      </p:sp>
      <p:grpSp>
        <p:nvGrpSpPr>
          <p:cNvPr id="41" name="Группа 7"/>
          <p:cNvGrpSpPr/>
          <p:nvPr/>
        </p:nvGrpSpPr>
        <p:grpSpPr bwMode="auto">
          <a:xfrm>
            <a:off x="223682" y="1529275"/>
            <a:ext cx="330200" cy="369888"/>
            <a:chOff x="3198813" y="1891812"/>
            <a:chExt cx="330200" cy="369546"/>
          </a:xfrm>
        </p:grpSpPr>
        <p:sp>
          <p:nvSpPr>
            <p:cNvPr id="42" name="Овал 8"/>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11"/>
            <p:cNvSpPr txBox="1">
              <a:spLocks noChangeArrowheads="1"/>
            </p:cNvSpPr>
            <p:nvPr/>
          </p:nvSpPr>
          <p:spPr bwMode="auto">
            <a:xfrm>
              <a:off x="3241504" y="1891812"/>
              <a:ext cx="244409" cy="36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lang="ru-RU" altLang="ru-RU" b="1" noProof="0" dirty="0">
                  <a:solidFill>
                    <a:prstClr val="white"/>
                  </a:solidFill>
                  <a:latin typeface="Arial" panose="020B0604020202020204" pitchFamily="34" charset="0"/>
                  <a:cs typeface="Arial" panose="020B0604020202020204" pitchFamily="34" charset="0"/>
                </a:rPr>
                <a:t>4</a:t>
              </a:r>
              <a:endPar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44" name="Группа 7"/>
          <p:cNvGrpSpPr/>
          <p:nvPr/>
        </p:nvGrpSpPr>
        <p:grpSpPr bwMode="auto">
          <a:xfrm>
            <a:off x="243142" y="2159075"/>
            <a:ext cx="311149" cy="369889"/>
            <a:chOff x="3198813" y="1891811"/>
            <a:chExt cx="330200" cy="369546"/>
          </a:xfrm>
        </p:grpSpPr>
        <p:sp>
          <p:nvSpPr>
            <p:cNvPr id="45" name="Овал 8"/>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TextBox 11"/>
            <p:cNvSpPr txBox="1">
              <a:spLocks noChangeArrowheads="1"/>
            </p:cNvSpPr>
            <p:nvPr/>
          </p:nvSpPr>
          <p:spPr bwMode="auto">
            <a:xfrm>
              <a:off x="3241504" y="1891811"/>
              <a:ext cx="244409" cy="36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lang="ru-RU" altLang="ru-RU" b="1" noProof="0" dirty="0">
                  <a:solidFill>
                    <a:prstClr val="white"/>
                  </a:solidFill>
                  <a:latin typeface="Arial" panose="020B0604020202020204" pitchFamily="34" charset="0"/>
                  <a:cs typeface="Arial" panose="020B0604020202020204" pitchFamily="34" charset="0"/>
                </a:rPr>
                <a:t>5</a:t>
              </a:r>
              <a:endPar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47" name="Группа 7"/>
          <p:cNvGrpSpPr/>
          <p:nvPr/>
        </p:nvGrpSpPr>
        <p:grpSpPr bwMode="auto">
          <a:xfrm>
            <a:off x="180582" y="3355214"/>
            <a:ext cx="330200" cy="369888"/>
            <a:chOff x="3198813" y="1891812"/>
            <a:chExt cx="330200" cy="369546"/>
          </a:xfrm>
        </p:grpSpPr>
        <p:sp>
          <p:nvSpPr>
            <p:cNvPr id="48" name="Овал 8"/>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TextBox 11"/>
            <p:cNvSpPr txBox="1">
              <a:spLocks noChangeArrowheads="1"/>
            </p:cNvSpPr>
            <p:nvPr/>
          </p:nvSpPr>
          <p:spPr bwMode="auto">
            <a:xfrm>
              <a:off x="3241504" y="1891812"/>
              <a:ext cx="244409" cy="36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lang="ru-RU" altLang="ru-RU" b="1" noProof="0" dirty="0">
                  <a:solidFill>
                    <a:prstClr val="white"/>
                  </a:solidFill>
                  <a:latin typeface="Arial" panose="020B0604020202020204" pitchFamily="34" charset="0"/>
                  <a:cs typeface="Arial" panose="020B0604020202020204" pitchFamily="34" charset="0"/>
                </a:rPr>
                <a:t>6</a:t>
              </a:r>
              <a:endPar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50" name="Группа 7"/>
          <p:cNvGrpSpPr/>
          <p:nvPr/>
        </p:nvGrpSpPr>
        <p:grpSpPr bwMode="auto">
          <a:xfrm>
            <a:off x="180582" y="3898629"/>
            <a:ext cx="324575" cy="346307"/>
            <a:chOff x="3198813" y="1891812"/>
            <a:chExt cx="330200" cy="369546"/>
          </a:xfrm>
        </p:grpSpPr>
        <p:sp>
          <p:nvSpPr>
            <p:cNvPr id="51" name="Овал 8"/>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TextBox 11"/>
            <p:cNvSpPr txBox="1">
              <a:spLocks noChangeArrowheads="1"/>
            </p:cNvSpPr>
            <p:nvPr/>
          </p:nvSpPr>
          <p:spPr bwMode="auto">
            <a:xfrm>
              <a:off x="3241504" y="1891812"/>
              <a:ext cx="244409" cy="36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lang="ru-RU" altLang="ru-RU" b="1" dirty="0">
                  <a:solidFill>
                    <a:prstClr val="white"/>
                  </a:solidFill>
                  <a:latin typeface="Arial" panose="020B0604020202020204" pitchFamily="34" charset="0"/>
                  <a:cs typeface="Arial" panose="020B0604020202020204" pitchFamily="34" charset="0"/>
                </a:rPr>
                <a:t>7</a:t>
              </a:r>
              <a:endPar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53" name="Группа 7"/>
          <p:cNvGrpSpPr/>
          <p:nvPr/>
        </p:nvGrpSpPr>
        <p:grpSpPr bwMode="auto">
          <a:xfrm>
            <a:off x="180583" y="4502563"/>
            <a:ext cx="373300" cy="386074"/>
            <a:chOff x="3198813" y="1891812"/>
            <a:chExt cx="330200" cy="369546"/>
          </a:xfrm>
        </p:grpSpPr>
        <p:sp>
          <p:nvSpPr>
            <p:cNvPr id="54" name="Овал 8"/>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TextBox 11"/>
            <p:cNvSpPr txBox="1">
              <a:spLocks noChangeArrowheads="1"/>
            </p:cNvSpPr>
            <p:nvPr/>
          </p:nvSpPr>
          <p:spPr bwMode="auto">
            <a:xfrm>
              <a:off x="3241504" y="1891812"/>
              <a:ext cx="244409" cy="36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lang="ru-RU" altLang="ru-RU" b="1" dirty="0">
                  <a:solidFill>
                    <a:prstClr val="white"/>
                  </a:solidFill>
                  <a:latin typeface="Arial" panose="020B0604020202020204" pitchFamily="34" charset="0"/>
                  <a:cs typeface="Arial" panose="020B0604020202020204" pitchFamily="34" charset="0"/>
                </a:rPr>
                <a:t>8</a:t>
              </a:r>
              <a:endPar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2" name="Тікбұрыш 1"/>
          <p:cNvSpPr/>
          <p:nvPr/>
        </p:nvSpPr>
        <p:spPr>
          <a:xfrm>
            <a:off x="683327" y="3270133"/>
            <a:ext cx="10972227" cy="584775"/>
          </a:xfrm>
          <a:prstGeom prst="rect">
            <a:avLst/>
          </a:prstGeom>
        </p:spPr>
        <p:txBody>
          <a:bodyPr wrap="square">
            <a:spAutoFit/>
          </a:bodyPr>
          <a:lstStyle/>
          <a:p>
            <a:r>
              <a:rPr lang="en-US" sz="1600" dirty="0">
                <a:latin typeface="Arial" panose="020B0604020202020204" pitchFamily="34" charset="0"/>
                <a:ea typeface="Times New Roman" panose="02020603050405020304" pitchFamily="18" charset="0"/>
                <a:cs typeface="Arial" panose="020B0604020202020204" pitchFamily="34" charset="0"/>
              </a:rPr>
              <a:t>Емтиханды өткізу уақыты білім беру ұйымының педагогикалық кеңесімен айқындалады (27-31 мамыр аралығында 9,11-сынып оқушыларын қорытынды аттестаттау уақытынан басқа уақытта өткізу ұсынылады)</a:t>
            </a:r>
            <a:endParaRPr lang="en-US" sz="1600" dirty="0">
              <a:latin typeface="Arial" panose="020B0604020202020204" pitchFamily="34" charset="0"/>
              <a:cs typeface="Arial" panose="020B0604020202020204" pitchFamily="34" charset="0"/>
            </a:endParaRPr>
          </a:p>
        </p:txBody>
      </p:sp>
      <p:sp>
        <p:nvSpPr>
          <p:cNvPr id="3" name="Тікбұрыш 2"/>
          <p:cNvSpPr/>
          <p:nvPr/>
        </p:nvSpPr>
        <p:spPr>
          <a:xfrm>
            <a:off x="690118" y="4502563"/>
            <a:ext cx="11027276" cy="1077218"/>
          </a:xfrm>
          <a:prstGeom prst="rect">
            <a:avLst/>
          </a:prstGeom>
        </p:spPr>
        <p:txBody>
          <a:bodyPr wrap="square">
            <a:spAutoFit/>
          </a:bodyPr>
          <a:lstStyle/>
          <a:p>
            <a:r>
              <a:rPr lang="en-US" sz="1600" dirty="0">
                <a:latin typeface="Arial" panose="020B0604020202020204" pitchFamily="34" charset="0"/>
                <a:ea typeface="Times New Roman" panose="02020603050405020304" pitchFamily="18" charset="0"/>
                <a:cs typeface="Arial" panose="020B0604020202020204" pitchFamily="34" charset="0"/>
              </a:rPr>
              <a:t>Емтиханның аяқталу қорытындысы бойынша </a:t>
            </a: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Қазақстан Республикасы</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Білім және ғылым министрінің</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2008 жылғы 18 наурыздағы</a:t>
            </a:r>
            <a:r>
              <a:rPr lang="en-US" sz="1600" dirty="0">
                <a:latin typeface="Arial" panose="020B0604020202020204" pitchFamily="34" charset="0"/>
                <a:ea typeface="Times New Roman" panose="02020603050405020304" pitchFamily="18" charset="0"/>
                <a:cs typeface="Arial" panose="020B0604020202020204" pitchFamily="34" charset="0"/>
              </a:rPr>
              <a:t> </a:t>
            </a: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125 бұйрығының </a:t>
            </a:r>
            <a:r>
              <a:rPr lang="en-US" sz="1600" dirty="0">
                <a:latin typeface="Arial" panose="020B0604020202020204" pitchFamily="34" charset="0"/>
                <a:ea typeface="Times New Roman" panose="02020603050405020304" pitchFamily="18" charset="0"/>
                <a:cs typeface="Arial" panose="020B0604020202020204" pitchFamily="34" charset="0"/>
              </a:rPr>
              <a:t>талаптарына сай хаттама толтырылады. Емтихан қорытындыларына талдау жасалады</a:t>
            </a:r>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1"/>
            <a:ext cx="12126897" cy="86271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399733" y="120427"/>
            <a:ext cx="11523891" cy="976876"/>
          </a:xfrm>
        </p:spPr>
        <p:txBody>
          <a:bodyPr>
            <a:normAutofit/>
          </a:bodyPr>
          <a:lstStyle/>
          <a:p>
            <a:pPr marL="228600" lvl="0" indent="-228600" algn="ctr">
              <a:spcBef>
                <a:spcPts val="1000"/>
              </a:spcBef>
            </a:pPr>
            <a:r>
              <a:rPr lang="ru-RU" sz="2000" b="1" dirty="0">
                <a:solidFill>
                  <a:schemeClr val="bg1"/>
                </a:solidFill>
                <a:latin typeface="Calibri" panose="020F0502020204030204" pitchFamily="34" charset="0"/>
                <a:cs typeface="Times New Roman" panose="02020603050405020304" pitchFamily="18" charset="0"/>
              </a:rPr>
              <a:t>ЕМТИХАН ӨТКІЗУ ТАЛАБЫ</a:t>
            </a:r>
            <a:br>
              <a:rPr lang="ru-RU" sz="2000" b="1" dirty="0">
                <a:solidFill>
                  <a:schemeClr val="bg1"/>
                </a:solidFill>
                <a:latin typeface="Calibri" panose="020F0502020204030204" pitchFamily="34" charset="0"/>
                <a:ea typeface="+mn-ea"/>
                <a:cs typeface="Times New Roman" panose="02020603050405020304" pitchFamily="18" charset="0"/>
              </a:rPr>
            </a:br>
            <a:br>
              <a:rPr lang="en-US" sz="2000" dirty="0">
                <a:solidFill>
                  <a:schemeClr val="bg1"/>
                </a:solidFill>
                <a:latin typeface="Calibri" panose="020F0502020204030204"/>
                <a:ea typeface="+mn-ea"/>
                <a:cs typeface="+mn-cs"/>
              </a:rPr>
            </a:br>
            <a:endParaRPr lang="en-US" sz="2000" dirty="0">
              <a:solidFill>
                <a:schemeClr val="bg1"/>
              </a:solidFill>
            </a:endParaRPr>
          </a:p>
        </p:txBody>
      </p:sp>
      <p:grpSp>
        <p:nvGrpSpPr>
          <p:cNvPr id="32" name="Группа 7"/>
          <p:cNvGrpSpPr/>
          <p:nvPr/>
        </p:nvGrpSpPr>
        <p:grpSpPr bwMode="auto">
          <a:xfrm>
            <a:off x="190926" y="1763660"/>
            <a:ext cx="401292" cy="459521"/>
            <a:chOff x="3198813" y="1891812"/>
            <a:chExt cx="330200" cy="369546"/>
          </a:xfrm>
        </p:grpSpPr>
        <p:sp>
          <p:nvSpPr>
            <p:cNvPr id="33" name="Овал 8"/>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11"/>
            <p:cNvSpPr txBox="1">
              <a:spLocks noChangeArrowheads="1"/>
            </p:cNvSpPr>
            <p:nvPr/>
          </p:nvSpPr>
          <p:spPr bwMode="auto">
            <a:xfrm>
              <a:off x="3241504" y="1891812"/>
              <a:ext cx="244409" cy="36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endPar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35" name="Группа 7"/>
          <p:cNvGrpSpPr/>
          <p:nvPr/>
        </p:nvGrpSpPr>
        <p:grpSpPr bwMode="auto">
          <a:xfrm>
            <a:off x="210603" y="2457772"/>
            <a:ext cx="403180" cy="460895"/>
            <a:chOff x="3198813" y="1891812"/>
            <a:chExt cx="330200" cy="369546"/>
          </a:xfrm>
        </p:grpSpPr>
        <p:sp>
          <p:nvSpPr>
            <p:cNvPr id="36" name="Овал 8"/>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extBox 11"/>
            <p:cNvSpPr txBox="1">
              <a:spLocks noChangeArrowheads="1"/>
            </p:cNvSpPr>
            <p:nvPr/>
          </p:nvSpPr>
          <p:spPr bwMode="auto">
            <a:xfrm>
              <a:off x="3241504" y="1891812"/>
              <a:ext cx="244409" cy="36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lang="ru-RU" altLang="ru-RU" b="1" dirty="0">
                  <a:solidFill>
                    <a:prstClr val="white"/>
                  </a:solidFill>
                  <a:latin typeface="Arial" panose="020B0604020202020204" pitchFamily="34" charset="0"/>
                  <a:cs typeface="Arial" panose="020B0604020202020204" pitchFamily="34" charset="0"/>
                </a:rPr>
                <a:t>2</a:t>
              </a:r>
              <a:endPar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38" name="Группа 7"/>
          <p:cNvGrpSpPr/>
          <p:nvPr/>
        </p:nvGrpSpPr>
        <p:grpSpPr bwMode="auto">
          <a:xfrm>
            <a:off x="241663" y="4384573"/>
            <a:ext cx="403181" cy="460895"/>
            <a:chOff x="3198813" y="1891812"/>
            <a:chExt cx="330200" cy="369546"/>
          </a:xfrm>
        </p:grpSpPr>
        <p:sp>
          <p:nvSpPr>
            <p:cNvPr id="39" name="Овал 8"/>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TextBox 11"/>
            <p:cNvSpPr txBox="1">
              <a:spLocks noChangeArrowheads="1"/>
            </p:cNvSpPr>
            <p:nvPr/>
          </p:nvSpPr>
          <p:spPr bwMode="auto">
            <a:xfrm>
              <a:off x="3241504" y="1891812"/>
              <a:ext cx="244409" cy="36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lang="ru-RU" altLang="ru-RU" b="1" noProof="0" dirty="0">
                  <a:solidFill>
                    <a:prstClr val="white"/>
                  </a:solidFill>
                  <a:latin typeface="Arial" panose="020B0604020202020204" pitchFamily="34" charset="0"/>
                  <a:cs typeface="Arial" panose="020B0604020202020204" pitchFamily="34" charset="0"/>
                </a:rPr>
                <a:t>3</a:t>
              </a:r>
              <a:endPar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41" name="Группа 7"/>
          <p:cNvGrpSpPr/>
          <p:nvPr/>
        </p:nvGrpSpPr>
        <p:grpSpPr bwMode="auto">
          <a:xfrm>
            <a:off x="288214" y="5309133"/>
            <a:ext cx="403181" cy="460895"/>
            <a:chOff x="3198813" y="1891812"/>
            <a:chExt cx="330200" cy="369546"/>
          </a:xfrm>
        </p:grpSpPr>
        <p:sp>
          <p:nvSpPr>
            <p:cNvPr id="42" name="Овал 8"/>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11"/>
            <p:cNvSpPr txBox="1">
              <a:spLocks noChangeArrowheads="1"/>
            </p:cNvSpPr>
            <p:nvPr/>
          </p:nvSpPr>
          <p:spPr bwMode="auto">
            <a:xfrm>
              <a:off x="3241505" y="1891812"/>
              <a:ext cx="244409" cy="36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lang="ru-RU" altLang="ru-RU" b="1" noProof="0" dirty="0">
                  <a:solidFill>
                    <a:prstClr val="white"/>
                  </a:solidFill>
                  <a:latin typeface="Arial" panose="020B0604020202020204" pitchFamily="34" charset="0"/>
                  <a:cs typeface="Arial" panose="020B0604020202020204" pitchFamily="34" charset="0"/>
                </a:rPr>
                <a:t>4</a:t>
              </a:r>
              <a:endPar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2" name="Тікбұрыш 1"/>
          <p:cNvSpPr/>
          <p:nvPr/>
        </p:nvSpPr>
        <p:spPr>
          <a:xfrm>
            <a:off x="423510" y="1664186"/>
            <a:ext cx="8239951" cy="460895"/>
          </a:xfrm>
          <a:prstGeom prst="rect">
            <a:avLst/>
          </a:prstGeom>
        </p:spPr>
        <p:txBody>
          <a:bodyPr wrap="square">
            <a:spAutoFit/>
          </a:bodyPr>
          <a:lstStyle/>
          <a:p>
            <a:pPr indent="450215" algn="just">
              <a:lnSpc>
                <a:spcPct val="107000"/>
              </a:lnSpc>
              <a:spcAft>
                <a:spcPts val="800"/>
              </a:spcAft>
            </a:pPr>
            <a:r>
              <a:rPr lang="en-US" sz="2400" dirty="0">
                <a:latin typeface="Arial" panose="020B0604020202020204" pitchFamily="34" charset="0"/>
                <a:ea typeface="Calibri" panose="020F0502020204030204" pitchFamily="34" charset="0"/>
                <a:cs typeface="Arial" panose="020B0604020202020204" pitchFamily="34" charset="0"/>
              </a:rPr>
              <a:t>Емтихан қазақ тілінде өтеді </a:t>
            </a:r>
            <a:endParaRPr lang="en-US" sz="2400" dirty="0">
              <a:latin typeface="Arial" panose="020B0604020202020204" pitchFamily="34" charset="0"/>
              <a:ea typeface="Calibri" panose="020F0502020204030204" pitchFamily="34" charset="0"/>
              <a:cs typeface="Arial" panose="020B0604020202020204" pitchFamily="34" charset="0"/>
            </a:endParaRPr>
          </a:p>
        </p:txBody>
      </p:sp>
      <p:sp>
        <p:nvSpPr>
          <p:cNvPr id="3" name="Тікбұрыш 2"/>
          <p:cNvSpPr/>
          <p:nvPr/>
        </p:nvSpPr>
        <p:spPr>
          <a:xfrm>
            <a:off x="861833" y="2385635"/>
            <a:ext cx="10192011" cy="1569660"/>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Емтиханды өткізу уақыты білім беру ұйымының педагогикалық кеңесімен айқындалады (27-31 мамыр аралығында 9,11-сынып оқушыларын қорытынды аттестаттау уақытынан басқа уақытта өткізу ұсынылады)</a:t>
            </a:r>
            <a:endParaRPr lang="en-US" sz="2400" dirty="0">
              <a:latin typeface="Arial" panose="020B0604020202020204" pitchFamily="34" charset="0"/>
              <a:cs typeface="Arial" panose="020B0604020202020204" pitchFamily="34" charset="0"/>
            </a:endParaRPr>
          </a:p>
        </p:txBody>
      </p:sp>
      <p:sp>
        <p:nvSpPr>
          <p:cNvPr id="4" name="Тікбұрыш 3"/>
          <p:cNvSpPr/>
          <p:nvPr/>
        </p:nvSpPr>
        <p:spPr>
          <a:xfrm>
            <a:off x="906408" y="4215849"/>
            <a:ext cx="10993678" cy="830997"/>
          </a:xfrm>
          <a:prstGeom prst="rect">
            <a:avLst/>
          </a:prstGeom>
        </p:spPr>
        <p:txBody>
          <a:bodyPr wrap="square">
            <a:spAutoFit/>
          </a:bodyPr>
          <a:lstStyle/>
          <a:p>
            <a:r>
              <a:rPr lang="en-US" sz="2400" dirty="0">
                <a:latin typeface="Arial" panose="020B0604020202020204" pitchFamily="34" charset="0"/>
                <a:ea typeface="Calibri" panose="020F0502020204030204" pitchFamily="34" charset="0"/>
                <a:cs typeface="Arial" panose="020B0604020202020204" pitchFamily="34" charset="0"/>
              </a:rPr>
              <a:t>Педагогтердің емтихандағы кезекшілік кестесі білім беру ұйымының педагогикалық кеңесімен айқындалады</a:t>
            </a:r>
            <a:endParaRPr lang="en-US" sz="2400" dirty="0">
              <a:latin typeface="Arial" panose="020B0604020202020204" pitchFamily="34" charset="0"/>
              <a:cs typeface="Arial" panose="020B0604020202020204" pitchFamily="34" charset="0"/>
            </a:endParaRPr>
          </a:p>
        </p:txBody>
      </p:sp>
      <p:sp>
        <p:nvSpPr>
          <p:cNvPr id="7" name="Тікбұрыш 6"/>
          <p:cNvSpPr/>
          <p:nvPr/>
        </p:nvSpPr>
        <p:spPr>
          <a:xfrm>
            <a:off x="929946" y="5309133"/>
            <a:ext cx="10993678" cy="1200329"/>
          </a:xfrm>
          <a:prstGeom prst="rect">
            <a:avLst/>
          </a:prstGeom>
        </p:spPr>
        <p:txBody>
          <a:bodyPr wrap="square">
            <a:spAutoFit/>
          </a:bodyPr>
          <a:lstStyle/>
          <a:p>
            <a:r>
              <a:rPr lang="en-US" sz="2400" dirty="0">
                <a:latin typeface="Arial" panose="020B0604020202020204" pitchFamily="34" charset="0"/>
                <a:ea typeface="Calibri" panose="020F0502020204030204" pitchFamily="34" charset="0"/>
                <a:cs typeface="Arial" panose="020B0604020202020204" pitchFamily="34" charset="0"/>
              </a:rPr>
              <a:t>Академиялық адалдық қағидаттарын сақтай отырып, емтихан материалдарын педагогтер құрастырады және білім беру ұйымының әкімшілігі бекітеді</a:t>
            </a:r>
            <a:endParaRPr lang="en-US" sz="2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en-US" sz="2000" b="1" dirty="0">
                <a:solidFill>
                  <a:schemeClr val="bg1"/>
                </a:solidFill>
                <a:latin typeface="Calibri" panose="020F0502020204030204" pitchFamily="34" charset="0"/>
                <a:ea typeface="+mn-ea"/>
                <a:cs typeface="Times New Roman" panose="02020603050405020304" pitchFamily="18" charset="0"/>
              </a:rPr>
              <a:t>ЕМТИХАН ТАПСЫРМАЛАРЫНЫҢ МАЗМҰНЫ</a:t>
            </a:r>
            <a:br>
              <a:rPr lang="en-US" sz="2000" dirty="0">
                <a:solidFill>
                  <a:schemeClr val="bg1"/>
                </a:solidFill>
                <a:latin typeface="Calibri" panose="020F0502020204030204"/>
                <a:ea typeface="+mn-ea"/>
                <a:cs typeface="+mn-cs"/>
              </a:rPr>
            </a:br>
            <a:endParaRPr lang="en-US" sz="2000" dirty="0">
              <a:solidFill>
                <a:schemeClr val="bg1"/>
              </a:solidFill>
            </a:endParaRPr>
          </a:p>
        </p:txBody>
      </p:sp>
      <p:sp>
        <p:nvSpPr>
          <p:cNvPr id="11" name="Rectangle 3"/>
          <p:cNvSpPr>
            <a:spLocks noChangeArrowheads="1"/>
          </p:cNvSpPr>
          <p:nvPr/>
        </p:nvSpPr>
        <p:spPr bwMode="auto">
          <a:xfrm>
            <a:off x="571500" y="982873"/>
            <a:ext cx="10258082" cy="193899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indent="450850" algn="just" eaLnBrk="0" fontAlgn="base" hangingPunct="0">
              <a:spcBef>
                <a:spcPct val="0"/>
              </a:spcBef>
              <a:spcAft>
                <a:spcPct val="0"/>
              </a:spcAft>
            </a:pPr>
            <a:r>
              <a:rPr lang="en-US" sz="2400" spc="10" dirty="0">
                <a:latin typeface="Arial" panose="020B0604020202020204" pitchFamily="34" charset="0"/>
                <a:ea typeface="Calibri" panose="020F0502020204030204" pitchFamily="34" charset="0"/>
                <a:cs typeface="Arial" panose="020B0604020202020204" pitchFamily="34" charset="0"/>
              </a:rPr>
              <a:t>1. Қазақ сыныптары үшін «Қазақ тілі» оқу пәні бойынша:</a:t>
            </a:r>
            <a:endParaRPr lang="en-US" sz="2400" spc="10" dirty="0">
              <a:latin typeface="Arial" panose="020B0604020202020204" pitchFamily="34" charset="0"/>
              <a:ea typeface="Calibri" panose="020F0502020204030204" pitchFamily="34" charset="0"/>
              <a:cs typeface="Arial" panose="020B0604020202020204" pitchFamily="34" charset="0"/>
            </a:endParaRPr>
          </a:p>
          <a:p>
            <a:pPr marL="449580" indent="1905" algn="just" eaLnBrk="0" fontAlgn="base" hangingPunct="0">
              <a:spcBef>
                <a:spcPct val="0"/>
              </a:spcBef>
              <a:spcAft>
                <a:spcPct val="0"/>
              </a:spcAft>
            </a:pPr>
            <a:r>
              <a:rPr lang="en-US" sz="2400" spc="10" dirty="0">
                <a:latin typeface="Arial" panose="020B0604020202020204" pitchFamily="34" charset="0"/>
                <a:ea typeface="Calibri" panose="020F0502020204030204" pitchFamily="34" charset="0"/>
                <a:cs typeface="Arial" panose="020B0604020202020204" pitchFamily="34" charset="0"/>
              </a:rPr>
              <a:t>- оқылым</a:t>
            </a:r>
            <a:endParaRPr lang="en-US" sz="2400" spc="10" dirty="0">
              <a:latin typeface="Arial" panose="020B0604020202020204" pitchFamily="34" charset="0"/>
              <a:ea typeface="Calibri" panose="020F0502020204030204" pitchFamily="34" charset="0"/>
              <a:cs typeface="Arial" panose="020B0604020202020204" pitchFamily="34" charset="0"/>
            </a:endParaRPr>
          </a:p>
          <a:p>
            <a:pPr marL="449580" indent="87630" algn="just" eaLnBrk="0" fontAlgn="base" hangingPunct="0">
              <a:spcBef>
                <a:spcPct val="0"/>
              </a:spcBef>
              <a:spcAft>
                <a:spcPct val="0"/>
              </a:spcAft>
              <a:buFontTx/>
              <a:buChar char="-"/>
            </a:pPr>
            <a:r>
              <a:rPr lang="en-US" sz="2400" spc="10" dirty="0">
                <a:latin typeface="Arial" panose="020B0604020202020204" pitchFamily="34" charset="0"/>
                <a:ea typeface="Calibri" panose="020F0502020204030204" pitchFamily="34" charset="0"/>
                <a:cs typeface="Arial" panose="020B0604020202020204" pitchFamily="34" charset="0"/>
              </a:rPr>
              <a:t> жазылым</a:t>
            </a:r>
            <a:endParaRPr lang="en-US" sz="2400" spc="10" dirty="0">
              <a:latin typeface="Arial" panose="020B0604020202020204" pitchFamily="34" charset="0"/>
              <a:ea typeface="Calibri" panose="020F0502020204030204" pitchFamily="34" charset="0"/>
              <a:cs typeface="Arial" panose="020B0604020202020204" pitchFamily="34" charset="0"/>
            </a:endParaRPr>
          </a:p>
          <a:p>
            <a:pPr marL="449580" algn="just" eaLnBrk="0" fontAlgn="base" hangingPunct="0">
              <a:spcBef>
                <a:spcPct val="0"/>
              </a:spcBef>
              <a:spcAft>
                <a:spcPct val="0"/>
              </a:spcAft>
              <a:buFontTx/>
              <a:buChar char="-"/>
            </a:pPr>
            <a:r>
              <a:rPr lang="en-US" sz="2400" spc="10" dirty="0">
                <a:latin typeface="Arial" panose="020B0604020202020204" pitchFamily="34" charset="0"/>
                <a:ea typeface="Calibri" panose="020F0502020204030204" pitchFamily="34" charset="0"/>
                <a:cs typeface="Arial" panose="020B0604020202020204" pitchFamily="34" charset="0"/>
              </a:rPr>
              <a:t> әдеби тіл нормаларын сақтау </a:t>
            </a:r>
            <a:endParaRPr lang="en-US" sz="2400" dirty="0">
              <a:latin typeface="Arial" panose="020B0604020202020204" pitchFamily="34" charset="0"/>
              <a:ea typeface="Calibri" panose="020F0502020204030204" pitchFamily="34" charset="0"/>
              <a:cs typeface="Arial" panose="020B0604020202020204"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pPr>
            <a:r>
              <a:rPr kumimoji="0" lang="en-US" altLang="en-US" sz="2400" i="0" u="none" strike="noStrike" cap="none" normalizeH="0" baseline="0" dirty="0">
                <a:ln>
                  <a:noFill/>
                </a:ln>
                <a:solidFill>
                  <a:schemeClr val="tx1"/>
                </a:solidFill>
                <a:effectLst/>
                <a:latin typeface="Arial" panose="020B0604020202020204" pitchFamily="34" charset="0"/>
                <a:cs typeface="Arial" panose="020B0604020202020204" pitchFamily="34" charset="0"/>
              </a:rPr>
              <a:t>«Қазақ тілі» оқу пәні бойынша рубрика</a:t>
            </a:r>
            <a:endParaRPr kumimoji="0" lang="en-US" altLang="en-US" sz="240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 name="Тікбұрыш 1"/>
          <p:cNvSpPr/>
          <p:nvPr/>
        </p:nvSpPr>
        <p:spPr>
          <a:xfrm>
            <a:off x="571500" y="3429000"/>
            <a:ext cx="9784553" cy="3046988"/>
          </a:xfrm>
          <a:prstGeom prst="rect">
            <a:avLst/>
          </a:prstGeom>
        </p:spPr>
        <p:txBody>
          <a:bodyPr wrap="square">
            <a:spAutoFit/>
          </a:bodyPr>
          <a:lstStyle/>
          <a:p>
            <a:pPr indent="450850" algn="just" eaLnBrk="0" fontAlgn="base" hangingPunct="0">
              <a:spcBef>
                <a:spcPct val="0"/>
              </a:spcBef>
              <a:spcAft>
                <a:spcPct val="0"/>
              </a:spcAft>
            </a:pPr>
            <a:r>
              <a:rPr lang="en-US" sz="2400" spc="10" dirty="0">
                <a:latin typeface="Arial" panose="020B0604020202020204" pitchFamily="34" charset="0"/>
                <a:ea typeface="Calibri" panose="020F0502020204030204" pitchFamily="34" charset="0"/>
                <a:cs typeface="Arial" panose="020B0604020202020204" pitchFamily="34" charset="0"/>
              </a:rPr>
              <a:t>2. Өзге тілде оқытатын сыныптар үшін «Қазақ тілі мен әдебиеті» оқу пәні бойынша:</a:t>
            </a:r>
            <a:endParaRPr lang="en-US" sz="2400" spc="10" dirty="0">
              <a:latin typeface="Arial" panose="020B0604020202020204" pitchFamily="34" charset="0"/>
              <a:ea typeface="Calibri" panose="020F0502020204030204" pitchFamily="34" charset="0"/>
              <a:cs typeface="Arial" panose="020B0604020202020204" pitchFamily="34" charset="0"/>
            </a:endParaRPr>
          </a:p>
          <a:p>
            <a:pPr marL="449580" algn="just" eaLnBrk="0" fontAlgn="base" hangingPunct="0">
              <a:spcBef>
                <a:spcPct val="0"/>
              </a:spcBef>
              <a:spcAft>
                <a:spcPct val="0"/>
              </a:spcAft>
            </a:pPr>
            <a:r>
              <a:rPr lang="en-US" sz="2400" spc="10" dirty="0">
                <a:latin typeface="Arial" panose="020B0604020202020204" pitchFamily="34" charset="0"/>
                <a:ea typeface="Calibri" panose="020F0502020204030204" pitchFamily="34" charset="0"/>
                <a:cs typeface="Arial" panose="020B0604020202020204" pitchFamily="34" charset="0"/>
              </a:rPr>
              <a:t>- </a:t>
            </a:r>
            <a:r>
              <a:rPr lang="en-US" sz="2400" spc="10" dirty="0" err="1">
                <a:latin typeface="Arial" panose="020B0604020202020204" pitchFamily="34" charset="0"/>
                <a:ea typeface="Calibri" panose="020F0502020204030204" pitchFamily="34" charset="0"/>
                <a:cs typeface="Arial" panose="020B0604020202020204" pitchFamily="34" charset="0"/>
              </a:rPr>
              <a:t>тыңдалым</a:t>
            </a:r>
            <a:endParaRPr lang="en-US" sz="2400" spc="10" dirty="0">
              <a:latin typeface="Arial" panose="020B0604020202020204" pitchFamily="34" charset="0"/>
              <a:ea typeface="Calibri" panose="020F0502020204030204" pitchFamily="34" charset="0"/>
              <a:cs typeface="Arial" panose="020B0604020202020204" pitchFamily="34" charset="0"/>
            </a:endParaRPr>
          </a:p>
          <a:p>
            <a:pPr marL="449580" algn="just" eaLnBrk="0" fontAlgn="base" hangingPunct="0">
              <a:spcBef>
                <a:spcPct val="0"/>
              </a:spcBef>
              <a:spcAft>
                <a:spcPct val="0"/>
              </a:spcAft>
            </a:pPr>
            <a:r>
              <a:rPr lang="en-US" sz="2400" spc="10" dirty="0">
                <a:latin typeface="Arial" panose="020B0604020202020204" pitchFamily="34" charset="0"/>
                <a:ea typeface="Calibri" panose="020F0502020204030204" pitchFamily="34" charset="0"/>
                <a:cs typeface="Arial" panose="020B0604020202020204" pitchFamily="34" charset="0"/>
              </a:rPr>
              <a:t>- </a:t>
            </a:r>
            <a:r>
              <a:rPr lang="en-US" sz="2400" spc="10" dirty="0" err="1">
                <a:latin typeface="Arial" panose="020B0604020202020204" pitchFamily="34" charset="0"/>
                <a:ea typeface="Calibri" panose="020F0502020204030204" pitchFamily="34" charset="0"/>
                <a:cs typeface="Arial" panose="020B0604020202020204" pitchFamily="34" charset="0"/>
              </a:rPr>
              <a:t>айтылым</a:t>
            </a:r>
            <a:endParaRPr lang="en-US" sz="2400" spc="10" dirty="0">
              <a:latin typeface="Arial" panose="020B0604020202020204" pitchFamily="34" charset="0"/>
              <a:ea typeface="Calibri" panose="020F0502020204030204" pitchFamily="34" charset="0"/>
              <a:cs typeface="Arial" panose="020B0604020202020204" pitchFamily="34" charset="0"/>
            </a:endParaRPr>
          </a:p>
          <a:p>
            <a:pPr marL="449580" indent="1905" algn="just" eaLnBrk="0" fontAlgn="base" hangingPunct="0">
              <a:spcBef>
                <a:spcPct val="0"/>
              </a:spcBef>
              <a:spcAft>
                <a:spcPct val="0"/>
              </a:spcAft>
            </a:pPr>
            <a:r>
              <a:rPr lang="en-US" sz="2400" spc="10" dirty="0">
                <a:latin typeface="Arial" panose="020B0604020202020204" pitchFamily="34" charset="0"/>
                <a:ea typeface="Calibri" panose="020F0502020204030204" pitchFamily="34" charset="0"/>
                <a:cs typeface="Arial" panose="020B0604020202020204" pitchFamily="34" charset="0"/>
              </a:rPr>
              <a:t>- оқылым</a:t>
            </a:r>
            <a:endParaRPr lang="en-US" sz="2400" spc="10" dirty="0">
              <a:latin typeface="Arial" panose="020B0604020202020204" pitchFamily="34" charset="0"/>
              <a:ea typeface="Calibri" panose="020F0502020204030204" pitchFamily="34" charset="0"/>
              <a:cs typeface="Arial" panose="020B0604020202020204" pitchFamily="34" charset="0"/>
            </a:endParaRPr>
          </a:p>
          <a:p>
            <a:pPr marL="449580" indent="87630" algn="just" eaLnBrk="0" fontAlgn="base" hangingPunct="0">
              <a:spcBef>
                <a:spcPct val="0"/>
              </a:spcBef>
              <a:spcAft>
                <a:spcPct val="0"/>
              </a:spcAft>
              <a:buFontTx/>
              <a:buChar char="-"/>
            </a:pPr>
            <a:r>
              <a:rPr lang="en-US" sz="2400" spc="10" dirty="0">
                <a:latin typeface="Arial" panose="020B0604020202020204" pitchFamily="34" charset="0"/>
                <a:ea typeface="Calibri" panose="020F0502020204030204" pitchFamily="34" charset="0"/>
                <a:cs typeface="Arial" panose="020B0604020202020204" pitchFamily="34" charset="0"/>
              </a:rPr>
              <a:t> жазылым</a:t>
            </a:r>
            <a:endParaRPr lang="en-US" sz="2400" spc="10" dirty="0">
              <a:latin typeface="Arial" panose="020B0604020202020204" pitchFamily="34" charset="0"/>
              <a:ea typeface="Calibri" panose="020F0502020204030204" pitchFamily="34" charset="0"/>
              <a:cs typeface="Arial" panose="020B0604020202020204" pitchFamily="34" charset="0"/>
            </a:endParaRPr>
          </a:p>
          <a:p>
            <a:pPr marL="449580" algn="just" eaLnBrk="0" fontAlgn="base" hangingPunct="0">
              <a:spcBef>
                <a:spcPct val="0"/>
              </a:spcBef>
              <a:spcAft>
                <a:spcPct val="0"/>
              </a:spcAft>
              <a:buFontTx/>
              <a:buChar char="-"/>
            </a:pPr>
            <a:r>
              <a:rPr lang="en-US" sz="2400" spc="10" dirty="0">
                <a:latin typeface="Arial" panose="020B0604020202020204" pitchFamily="34" charset="0"/>
                <a:ea typeface="Calibri" panose="020F0502020204030204" pitchFamily="34" charset="0"/>
                <a:cs typeface="Arial" panose="020B0604020202020204" pitchFamily="34" charset="0"/>
              </a:rPr>
              <a:t> тілдік бағдар</a:t>
            </a:r>
            <a:endParaRPr lang="en-US" sz="2400" dirty="0">
              <a:latin typeface="Arial" panose="020B0604020202020204" pitchFamily="34" charset="0"/>
              <a:ea typeface="Calibri" panose="020F0502020204030204" pitchFamily="34" charset="0"/>
              <a:cs typeface="Arial" panose="020B0604020202020204" pitchFamily="34" charset="0"/>
            </a:endParaRPr>
          </a:p>
          <a:p>
            <a:pPr lvl="0" indent="450850" algn="just" eaLnBrk="0" fontAlgn="base" hangingPunct="0">
              <a:spcBef>
                <a:spcPct val="0"/>
              </a:spcBef>
              <a:spcAft>
                <a:spcPct val="0"/>
              </a:spcAft>
            </a:pPr>
            <a:r>
              <a:rPr lang="en-US" altLang="en-US" sz="2400" dirty="0">
                <a:latin typeface="Arial" panose="020B0604020202020204" pitchFamily="34" charset="0"/>
                <a:cs typeface="Arial" panose="020B0604020202020204" pitchFamily="34" charset="0"/>
              </a:rPr>
              <a:t>«Қазақ тілі мен әдебиеті» оқу пәні бойынша рубрика</a:t>
            </a:r>
            <a:endParaRPr lang="en-US" altLang="en-US" sz="2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en-US" sz="2000" b="1" dirty="0">
                <a:solidFill>
                  <a:schemeClr val="bg1"/>
                </a:solidFill>
                <a:latin typeface="Calibri" panose="020F0502020204030204" pitchFamily="34" charset="0"/>
                <a:ea typeface="+mn-ea"/>
                <a:cs typeface="Times New Roman" panose="02020603050405020304" pitchFamily="18" charset="0"/>
              </a:rPr>
              <a:t>ЕМТИХАН МАЗМҰНЫ</a:t>
            </a:r>
            <a:br>
              <a:rPr lang="en-US" sz="2000" dirty="0">
                <a:solidFill>
                  <a:schemeClr val="bg1"/>
                </a:solidFill>
                <a:latin typeface="Calibri" panose="020F0502020204030204"/>
                <a:ea typeface="+mn-ea"/>
                <a:cs typeface="+mn-cs"/>
              </a:rPr>
            </a:br>
            <a:endParaRPr lang="en-US" sz="2000" dirty="0">
              <a:solidFill>
                <a:schemeClr val="bg1"/>
              </a:solidFill>
            </a:endParaRPr>
          </a:p>
        </p:txBody>
      </p:sp>
      <p:sp>
        <p:nvSpPr>
          <p:cNvPr id="8" name="Тікбұрыш 7"/>
          <p:cNvSpPr/>
          <p:nvPr/>
        </p:nvSpPr>
        <p:spPr>
          <a:xfrm>
            <a:off x="6880860" y="689125"/>
            <a:ext cx="4445655" cy="367216"/>
          </a:xfrm>
          <a:prstGeom prst="rect">
            <a:avLst/>
          </a:prstGeom>
        </p:spPr>
        <p:txBody>
          <a:bodyPr wrap="square">
            <a:spAutoFit/>
          </a:bodyPr>
          <a:lstStyle/>
          <a:p>
            <a:pPr marL="457200" algn="just">
              <a:lnSpc>
                <a:spcPct val="107000"/>
              </a:lnSpc>
              <a:spcAft>
                <a:spcPts val="800"/>
              </a:spcAft>
            </a:pPr>
            <a:r>
              <a:rPr lang="en-US" b="1" spc="10" dirty="0">
                <a:latin typeface="Arial" panose="020B0604020202020204" pitchFamily="34" charset="0"/>
                <a:ea typeface="Calibri" panose="020F0502020204030204" pitchFamily="34" charset="0"/>
                <a:cs typeface="Arial" panose="020B0604020202020204" pitchFamily="34" charset="0"/>
              </a:rPr>
              <a:t>«Қазақ тілі» оқу пәні бойынша</a:t>
            </a:r>
            <a:endParaRPr lang="en-US" sz="1400" dirty="0">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10" name="Кесте 9"/>
          <p:cNvGraphicFramePr>
            <a:graphicFrameLocks noGrp="1"/>
          </p:cNvGraphicFramePr>
          <p:nvPr/>
        </p:nvGraphicFramePr>
        <p:xfrm>
          <a:off x="262890" y="1284725"/>
          <a:ext cx="11716802" cy="5261856"/>
        </p:xfrm>
        <a:graphic>
          <a:graphicData uri="http://schemas.openxmlformats.org/drawingml/2006/table">
            <a:tbl>
              <a:tblPr firstRow="1" firstCol="1" bandRow="1">
                <a:tableStyleId>{5C22544A-7EE6-4342-B048-85BDC9FD1C3A}</a:tableStyleId>
              </a:tblPr>
              <a:tblGrid>
                <a:gridCol w="962970"/>
                <a:gridCol w="1928820"/>
                <a:gridCol w="1760220"/>
                <a:gridCol w="1908810"/>
                <a:gridCol w="1485900"/>
                <a:gridCol w="1703070"/>
                <a:gridCol w="1967012"/>
              </a:tblGrid>
              <a:tr h="543234">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Бөлімше</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5-сынып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6-сынып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7-сынып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8-сынып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10-сынып ҚГБ</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10-сынып-ЖМБ</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1807151">
                <a:tc>
                  <a:txBody>
                    <a:bodyPr/>
                    <a:lstStyle/>
                    <a:p>
                      <a:pPr>
                        <a:lnSpc>
                          <a:spcPct val="100000"/>
                        </a:lnSpc>
                        <a:spcAft>
                          <a:spcPts val="0"/>
                        </a:spcAft>
                      </a:pPr>
                      <a:r>
                        <a:rPr lang="en-US" sz="1400" dirty="0">
                          <a:solidFill>
                            <a:schemeClr val="tx1"/>
                          </a:solidFill>
                          <a:effectLst/>
                          <a:latin typeface="Arial" panose="020B0604020202020204" pitchFamily="34" charset="0"/>
                          <a:cs typeface="Arial" panose="020B0604020202020204" pitchFamily="34" charset="0"/>
                        </a:rPr>
                        <a:t>6.</a:t>
                      </a:r>
                      <a:endParaRPr lang="en-US" sz="1400" dirty="0">
                        <a:solidFill>
                          <a:schemeClr val="tx1"/>
                        </a:solidFill>
                        <a:effectLst/>
                        <a:latin typeface="Arial" panose="020B0604020202020204" pitchFamily="34" charset="0"/>
                        <a:cs typeface="Arial" panose="020B0604020202020204" pitchFamily="34" charset="0"/>
                      </a:endParaRPr>
                    </a:p>
                    <a:p>
                      <a:pPr>
                        <a:lnSpc>
                          <a:spcPct val="100000"/>
                        </a:lnSpc>
                        <a:spcAft>
                          <a:spcPts val="0"/>
                        </a:spcAft>
                      </a:pPr>
                      <a:r>
                        <a:rPr lang="en-US" sz="1400" dirty="0">
                          <a:solidFill>
                            <a:schemeClr val="tx1"/>
                          </a:solidFill>
                          <a:effectLst/>
                          <a:latin typeface="Arial" panose="020B0604020202020204" pitchFamily="34" charset="0"/>
                          <a:cs typeface="Arial" panose="020B0604020202020204" pitchFamily="34" charset="0"/>
                        </a:rPr>
                        <a:t>Оқылым стратегияларын қолдану </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nSpc>
                          <a:spcPct val="100000"/>
                        </a:lnSpc>
                        <a:spcAft>
                          <a:spcPts val="0"/>
                        </a:spcAft>
                      </a:pPr>
                      <a:r>
                        <a:rPr lang="en-US" sz="1400" dirty="0">
                          <a:effectLst/>
                          <a:latin typeface="Arial" panose="020B0604020202020204" pitchFamily="34" charset="0"/>
                          <a:cs typeface="Arial" panose="020B0604020202020204" pitchFamily="34" charset="0"/>
                        </a:rPr>
                        <a:t>5.2.6.1</a:t>
                      </a:r>
                      <a:endParaRPr lang="en-US" sz="1400" dirty="0">
                        <a:effectLst/>
                        <a:latin typeface="Arial" panose="020B0604020202020204" pitchFamily="34" charset="0"/>
                        <a:cs typeface="Arial" panose="020B0604020202020204" pitchFamily="34" charset="0"/>
                      </a:endParaRPr>
                    </a:p>
                    <a:p>
                      <a:pPr marL="0" indent="0">
                        <a:lnSpc>
                          <a:spcPct val="100000"/>
                        </a:lnSpc>
                        <a:spcAft>
                          <a:spcPts val="0"/>
                        </a:spcAft>
                      </a:pPr>
                      <a:r>
                        <a:rPr lang="en-US" sz="1400" dirty="0">
                          <a:effectLst/>
                          <a:latin typeface="Arial" panose="020B0604020202020204" pitchFamily="34" charset="0"/>
                          <a:cs typeface="Arial" panose="020B0604020202020204" pitchFamily="34" charset="0"/>
                        </a:rPr>
                        <a:t>оқылым стратегияларын қолдану: жалпы мазмұнын түсіну үшін оқу, нақты ақпаратты табу үшін оқу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nSpc>
                          <a:spcPct val="100000"/>
                        </a:lnSpc>
                        <a:spcAft>
                          <a:spcPts val="0"/>
                        </a:spcAft>
                      </a:pPr>
                      <a:r>
                        <a:rPr lang="en-US" sz="1400" dirty="0">
                          <a:effectLst/>
                          <a:latin typeface="Arial" panose="020B0604020202020204" pitchFamily="34" charset="0"/>
                          <a:cs typeface="Arial" panose="020B0604020202020204" pitchFamily="34" charset="0"/>
                        </a:rPr>
                        <a:t>6.2.6.1</a:t>
                      </a:r>
                      <a:endParaRPr lang="en-US" sz="1400" dirty="0">
                        <a:effectLst/>
                        <a:latin typeface="Arial" panose="020B0604020202020204" pitchFamily="34" charset="0"/>
                        <a:cs typeface="Arial" panose="020B0604020202020204" pitchFamily="34" charset="0"/>
                      </a:endParaRPr>
                    </a:p>
                    <a:p>
                      <a:pPr marL="0" indent="0">
                        <a:lnSpc>
                          <a:spcPct val="100000"/>
                        </a:lnSpc>
                        <a:spcAft>
                          <a:spcPts val="0"/>
                        </a:spcAft>
                      </a:pPr>
                      <a:r>
                        <a:rPr lang="en-US" sz="1400" dirty="0">
                          <a:effectLst/>
                          <a:latin typeface="Arial" panose="020B0604020202020204" pitchFamily="34" charset="0"/>
                          <a:cs typeface="Arial" panose="020B0604020202020204" pitchFamily="34" charset="0"/>
                        </a:rPr>
                        <a:t>оқылым стратегияларын қолдану: </a:t>
                      </a:r>
                      <a:endParaRPr lang="en-US" sz="1400" dirty="0">
                        <a:effectLst/>
                        <a:latin typeface="Arial" panose="020B0604020202020204" pitchFamily="34" charset="0"/>
                        <a:cs typeface="Arial" panose="020B0604020202020204" pitchFamily="34" charset="0"/>
                      </a:endParaRPr>
                    </a:p>
                    <a:p>
                      <a:pPr marL="0" indent="0">
                        <a:lnSpc>
                          <a:spcPct val="100000"/>
                        </a:lnSpc>
                        <a:spcAft>
                          <a:spcPts val="0"/>
                        </a:spcAft>
                      </a:pPr>
                      <a:r>
                        <a:rPr lang="en-US" sz="1400" dirty="0">
                          <a:effectLst/>
                          <a:latin typeface="Arial" panose="020B0604020202020204" pitchFamily="34" charset="0"/>
                          <a:cs typeface="Arial" panose="020B0604020202020204" pitchFamily="34" charset="0"/>
                        </a:rPr>
                        <a:t>комментарий жасау, іріктеп оқу, рөлге бөліп оқу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nSpc>
                          <a:spcPct val="100000"/>
                        </a:lnSpc>
                        <a:spcAft>
                          <a:spcPts val="0"/>
                        </a:spcAft>
                      </a:pPr>
                      <a:r>
                        <a:rPr lang="en-US" sz="1400" dirty="0">
                          <a:effectLst/>
                          <a:latin typeface="Arial" panose="020B0604020202020204" pitchFamily="34" charset="0"/>
                          <a:cs typeface="Arial" panose="020B0604020202020204" pitchFamily="34" charset="0"/>
                        </a:rPr>
                        <a:t>7.2.6.1</a:t>
                      </a:r>
                      <a:endParaRPr lang="en-US" sz="1400" dirty="0">
                        <a:effectLst/>
                        <a:latin typeface="Arial" panose="020B0604020202020204" pitchFamily="34" charset="0"/>
                        <a:cs typeface="Arial" panose="020B0604020202020204" pitchFamily="34" charset="0"/>
                      </a:endParaRPr>
                    </a:p>
                    <a:p>
                      <a:pPr marL="0" indent="0">
                        <a:lnSpc>
                          <a:spcPct val="100000"/>
                        </a:lnSpc>
                        <a:spcAft>
                          <a:spcPts val="0"/>
                        </a:spcAft>
                      </a:pPr>
                      <a:r>
                        <a:rPr lang="en-US" sz="1400" dirty="0">
                          <a:effectLst/>
                          <a:latin typeface="Arial" panose="020B0604020202020204" pitchFamily="34" charset="0"/>
                          <a:cs typeface="Arial" panose="020B0604020202020204" pitchFamily="34" charset="0"/>
                        </a:rPr>
                        <a:t>оқылым стратегияларын қолдану: комментарий жасау, іріктеп оқу, зерттеп оқу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nSpc>
                          <a:spcPct val="100000"/>
                        </a:lnSpc>
                        <a:spcAft>
                          <a:spcPts val="0"/>
                        </a:spcAft>
                      </a:pPr>
                      <a:r>
                        <a:rPr lang="en-US" sz="1400" dirty="0">
                          <a:effectLst/>
                          <a:latin typeface="Arial" panose="020B0604020202020204" pitchFamily="34" charset="0"/>
                          <a:cs typeface="Arial" panose="020B0604020202020204" pitchFamily="34" charset="0"/>
                        </a:rPr>
                        <a:t>8.2.6.1</a:t>
                      </a:r>
                      <a:endParaRPr lang="en-US" sz="1400" dirty="0">
                        <a:effectLst/>
                        <a:latin typeface="Arial" panose="020B0604020202020204" pitchFamily="34" charset="0"/>
                        <a:cs typeface="Arial" panose="020B0604020202020204" pitchFamily="34" charset="0"/>
                      </a:endParaRPr>
                    </a:p>
                    <a:p>
                      <a:pPr marL="0" indent="0">
                        <a:lnSpc>
                          <a:spcPct val="100000"/>
                        </a:lnSpc>
                        <a:spcAft>
                          <a:spcPts val="0"/>
                        </a:spcAft>
                      </a:pPr>
                      <a:r>
                        <a:rPr lang="en-US" sz="1400" dirty="0">
                          <a:effectLst/>
                          <a:latin typeface="Arial" panose="020B0604020202020204" pitchFamily="34" charset="0"/>
                          <a:cs typeface="Arial" panose="020B0604020202020204" pitchFamily="34" charset="0"/>
                        </a:rPr>
                        <a:t>оқылым стратегияларын қолдану:</a:t>
                      </a:r>
                      <a:endParaRPr lang="en-US" sz="1400" dirty="0">
                        <a:effectLst/>
                        <a:latin typeface="Arial" panose="020B0604020202020204" pitchFamily="34" charset="0"/>
                        <a:cs typeface="Arial" panose="020B0604020202020204" pitchFamily="34" charset="0"/>
                      </a:endParaRPr>
                    </a:p>
                    <a:p>
                      <a:pPr marL="0" indent="0">
                        <a:lnSpc>
                          <a:spcPct val="100000"/>
                        </a:lnSpc>
                        <a:spcAft>
                          <a:spcPts val="0"/>
                        </a:spcAft>
                      </a:pPr>
                      <a:r>
                        <a:rPr lang="en-US" sz="1400" dirty="0">
                          <a:effectLst/>
                          <a:latin typeface="Arial" panose="020B0604020202020204" pitchFamily="34" charset="0"/>
                          <a:cs typeface="Arial" panose="020B0604020202020204" pitchFamily="34" charset="0"/>
                        </a:rPr>
                        <a:t>комментарий жасау, іріктеп оқу, талдап оқу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nSpc>
                          <a:spcPct val="100000"/>
                        </a:lnSpc>
                        <a:spcAft>
                          <a:spcPts val="0"/>
                        </a:spcAft>
                      </a:pPr>
                      <a:r>
                        <a:rPr lang="en-US" sz="1400" spc="1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cs typeface="Arial" panose="020B0604020202020204" pitchFamily="34" charset="0"/>
                      </a:endParaRPr>
                    </a:p>
                    <a:p>
                      <a:pPr marL="0" indent="0">
                        <a:lnSpc>
                          <a:spcPct val="100000"/>
                        </a:lnSpc>
                        <a:spcAft>
                          <a:spcPts val="0"/>
                        </a:spcAft>
                      </a:pPr>
                      <a:r>
                        <a:rPr lang="en-US" sz="1400" spc="1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cs typeface="Arial" panose="020B0604020202020204" pitchFamily="34" charset="0"/>
                      </a:endParaRPr>
                    </a:p>
                    <a:p>
                      <a:pPr marL="0" indent="0">
                        <a:lnSpc>
                          <a:spcPct val="100000"/>
                        </a:lnSpc>
                        <a:spcAft>
                          <a:spcPts val="0"/>
                        </a:spcAft>
                      </a:pPr>
                      <a:r>
                        <a:rPr lang="en-US" sz="1400" spc="1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cs typeface="Arial" panose="020B0604020202020204" pitchFamily="34" charset="0"/>
                      </a:endParaRPr>
                    </a:p>
                    <a:p>
                      <a:pPr marL="0" indent="0" fontAlgn="base">
                        <a:lnSpc>
                          <a:spcPct val="100000"/>
                        </a:lnSpc>
                        <a:spcAft>
                          <a:spcPts val="0"/>
                        </a:spcAft>
                      </a:pPr>
                      <a:r>
                        <a:rPr lang="en-US" sz="1400" spc="1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nSpc>
                          <a:spcPct val="100000"/>
                        </a:lnSpc>
                        <a:spcAft>
                          <a:spcPts val="0"/>
                        </a:spcAft>
                      </a:pPr>
                      <a:r>
                        <a:rPr lang="en-US" sz="1400" spc="1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cs typeface="Arial" panose="020B0604020202020204" pitchFamily="34" charset="0"/>
                      </a:endParaRPr>
                    </a:p>
                    <a:p>
                      <a:pPr marL="0" indent="0" fontAlgn="base">
                        <a:lnSpc>
                          <a:spcPct val="100000"/>
                        </a:lnSpc>
                        <a:spcAft>
                          <a:spcPts val="0"/>
                        </a:spcAft>
                      </a:pPr>
                      <a:r>
                        <a:rPr lang="en-US" sz="1400" spc="1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245500">
                <a:tc>
                  <a:txBody>
                    <a:bodyPr/>
                    <a:lstStyle/>
                    <a:p>
                      <a:pPr algn="just"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6.</a:t>
                      </a:r>
                      <a:endParaRPr lang="en-US" sz="1400" spc="10" dirty="0">
                        <a:solidFill>
                          <a:schemeClr val="tx1"/>
                        </a:solidFill>
                        <a:effectLst/>
                        <a:latin typeface="Arial" panose="020B0604020202020204" pitchFamily="34" charset="0"/>
                        <a:cs typeface="Arial" panose="020B0604020202020204" pitchFamily="34" charset="0"/>
                      </a:endParaRPr>
                    </a:p>
                    <a:p>
                      <a:pPr algn="just"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Оқылым стратегияларын қолдану</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fontAlgn="base">
                        <a:lnSpc>
                          <a:spcPct val="100000"/>
                        </a:lnSpc>
                        <a:spcAft>
                          <a:spcPts val="0"/>
                        </a:spcAft>
                      </a:pPr>
                      <a:r>
                        <a:rPr lang="en-US" sz="1400" spc="1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fontAlgn="base">
                        <a:lnSpc>
                          <a:spcPct val="100000"/>
                        </a:lnSpc>
                        <a:spcAft>
                          <a:spcPts val="0"/>
                        </a:spcAft>
                      </a:pPr>
                      <a:r>
                        <a:rPr lang="en-US" sz="1400" spc="1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fontAlgn="base">
                        <a:lnSpc>
                          <a:spcPct val="100000"/>
                        </a:lnSpc>
                        <a:spcAft>
                          <a:spcPts val="0"/>
                        </a:spcAft>
                      </a:pPr>
                      <a:r>
                        <a:rPr lang="en-US" sz="1400" spc="1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fontAlgn="base">
                        <a:lnSpc>
                          <a:spcPct val="100000"/>
                        </a:lnSpc>
                        <a:spcAft>
                          <a:spcPts val="0"/>
                        </a:spcAft>
                      </a:pPr>
                      <a:r>
                        <a:rPr lang="en-US" sz="1400" spc="1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fontAlgn="base">
                        <a:lnSpc>
                          <a:spcPct val="100000"/>
                        </a:lnSpc>
                        <a:spcAft>
                          <a:spcPts val="0"/>
                        </a:spcAft>
                      </a:pPr>
                      <a:r>
                        <a:rPr lang="en-US" sz="1400" spc="10" dirty="0">
                          <a:effectLst/>
                          <a:latin typeface="Arial" panose="020B0604020202020204" pitchFamily="34" charset="0"/>
                          <a:cs typeface="Arial" panose="020B0604020202020204" pitchFamily="34" charset="0"/>
                        </a:rPr>
                        <a:t>10.2.6.1 белгілі бір мақсат үшін оқылым стратегияларын жүйелі қолдана білу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nSpc>
                          <a:spcPct val="100000"/>
                        </a:lnSpc>
                        <a:spcAft>
                          <a:spcPts val="0"/>
                        </a:spcAft>
                      </a:pPr>
                      <a:r>
                        <a:rPr lang="en-US" sz="1400" spc="1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665971">
                <a:tc>
                  <a:txBody>
                    <a:bodyPr/>
                    <a:lstStyle/>
                    <a:p>
                      <a:pPr algn="just"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5. Мәлімет</a:t>
                      </a:r>
                      <a:endParaRPr lang="en-US" sz="1400" spc="10" dirty="0">
                        <a:solidFill>
                          <a:schemeClr val="tx1"/>
                        </a:solidFill>
                        <a:effectLst/>
                        <a:latin typeface="Arial" panose="020B0604020202020204" pitchFamily="34" charset="0"/>
                        <a:cs typeface="Arial" panose="020B0604020202020204" pitchFamily="34" charset="0"/>
                      </a:endParaRPr>
                    </a:p>
                    <a:p>
                      <a:pPr algn="just"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терді өңдей білу</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fontAlgn="base">
                        <a:lnSpc>
                          <a:spcPct val="100000"/>
                        </a:lnSpc>
                        <a:spcAft>
                          <a:spcPts val="0"/>
                        </a:spcAft>
                      </a:pPr>
                      <a:r>
                        <a:rPr lang="en-US" sz="1400" spc="10">
                          <a:effectLst/>
                          <a:latin typeface="Arial" panose="020B0604020202020204" pitchFamily="34" charset="0"/>
                          <a:cs typeface="Arial" panose="020B0604020202020204" pitchFamily="34" charset="0"/>
                        </a:rPr>
                        <a:t> </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fontAlgn="base">
                        <a:lnSpc>
                          <a:spcPct val="100000"/>
                        </a:lnSpc>
                        <a:spcAft>
                          <a:spcPts val="0"/>
                        </a:spcAft>
                      </a:pPr>
                      <a:r>
                        <a:rPr lang="en-US" sz="1400" spc="10">
                          <a:effectLst/>
                          <a:latin typeface="Arial" panose="020B0604020202020204" pitchFamily="34" charset="0"/>
                          <a:cs typeface="Arial" panose="020B0604020202020204" pitchFamily="34" charset="0"/>
                        </a:rPr>
                        <a:t> </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fontAlgn="base">
                        <a:lnSpc>
                          <a:spcPct val="100000"/>
                        </a:lnSpc>
                        <a:spcAft>
                          <a:spcPts val="0"/>
                        </a:spcAft>
                      </a:pPr>
                      <a:r>
                        <a:rPr lang="en-US" sz="1400" spc="1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fontAlgn="base">
                        <a:lnSpc>
                          <a:spcPct val="100000"/>
                        </a:lnSpc>
                        <a:spcAft>
                          <a:spcPts val="0"/>
                        </a:spcAft>
                      </a:pPr>
                      <a:r>
                        <a:rPr lang="en-US" sz="1400" spc="10">
                          <a:effectLst/>
                          <a:latin typeface="Arial" panose="020B0604020202020204" pitchFamily="34" charset="0"/>
                          <a:cs typeface="Arial" panose="020B0604020202020204" pitchFamily="34" charset="0"/>
                        </a:rPr>
                        <a:t> </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fontAlgn="base">
                        <a:lnSpc>
                          <a:spcPct val="100000"/>
                        </a:lnSpc>
                        <a:spcAft>
                          <a:spcPts val="0"/>
                        </a:spcAft>
                      </a:pPr>
                      <a:r>
                        <a:rPr lang="en-US" sz="1400" spc="1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defTabSz="897255" fontAlgn="base">
                        <a:lnSpc>
                          <a:spcPct val="100000"/>
                        </a:lnSpc>
                        <a:spcAft>
                          <a:spcPts val="0"/>
                        </a:spcAft>
                      </a:pPr>
                      <a:r>
                        <a:rPr lang="en-US" sz="1400" spc="10" dirty="0">
                          <a:effectLst/>
                          <a:latin typeface="Arial" panose="020B0604020202020204" pitchFamily="34" charset="0"/>
                          <a:cs typeface="Arial" panose="020B0604020202020204" pitchFamily="34" charset="0"/>
                        </a:rPr>
                        <a:t>10.2.5.1 мәтіндегі негізгі ойды анықтау, көтерілген мәселеге баға беріп, мәліметтер мен пікірлерді өңдей білу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1" name="Rectangle 3"/>
          <p:cNvSpPr>
            <a:spLocks noChangeArrowheads="1"/>
          </p:cNvSpPr>
          <p:nvPr/>
        </p:nvSpPr>
        <p:spPr bwMode="auto">
          <a:xfrm>
            <a:off x="571500" y="985679"/>
            <a:ext cx="10258082" cy="30777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450850" algn="just" defTabSz="914400" rtl="0" eaLnBrk="0" fontAlgn="base" latinLnBrk="0" hangingPunct="0">
              <a:lnSpc>
                <a:spcPct val="100000"/>
              </a:lnSpc>
              <a:spcBef>
                <a:spcPct val="0"/>
              </a:spcBef>
              <a:spcAft>
                <a:spcPct val="0"/>
              </a:spcAft>
              <a:buClrTx/>
              <a:buSzTx/>
              <a:buFontTx/>
              <a:buNone/>
            </a:pPr>
            <a:r>
              <a:rPr kumimoji="0" lang="en-US" altLang="en-US" sz="1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2) оқылым</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en-US" sz="2000" b="1" dirty="0">
                <a:solidFill>
                  <a:schemeClr val="bg1"/>
                </a:solidFill>
                <a:latin typeface="Calibri" panose="020F0502020204030204" pitchFamily="34" charset="0"/>
                <a:ea typeface="+mn-ea"/>
                <a:cs typeface="Times New Roman" panose="02020603050405020304" pitchFamily="18" charset="0"/>
              </a:rPr>
              <a:t>ЕМТИХАН МАЗМҰНЫ</a:t>
            </a:r>
            <a:br>
              <a:rPr lang="en-US" sz="2000" dirty="0">
                <a:solidFill>
                  <a:schemeClr val="bg1"/>
                </a:solidFill>
                <a:latin typeface="Calibri" panose="020F0502020204030204"/>
                <a:ea typeface="+mn-ea"/>
                <a:cs typeface="+mn-cs"/>
              </a:rPr>
            </a:br>
            <a:endParaRPr lang="en-US" sz="2000" dirty="0">
              <a:solidFill>
                <a:schemeClr val="bg1"/>
              </a:solidFill>
            </a:endParaRPr>
          </a:p>
        </p:txBody>
      </p:sp>
      <p:sp>
        <p:nvSpPr>
          <p:cNvPr id="8" name="Тікбұрыш 7"/>
          <p:cNvSpPr/>
          <p:nvPr/>
        </p:nvSpPr>
        <p:spPr>
          <a:xfrm>
            <a:off x="6263014" y="689125"/>
            <a:ext cx="5063501" cy="375552"/>
          </a:xfrm>
          <a:prstGeom prst="rect">
            <a:avLst/>
          </a:prstGeom>
        </p:spPr>
        <p:txBody>
          <a:bodyPr wrap="square">
            <a:spAutoFit/>
          </a:bodyPr>
          <a:lstStyle/>
          <a:p>
            <a:pPr marL="457200" algn="just">
              <a:lnSpc>
                <a:spcPct val="107000"/>
              </a:lnSpc>
              <a:spcAft>
                <a:spcPts val="800"/>
              </a:spcAft>
            </a:pPr>
            <a:r>
              <a:rPr lang="en-US" b="1" spc="10" dirty="0">
                <a:latin typeface="Arial" panose="020B0604020202020204" pitchFamily="34" charset="0"/>
                <a:ea typeface="Calibri" panose="020F0502020204030204" pitchFamily="34" charset="0"/>
                <a:cs typeface="Arial" panose="020B0604020202020204" pitchFamily="34" charset="0"/>
              </a:rPr>
              <a:t>«Қазақ тілі» оқу пәні бойынша</a:t>
            </a:r>
            <a:endParaRPr lang="en-US" sz="1400" dirty="0">
              <a:latin typeface="Arial" panose="020B0604020202020204" pitchFamily="34" charset="0"/>
              <a:ea typeface="Calibri" panose="020F0502020204030204" pitchFamily="34" charset="0"/>
              <a:cs typeface="Arial" panose="020B0604020202020204" pitchFamily="34" charset="0"/>
            </a:endParaRPr>
          </a:p>
        </p:txBody>
      </p:sp>
      <p:graphicFrame>
        <p:nvGraphicFramePr>
          <p:cNvPr id="10" name="Кесте 9"/>
          <p:cNvGraphicFramePr>
            <a:graphicFrameLocks noGrp="1"/>
          </p:cNvGraphicFramePr>
          <p:nvPr/>
        </p:nvGraphicFramePr>
        <p:xfrm>
          <a:off x="165253" y="1306187"/>
          <a:ext cx="11777872" cy="4586967"/>
        </p:xfrm>
        <a:graphic>
          <a:graphicData uri="http://schemas.openxmlformats.org/drawingml/2006/table">
            <a:tbl>
              <a:tblPr firstRow="1" firstCol="1" bandRow="1">
                <a:tableStyleId>{5C22544A-7EE6-4342-B048-85BDC9FD1C3A}</a:tableStyleId>
              </a:tblPr>
              <a:tblGrid>
                <a:gridCol w="1024040"/>
                <a:gridCol w="2155229"/>
                <a:gridCol w="1685466"/>
                <a:gridCol w="1855557"/>
                <a:gridCol w="1527137"/>
                <a:gridCol w="1770826"/>
                <a:gridCol w="1759617"/>
              </a:tblGrid>
              <a:tr h="579763">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Бөлімше</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5-сынып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6-сынып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7-сынып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8-сынып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10-сынып ҚГБ</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10-сынып-ЖМБ</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4007204">
                <a:tc>
                  <a:txBody>
                    <a:bodyPr/>
                    <a:lstStyle/>
                    <a:p>
                      <a:pPr>
                        <a:lnSpc>
                          <a:spcPct val="107000"/>
                        </a:lnSpc>
                        <a:spcAft>
                          <a:spcPts val="800"/>
                        </a:spcAft>
                      </a:pP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4.</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Эссе жазу</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5. 3.4.1</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эссенің кіріспе, негізгі, қорытынды бөлімдерін сақтай отырып, өзіне таныс адамды, белгілі бір мекен мен оқиғаны сипаттап не суреттеп жазу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6.3.4.1</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эссе тақырыбынан ауытқымай, абзац түрлерін жүйелі құрастырып, көтерілген мәселе бойынша келісу-келіспеу себептерін айқын көрсетіп жазу(«келісу, келіспеу» эссесі)</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7.3.4.1</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эссе құрылымы мен даму желісін сақтап, тақырыпқа байланысты берілген мәселенің оңтайлы шешілу жолдары немесе себептеріне өз көзқарасын жазу (</a:t>
                      </a:r>
                      <a:r>
                        <a:rPr lang="en-US" sz="1400" dirty="0" err="1">
                          <a:effectLst/>
                          <a:latin typeface="Arial" panose="020B0604020202020204" pitchFamily="34" charset="0"/>
                          <a:ea typeface="Calibri" panose="020F0502020204030204" pitchFamily="34" charset="0"/>
                          <a:cs typeface="Arial" panose="020B0604020202020204" pitchFamily="34" charset="0"/>
                        </a:rPr>
                        <a:t>дискуссивті</a:t>
                      </a:r>
                      <a:r>
                        <a:rPr lang="en-US" sz="1400" dirty="0">
                          <a:effectLst/>
                          <a:latin typeface="Arial" panose="020B0604020202020204" pitchFamily="34" charset="0"/>
                          <a:ea typeface="Calibri" panose="020F0502020204030204" pitchFamily="34" charset="0"/>
                          <a:cs typeface="Arial" panose="020B0604020202020204" pitchFamily="34" charset="0"/>
                        </a:rPr>
                        <a:t> эссе)</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1400">
                          <a:effectLst/>
                          <a:latin typeface="Arial" panose="020B0604020202020204" pitchFamily="34" charset="0"/>
                          <a:ea typeface="Calibri" panose="020F0502020204030204" pitchFamily="34" charset="0"/>
                          <a:cs typeface="Arial" panose="020B0604020202020204" pitchFamily="34" charset="0"/>
                        </a:rPr>
                        <a:t>8.3.4.1</a:t>
                      </a:r>
                      <a:endParaRPr lang="en-US" sz="140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a:effectLst/>
                          <a:latin typeface="Arial" panose="020B0604020202020204" pitchFamily="34" charset="0"/>
                          <a:ea typeface="Calibri" panose="020F0502020204030204" pitchFamily="34" charset="0"/>
                          <a:cs typeface="Arial" panose="020B0604020202020204" pitchFamily="34" charset="0"/>
                        </a:rPr>
                        <a:t>эссе құрылымы мен даму желісін сақтап, мәселе бойынша ұсынылған шешімнің артықшылығы мен кемшілік тұстарын салыстыру, өз ойын дәлелдеп жазу (аргументативті эссе)</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base">
                        <a:lnSpc>
                          <a:spcPct val="107000"/>
                        </a:lnSpc>
                        <a:spcAft>
                          <a:spcPts val="80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10.3.4.1 қажетті клишелер мен лексикалық құрылымдарды қолданып, көтерілген мәселе бойынша өз ойын дәлелдеп эссе жазу («келісу, келіспеу» эссесі, </a:t>
                      </a:r>
                      <a:r>
                        <a:rPr lang="en-US"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дискуссивті</a:t>
                      </a: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эссе, </a:t>
                      </a:r>
                      <a:r>
                        <a:rPr lang="en-US"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аргументативті</a:t>
                      </a: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эссе)</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base">
                        <a:lnSpc>
                          <a:spcPct val="107000"/>
                        </a:lnSpc>
                        <a:spcAft>
                          <a:spcPts val="80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10.3.3.1 қажетті клишелер мен лексикалық құрылымдарды қолданып, көтерілген мәселе бойынша өз ойын дәлелдеп эссе жазу («келісу, келіспеу»" эссесі, </a:t>
                      </a:r>
                      <a:r>
                        <a:rPr lang="en-US"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дискуссивті</a:t>
                      </a: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эссе, </a:t>
                      </a:r>
                      <a:r>
                        <a:rPr lang="en-US"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аргументативті</a:t>
                      </a: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эссе)</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1" name="Rectangle 3"/>
          <p:cNvSpPr>
            <a:spLocks noChangeArrowheads="1"/>
          </p:cNvSpPr>
          <p:nvPr/>
        </p:nvSpPr>
        <p:spPr bwMode="auto">
          <a:xfrm>
            <a:off x="561862" y="976948"/>
            <a:ext cx="10267720" cy="30777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450850" algn="just" defTabSz="914400" rtl="0" eaLnBrk="0" fontAlgn="base" latinLnBrk="0" hangingPunct="0">
              <a:lnSpc>
                <a:spcPct val="100000"/>
              </a:lnSpc>
              <a:spcBef>
                <a:spcPct val="0"/>
              </a:spcBef>
              <a:spcAft>
                <a:spcPct val="0"/>
              </a:spcAft>
              <a:buClrTx/>
              <a:buSzTx/>
              <a:buFontTx/>
              <a:buNone/>
            </a:pPr>
            <a:r>
              <a:rPr kumimoji="0" lang="en-US" altLang="en-US" sz="1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3) жазылым</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en-US" sz="2000" b="1" dirty="0">
                <a:solidFill>
                  <a:schemeClr val="bg1"/>
                </a:solidFill>
                <a:latin typeface="Calibri" panose="020F0502020204030204" pitchFamily="34" charset="0"/>
                <a:ea typeface="+mn-ea"/>
                <a:cs typeface="Times New Roman" panose="02020603050405020304" pitchFamily="18" charset="0"/>
              </a:rPr>
              <a:t>ЕМТИХАН МАЗМҰНЫ</a:t>
            </a:r>
            <a:br>
              <a:rPr lang="en-US" sz="2000" dirty="0">
                <a:solidFill>
                  <a:schemeClr val="bg1"/>
                </a:solidFill>
                <a:latin typeface="Calibri" panose="020F0502020204030204"/>
                <a:ea typeface="+mn-ea"/>
                <a:cs typeface="+mn-cs"/>
              </a:rPr>
            </a:br>
            <a:endParaRPr lang="en-US" sz="2000" dirty="0">
              <a:solidFill>
                <a:schemeClr val="bg1"/>
              </a:solidFill>
            </a:endParaRPr>
          </a:p>
        </p:txBody>
      </p:sp>
      <p:sp>
        <p:nvSpPr>
          <p:cNvPr id="8" name="Тікбұрыш 7"/>
          <p:cNvSpPr/>
          <p:nvPr/>
        </p:nvSpPr>
        <p:spPr>
          <a:xfrm>
            <a:off x="6263014" y="689125"/>
            <a:ext cx="5063501" cy="375552"/>
          </a:xfrm>
          <a:prstGeom prst="rect">
            <a:avLst/>
          </a:prstGeom>
        </p:spPr>
        <p:txBody>
          <a:bodyPr wrap="square">
            <a:spAutoFit/>
          </a:bodyPr>
          <a:lstStyle/>
          <a:p>
            <a:pPr marL="457200" algn="just">
              <a:lnSpc>
                <a:spcPct val="107000"/>
              </a:lnSpc>
              <a:spcAft>
                <a:spcPts val="800"/>
              </a:spcAft>
            </a:pPr>
            <a:r>
              <a:rPr lang="en-US" b="1" spc="10" dirty="0">
                <a:latin typeface="Arial" panose="020B0604020202020204" pitchFamily="34" charset="0"/>
                <a:ea typeface="Calibri" panose="020F0502020204030204" pitchFamily="34" charset="0"/>
                <a:cs typeface="Arial" panose="020B0604020202020204" pitchFamily="34" charset="0"/>
              </a:rPr>
              <a:t>«Қазақ тілі» оқу пәні бойынша</a:t>
            </a:r>
            <a:endParaRPr lang="en-US" sz="1400" dirty="0">
              <a:latin typeface="Arial" panose="020B0604020202020204" pitchFamily="34" charset="0"/>
              <a:ea typeface="Calibri" panose="020F0502020204030204" pitchFamily="34" charset="0"/>
              <a:cs typeface="Arial" panose="020B0604020202020204" pitchFamily="34" charset="0"/>
            </a:endParaRPr>
          </a:p>
        </p:txBody>
      </p:sp>
      <p:graphicFrame>
        <p:nvGraphicFramePr>
          <p:cNvPr id="10" name="Кесте 9"/>
          <p:cNvGraphicFramePr>
            <a:graphicFrameLocks noGrp="1"/>
          </p:cNvGraphicFramePr>
          <p:nvPr/>
        </p:nvGraphicFramePr>
        <p:xfrm>
          <a:off x="165253" y="1306187"/>
          <a:ext cx="11777872" cy="5265428"/>
        </p:xfrm>
        <a:graphic>
          <a:graphicData uri="http://schemas.openxmlformats.org/drawingml/2006/table">
            <a:tbl>
              <a:tblPr firstRow="1" firstCol="1" bandRow="1">
                <a:tableStyleId>{5C22544A-7EE6-4342-B048-85BDC9FD1C3A}</a:tableStyleId>
              </a:tblPr>
              <a:tblGrid>
                <a:gridCol w="1024040"/>
                <a:gridCol w="2155229"/>
                <a:gridCol w="1856128"/>
                <a:gridCol w="1885950"/>
                <a:gridCol w="1680210"/>
                <a:gridCol w="1623060"/>
                <a:gridCol w="1553255"/>
              </a:tblGrid>
              <a:tr h="591193">
                <a:tc>
                  <a:txBody>
                    <a:bodyPr/>
                    <a:lstStyle/>
                    <a:p>
                      <a:pP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Бөлімше</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5-сынып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6-сынып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7-сынып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8-сынып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10-сынып ҚГБ</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10-сынып-ЖМБ</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4007204">
                <a:tc>
                  <a:txBody>
                    <a:bodyPr/>
                    <a:lstStyle/>
                    <a:p>
                      <a:pPr>
                        <a:lnSpc>
                          <a:spcPct val="107000"/>
                        </a:lnSpc>
                        <a:spcAft>
                          <a:spcPts val="800"/>
                        </a:spcAft>
                      </a:pP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4.</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Грамматикалық норма </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5.4.4.1 жұрнақ арқылы жасалған туынды сөздерді және күрделі сөздерді ауызша және жазбаша </a:t>
                      </a:r>
                      <a:r>
                        <a:rPr lang="en-US" sz="1400" dirty="0" err="1">
                          <a:effectLst/>
                          <a:latin typeface="Arial" panose="020B0604020202020204" pitchFamily="34" charset="0"/>
                          <a:ea typeface="Calibri" panose="020F0502020204030204" pitchFamily="34" charset="0"/>
                          <a:cs typeface="Arial" panose="020B0604020202020204" pitchFamily="34" charset="0"/>
                        </a:rPr>
                        <a:t>тілдесім</a:t>
                      </a:r>
                      <a:r>
                        <a:rPr lang="en-US" sz="1400" dirty="0">
                          <a:effectLst/>
                          <a:latin typeface="Arial" panose="020B0604020202020204" pitchFamily="34" charset="0"/>
                          <a:ea typeface="Calibri" panose="020F0502020204030204" pitchFamily="34" charset="0"/>
                          <a:cs typeface="Arial" panose="020B0604020202020204" pitchFamily="34" charset="0"/>
                        </a:rPr>
                        <a:t> барысында қолдану;</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5.4.4.2 зат есімдердің мағыналық түрлерін </a:t>
                      </a:r>
                      <a:r>
                        <a:rPr lang="en-US" sz="1400" dirty="0" err="1">
                          <a:effectLst/>
                          <a:latin typeface="Arial" panose="020B0604020202020204" pitchFamily="34" charset="0"/>
                          <a:ea typeface="Calibri" panose="020F0502020204030204" pitchFamily="34" charset="0"/>
                          <a:cs typeface="Arial" panose="020B0604020202020204" pitchFamily="34" charset="0"/>
                        </a:rPr>
                        <a:t>мәнмәтін</a:t>
                      </a:r>
                      <a:r>
                        <a:rPr lang="en-US" sz="1400" dirty="0">
                          <a:effectLst/>
                          <a:latin typeface="Arial" panose="020B0604020202020204" pitchFamily="34" charset="0"/>
                          <a:ea typeface="Calibri" panose="020F0502020204030204" pitchFamily="34" charset="0"/>
                          <a:cs typeface="Arial" panose="020B0604020202020204" pitchFamily="34" charset="0"/>
                        </a:rPr>
                        <a:t> аясында жалғаулар арқылы түрлендіріп қолдану;</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5.4.4.3 ;</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5.4.4.4</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 5.4.4.5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1400">
                          <a:effectLst/>
                          <a:latin typeface="Arial" panose="020B0604020202020204" pitchFamily="34" charset="0"/>
                          <a:ea typeface="Calibri" panose="020F0502020204030204" pitchFamily="34" charset="0"/>
                          <a:cs typeface="Arial" panose="020B0604020202020204" pitchFamily="34" charset="0"/>
                        </a:rPr>
                        <a:t>6.4.4.1 сөйлемдегі есімдіктің қызметін түсіну, есімдікті зат есім, сын есімнің орнына қолдану;</a:t>
                      </a:r>
                      <a:endParaRPr lang="en-US" sz="140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a:effectLst/>
                          <a:latin typeface="Arial" panose="020B0604020202020204" pitchFamily="34" charset="0"/>
                          <a:ea typeface="Calibri" panose="020F0502020204030204" pitchFamily="34" charset="0"/>
                          <a:cs typeface="Arial" panose="020B0604020202020204" pitchFamily="34" charset="0"/>
                        </a:rPr>
                        <a:t>6.4.4.2 етістіктің етіс түрлері мен салт-сабақты етістіктердің тіркесімдік мүмкіндігін ауызша және жазбаша тілдесім барысында қолдану;</a:t>
                      </a:r>
                      <a:endParaRPr lang="en-US" sz="140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a:effectLst/>
                          <a:latin typeface="Arial" panose="020B0604020202020204" pitchFamily="34" charset="0"/>
                          <a:ea typeface="Calibri" panose="020F0502020204030204" pitchFamily="34" charset="0"/>
                          <a:cs typeface="Arial" panose="020B0604020202020204" pitchFamily="34" charset="0"/>
                        </a:rPr>
                        <a:t>6.4.4.3 үстеудің мағыналық түрлерін ажырату, синонимдік қатарларын түрлендіріп қолдану</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7.4.4.1 </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етістіктің есімше, көсемше, тұйық етістік, шақ, рай түрлерін </a:t>
                      </a:r>
                      <a:r>
                        <a:rPr lang="en-US" sz="1400" dirty="0" err="1">
                          <a:effectLst/>
                          <a:latin typeface="Arial" panose="020B0604020202020204" pitchFamily="34" charset="0"/>
                          <a:ea typeface="Calibri" panose="020F0502020204030204" pitchFamily="34" charset="0"/>
                          <a:cs typeface="Arial" panose="020B0604020202020204" pitchFamily="34" charset="0"/>
                        </a:rPr>
                        <a:t>тілдесім</a:t>
                      </a:r>
                      <a:r>
                        <a:rPr lang="en-US" sz="1400" dirty="0">
                          <a:effectLst/>
                          <a:latin typeface="Arial" panose="020B0604020202020204" pitchFamily="34" charset="0"/>
                          <a:ea typeface="Calibri" panose="020F0502020204030204" pitchFamily="34" charset="0"/>
                          <a:cs typeface="Arial" panose="020B0604020202020204" pitchFamily="34" charset="0"/>
                        </a:rPr>
                        <a:t> барысында қолдану;</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7.4.4.2 еліктеуіш сөздердің </a:t>
                      </a:r>
                      <a:r>
                        <a:rPr lang="en-US" sz="1400" dirty="0" err="1">
                          <a:effectLst/>
                          <a:latin typeface="Arial" panose="020B0604020202020204" pitchFamily="34" charset="0"/>
                          <a:ea typeface="Calibri" panose="020F0502020204030204" pitchFamily="34" charset="0"/>
                          <a:cs typeface="Arial" panose="020B0604020202020204" pitchFamily="34" charset="0"/>
                        </a:rPr>
                        <a:t>мәнмәтіндегі</a:t>
                      </a:r>
                      <a:r>
                        <a:rPr lang="en-US" sz="1400" dirty="0">
                          <a:effectLst/>
                          <a:latin typeface="Arial" panose="020B0604020202020204" pitchFamily="34" charset="0"/>
                          <a:ea typeface="Calibri" panose="020F0502020204030204" pitchFamily="34" charset="0"/>
                          <a:cs typeface="Arial" panose="020B0604020202020204" pitchFamily="34" charset="0"/>
                        </a:rPr>
                        <a:t> қолданысын түсіну.</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7.4.4.3 шылау түрлерін ажырата білу, орынды қолдану;</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7.4.4.4; </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7.4.4.5 </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8.4.4.1 </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сөз тіркесінің байланысу тәсілдері мен түрлері, есімді, етістікті сөз тіркестерін ажырату, қолдану;</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8.4.4.2 </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тұрлаулы және тұрлаусыз сөйлем мүшелерінің сөйлем жасаудағы өзіндік орнын, қызметін түсініп қолдану;</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8.4.4.3;</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8.4.4.4</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base">
                        <a:lnSpc>
                          <a:spcPct val="107000"/>
                        </a:lnSpc>
                        <a:spcAft>
                          <a:spcPts val="80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 4.4.1 сөзжасамдық және синтаксистік нормаларды сақтай білу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10.4.4.1 сөзжасамдық және синтаксистік нормаларды сақтай білу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1" name="Rectangle 3"/>
          <p:cNvSpPr>
            <a:spLocks noChangeArrowheads="1"/>
          </p:cNvSpPr>
          <p:nvPr/>
        </p:nvSpPr>
        <p:spPr bwMode="auto">
          <a:xfrm>
            <a:off x="561862" y="976948"/>
            <a:ext cx="10267720" cy="30777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450850" algn="just" defTabSz="914400" rtl="0" eaLnBrk="0" fontAlgn="base" latinLnBrk="0" hangingPunct="0">
              <a:lnSpc>
                <a:spcPct val="100000"/>
              </a:lnSpc>
              <a:spcBef>
                <a:spcPct val="0"/>
              </a:spcBef>
              <a:spcAft>
                <a:spcPct val="0"/>
              </a:spcAft>
              <a:buClrTx/>
              <a:buSzTx/>
              <a:buFontTx/>
              <a:buNone/>
            </a:pPr>
            <a:r>
              <a:rPr kumimoji="0" lang="en-US" altLang="en-US" sz="1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3) Әдеби тіл нормаларын сақтау</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indent="-228600" algn="ctr">
              <a:spcBef>
                <a:spcPts val="1000"/>
              </a:spcBef>
            </a:pPr>
            <a:br>
              <a:rPr lang="en-US" sz="2000" b="1" dirty="0">
                <a:latin typeface="Arial" panose="020B0604020202020204" pitchFamily="34" charset="0"/>
                <a:cs typeface="Arial" panose="020B0604020202020204" pitchFamily="34" charset="0"/>
              </a:rPr>
            </a:br>
            <a:br>
              <a:rPr lang="en-US" sz="2000" b="1" dirty="0">
                <a:latin typeface="Arial" panose="020B0604020202020204" pitchFamily="34" charset="0"/>
                <a:cs typeface="Arial" panose="020B0604020202020204" pitchFamily="34" charset="0"/>
              </a:rPr>
            </a:br>
            <a:r>
              <a:rPr lang="en-US" sz="2000" b="1" dirty="0">
                <a:solidFill>
                  <a:schemeClr val="bg1"/>
                </a:solidFill>
                <a:latin typeface="Arial" panose="020B0604020202020204" pitchFamily="34" charset="0"/>
                <a:cs typeface="Arial" panose="020B0604020202020204" pitchFamily="34" charset="0"/>
              </a:rPr>
              <a:t>«ҚАЗАҚ ТІЛІ» ОҚУ ПӘНІ БОЙЫНША РУБРИКА </a:t>
            </a:r>
            <a:br>
              <a:rPr lang="en-US" dirty="0"/>
            </a:br>
            <a:br>
              <a:rPr lang="en-US" sz="2000" dirty="0">
                <a:solidFill>
                  <a:schemeClr val="bg1"/>
                </a:solidFill>
                <a:latin typeface="Calibri" panose="020F0502020204030204"/>
                <a:ea typeface="+mn-ea"/>
                <a:cs typeface="+mn-cs"/>
              </a:rPr>
            </a:br>
            <a:endParaRPr lang="en-US" sz="2000" dirty="0">
              <a:solidFill>
                <a:schemeClr val="bg1"/>
              </a:solidFill>
            </a:endParaRPr>
          </a:p>
        </p:txBody>
      </p:sp>
      <p:sp>
        <p:nvSpPr>
          <p:cNvPr id="8" name="Тікбұрыш 7"/>
          <p:cNvSpPr/>
          <p:nvPr/>
        </p:nvSpPr>
        <p:spPr>
          <a:xfrm>
            <a:off x="6263014" y="689125"/>
            <a:ext cx="5063501" cy="375552"/>
          </a:xfrm>
          <a:prstGeom prst="rect">
            <a:avLst/>
          </a:prstGeom>
        </p:spPr>
        <p:txBody>
          <a:bodyPr wrap="square">
            <a:spAutoFit/>
          </a:bodyPr>
          <a:lstStyle/>
          <a:p>
            <a:pPr marL="457200" algn="just">
              <a:lnSpc>
                <a:spcPct val="107000"/>
              </a:lnSpc>
              <a:spcAft>
                <a:spcPts val="800"/>
              </a:spcAft>
            </a:pPr>
            <a:r>
              <a:rPr lang="en-US" b="1" spc="10" dirty="0">
                <a:latin typeface="Calibri" panose="020F0502020204030204" pitchFamily="34" charset="0"/>
                <a:ea typeface="Calibri" panose="020F0502020204030204" pitchFamily="34" charset="0"/>
                <a:cs typeface="Times New Roman" panose="02020603050405020304" pitchFamily="18" charset="0"/>
              </a:rPr>
              <a:t>Қазақ тілінде оқытатын сыныптар   үшін</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Кесте 9"/>
          <p:cNvGraphicFramePr>
            <a:graphicFrameLocks noGrp="1"/>
          </p:cNvGraphicFramePr>
          <p:nvPr/>
        </p:nvGraphicFramePr>
        <p:xfrm>
          <a:off x="231354" y="1440180"/>
          <a:ext cx="11611777" cy="4949604"/>
        </p:xfrm>
        <a:graphic>
          <a:graphicData uri="http://schemas.openxmlformats.org/drawingml/2006/table">
            <a:tbl>
              <a:tblPr firstRow="1" firstCol="1" bandRow="1">
                <a:tableStyleId>{5C22544A-7EE6-4342-B048-85BDC9FD1C3A}</a:tableStyleId>
              </a:tblPr>
              <a:tblGrid>
                <a:gridCol w="1277957"/>
                <a:gridCol w="3128790"/>
                <a:gridCol w="3481330"/>
                <a:gridCol w="3723700"/>
              </a:tblGrid>
              <a:tr h="517901">
                <a:tc>
                  <a:txBody>
                    <a:bodyPr/>
                    <a:lstStyle/>
                    <a:p>
                      <a:pPr algn="ctr" fontAlgn="base">
                        <a:lnSpc>
                          <a:spcPct val="100000"/>
                        </a:lnSpc>
                        <a:spcAft>
                          <a:spcPts val="0"/>
                        </a:spcAft>
                      </a:pP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Дағды</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just">
                        <a:lnSpc>
                          <a:spcPct val="107000"/>
                        </a:lnSpc>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Төмен көрсеткіш 1-2 балл</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just">
                        <a:lnSpc>
                          <a:spcPct val="107000"/>
                        </a:lnSpc>
                        <a:spcAft>
                          <a:spcPts val="0"/>
                        </a:spcAft>
                      </a:pPr>
                      <a:r>
                        <a:rPr lang="en-US"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Орташа көрсеткіш 3-4 балл</a:t>
                      </a:r>
                      <a:endParaRPr lang="en-US"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just">
                        <a:lnSpc>
                          <a:spcPct val="107000"/>
                        </a:lnSpc>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Жоғары көрсеткіш 5 балл</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1080582">
                <a:tc>
                  <a:txBody>
                    <a:bodyPr/>
                    <a:lstStyle/>
                    <a:p>
                      <a:pPr marL="71755" marR="71755" algn="ctr">
                        <a:lnSpc>
                          <a:spcPct val="107000"/>
                        </a:lnSpc>
                        <a:spcAft>
                          <a:spcPts val="0"/>
                        </a:spcAft>
                      </a:pPr>
                      <a:r>
                        <a:rPr lang="en-US"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Оқылым</a:t>
                      </a:r>
                      <a:endParaRPr lang="en-US"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Жалпы мазмұнын түсіну үшін оқиды, бірақ мәтіндегі нақты ақпаратты таба алмайды</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Жалпы мазмұнын түсініп оқиды, нақты ақпаратты жартылай табады</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2075" indent="0" algn="just">
                        <a:lnSpc>
                          <a:spcPct val="107000"/>
                        </a:lnSpc>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Жалпы мазмұнын түсініп оқиды, нақты ақпаратты табады</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3159">
                <a:tc>
                  <a:txBody>
                    <a:bodyPr/>
                    <a:lstStyle/>
                    <a:p>
                      <a:pPr marL="71755" marR="71755" algn="ctr">
                        <a:lnSpc>
                          <a:spcPct val="107000"/>
                        </a:lnSpc>
                        <a:spcAft>
                          <a:spcPts val="0"/>
                        </a:spcAft>
                      </a:pPr>
                      <a:r>
                        <a:rPr lang="en-US"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Жазылым</a:t>
                      </a:r>
                      <a:endParaRPr lang="en-US"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Эссенің кіріспе, негізгі, қорытынды бөлімдерін сақтап жазуда шатастырады, өзіне таныс </a:t>
                      </a:r>
                      <a:r>
                        <a:rPr lang="en-US" sz="1400" dirty="0">
                          <a:effectLst/>
                          <a:latin typeface="Arial" panose="020B0604020202020204" pitchFamily="34" charset="0"/>
                          <a:ea typeface="Calibri" panose="020F0502020204030204" pitchFamily="34" charset="0"/>
                          <a:cs typeface="Arial" panose="020B0604020202020204" pitchFamily="34" charset="0"/>
                        </a:rPr>
                        <a:t>адамды, белгілі бір мекен мен оқиғаны сипаттап не суреттеп </a:t>
                      </a:r>
                      <a:r>
                        <a:rPr lang="en-US" sz="1400" dirty="0">
                          <a:effectLst/>
                          <a:latin typeface="Arial" panose="020B0604020202020204" pitchFamily="34" charset="0"/>
                          <a:ea typeface="Times New Roman" panose="02020603050405020304" pitchFamily="18" charset="0"/>
                          <a:cs typeface="Arial" panose="020B0604020202020204" pitchFamily="34" charset="0"/>
                        </a:rPr>
                        <a:t>жазуда тақырыптан ауытқиды</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Эссенің кіріспе, негізгі, қорытынды бөлімдерін сақтайды, өзіне таныс адамды, белгілі бір мекен мен оқиғаны сипаттап не суреттеп жазуда тақырыпқа қатысты мәлімет толық емес немесе жартылай қарастырылады</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2075" indent="0" algn="just">
                        <a:lnSpc>
                          <a:spcPct val="107000"/>
                        </a:lnSpc>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Эссенің кіріспе, негізгі, қорытынды бөлімдерін толық сақтайды, өзіне таныс </a:t>
                      </a:r>
                      <a:r>
                        <a:rPr lang="en-US" sz="1400" dirty="0">
                          <a:effectLst/>
                          <a:latin typeface="Arial" panose="020B0604020202020204" pitchFamily="34" charset="0"/>
                          <a:ea typeface="Calibri" panose="020F0502020204030204" pitchFamily="34" charset="0"/>
                          <a:cs typeface="Arial" panose="020B0604020202020204" pitchFamily="34" charset="0"/>
                        </a:rPr>
                        <a:t>адамды, белгілі бір мекен мен оқиғаны сипаттап не суреттеп </a:t>
                      </a:r>
                      <a:r>
                        <a:rPr lang="en-US" sz="1400" dirty="0">
                          <a:effectLst/>
                          <a:latin typeface="Arial" panose="020B0604020202020204" pitchFamily="34" charset="0"/>
                          <a:ea typeface="Times New Roman" panose="02020603050405020304" pitchFamily="18" charset="0"/>
                          <a:cs typeface="Arial" panose="020B0604020202020204" pitchFamily="34" charset="0"/>
                        </a:rPr>
                        <a:t>жазады</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527962">
                <a:tc>
                  <a:txBody>
                    <a:bodyPr/>
                    <a:lstStyle/>
                    <a:p>
                      <a:pPr marL="71755" marR="71755" algn="ctr">
                        <a:lnSpc>
                          <a:spcPct val="107000"/>
                        </a:lnSpc>
                        <a:spcAft>
                          <a:spcPts val="0"/>
                        </a:spcAft>
                      </a:pPr>
                      <a:r>
                        <a:rPr lang="en-US"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Әдеби тіл нормалары</a:t>
                      </a:r>
                      <a:endParaRPr lang="en-US"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Сөйлемді дұрыс құрмайды, орфографиялық, </a:t>
                      </a:r>
                      <a:r>
                        <a:rPr lang="en-US" sz="1400" dirty="0" err="1">
                          <a:effectLst/>
                          <a:latin typeface="Arial" panose="020B0604020202020204" pitchFamily="34" charset="0"/>
                          <a:ea typeface="Calibri" panose="020F0502020204030204" pitchFamily="34" charset="0"/>
                          <a:cs typeface="Arial" panose="020B0604020202020204" pitchFamily="34" charset="0"/>
                        </a:rPr>
                        <a:t>пунктуациялық</a:t>
                      </a:r>
                      <a:r>
                        <a:rPr lang="en-US" sz="1400" dirty="0">
                          <a:effectLst/>
                          <a:latin typeface="Arial" panose="020B0604020202020204" pitchFamily="34" charset="0"/>
                          <a:ea typeface="Calibri" panose="020F0502020204030204" pitchFamily="34" charset="0"/>
                          <a:cs typeface="Arial" panose="020B0604020202020204" pitchFamily="34" charset="0"/>
                        </a:rPr>
                        <a:t>, стильдік қателер (8-10) жібереді</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Сөйлем құрылысы дұрыс болғанымен, орфографиялық, </a:t>
                      </a:r>
                      <a:r>
                        <a:rPr lang="en-US" sz="1400" dirty="0" err="1">
                          <a:effectLst/>
                          <a:latin typeface="Arial" panose="020B0604020202020204" pitchFamily="34" charset="0"/>
                          <a:ea typeface="Calibri" panose="020F0502020204030204" pitchFamily="34" charset="0"/>
                          <a:cs typeface="Arial" panose="020B0604020202020204" pitchFamily="34" charset="0"/>
                        </a:rPr>
                        <a:t>пунктуациялық</a:t>
                      </a:r>
                      <a:r>
                        <a:rPr lang="en-US" sz="1400" dirty="0">
                          <a:effectLst/>
                          <a:latin typeface="Arial" panose="020B0604020202020204" pitchFamily="34" charset="0"/>
                          <a:ea typeface="Calibri" panose="020F0502020204030204" pitchFamily="34" charset="0"/>
                          <a:cs typeface="Arial" panose="020B0604020202020204" pitchFamily="34" charset="0"/>
                        </a:rPr>
                        <a:t>, стильдік қателер (5-7) жібереді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Сөйлемдер логика-грамматикалық жағынан дұрыс құрылады, орфографиялық, </a:t>
                      </a:r>
                      <a:r>
                        <a:rPr lang="en-US" sz="1400" dirty="0" err="1">
                          <a:effectLst/>
                          <a:latin typeface="Arial" panose="020B0604020202020204" pitchFamily="34" charset="0"/>
                          <a:ea typeface="Calibri" panose="020F0502020204030204" pitchFamily="34" charset="0"/>
                          <a:cs typeface="Arial" panose="020B0604020202020204" pitchFamily="34" charset="0"/>
                        </a:rPr>
                        <a:t>пунктуациялық</a:t>
                      </a:r>
                      <a:r>
                        <a:rPr lang="en-US" sz="1400" dirty="0">
                          <a:effectLst/>
                          <a:latin typeface="Arial" panose="020B0604020202020204" pitchFamily="34" charset="0"/>
                          <a:ea typeface="Calibri" panose="020F0502020204030204" pitchFamily="34" charset="0"/>
                          <a:cs typeface="Arial" panose="020B0604020202020204" pitchFamily="34" charset="0"/>
                        </a:rPr>
                        <a:t>, стильдік 1 қате жібереді</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1"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en-US" sz="2000" b="1" dirty="0">
                <a:solidFill>
                  <a:schemeClr val="bg1"/>
                </a:solidFill>
                <a:latin typeface="Calibri" panose="020F0502020204030204" pitchFamily="34" charset="0"/>
                <a:ea typeface="+mn-ea"/>
                <a:cs typeface="Times New Roman" panose="02020603050405020304" pitchFamily="18" charset="0"/>
              </a:rPr>
              <a:t>ЕМТИХАН МАЗМҰНЫ</a:t>
            </a:r>
            <a:br>
              <a:rPr lang="en-US" sz="2000" dirty="0">
                <a:solidFill>
                  <a:schemeClr val="bg1"/>
                </a:solidFill>
                <a:latin typeface="Calibri" panose="020F0502020204030204"/>
                <a:ea typeface="+mn-ea"/>
                <a:cs typeface="+mn-cs"/>
              </a:rPr>
            </a:br>
            <a:endParaRPr lang="en-US" sz="2000" dirty="0">
              <a:solidFill>
                <a:schemeClr val="bg1"/>
              </a:solidFill>
            </a:endParaRPr>
          </a:p>
        </p:txBody>
      </p:sp>
      <p:sp>
        <p:nvSpPr>
          <p:cNvPr id="8" name="Тікбұрыш 7"/>
          <p:cNvSpPr/>
          <p:nvPr/>
        </p:nvSpPr>
        <p:spPr>
          <a:xfrm>
            <a:off x="6372006" y="501349"/>
            <a:ext cx="5063501" cy="375552"/>
          </a:xfrm>
          <a:prstGeom prst="rect">
            <a:avLst/>
          </a:prstGeom>
        </p:spPr>
        <p:txBody>
          <a:bodyPr wrap="square">
            <a:spAutoFit/>
          </a:bodyPr>
          <a:lstStyle/>
          <a:p>
            <a:pPr marL="457200" algn="just">
              <a:lnSpc>
                <a:spcPct val="107000"/>
              </a:lnSpc>
              <a:spcAft>
                <a:spcPts val="800"/>
              </a:spcAft>
            </a:pPr>
            <a:r>
              <a:rPr lang="en-US" b="1" spc="10" dirty="0">
                <a:latin typeface="Calibri" panose="020F0502020204030204" pitchFamily="34" charset="0"/>
                <a:ea typeface="Calibri" panose="020F0502020204030204" pitchFamily="34" charset="0"/>
                <a:cs typeface="Times New Roman" panose="02020603050405020304" pitchFamily="18" charset="0"/>
              </a:rPr>
              <a:t>«Қазақ тілі мен әдебиеті» пәні бойынша:</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Кесте 9"/>
          <p:cNvGraphicFramePr>
            <a:graphicFrameLocks noGrp="1"/>
          </p:cNvGraphicFramePr>
          <p:nvPr/>
        </p:nvGraphicFramePr>
        <p:xfrm>
          <a:off x="493923" y="876901"/>
          <a:ext cx="11204153" cy="5973071"/>
        </p:xfrm>
        <a:graphic>
          <a:graphicData uri="http://schemas.openxmlformats.org/drawingml/2006/table">
            <a:tbl>
              <a:tblPr firstRow="1" firstCol="1" bandRow="1">
                <a:tableStyleId>{5C22544A-7EE6-4342-B048-85BDC9FD1C3A}</a:tableStyleId>
              </a:tblPr>
              <a:tblGrid>
                <a:gridCol w="1115518"/>
                <a:gridCol w="2145475"/>
                <a:gridCol w="2071171"/>
                <a:gridCol w="1938969"/>
                <a:gridCol w="2071171"/>
                <a:gridCol w="1861849"/>
              </a:tblGrid>
              <a:tr h="543234">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Бөлімше</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5-сынып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6-сынып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7-сынып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8-сынып</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en-US" sz="1400" spc="10" dirty="0">
                          <a:solidFill>
                            <a:schemeClr val="tx1"/>
                          </a:solidFill>
                          <a:effectLst/>
                          <a:latin typeface="Arial" panose="020B0604020202020204" pitchFamily="34" charset="0"/>
                          <a:cs typeface="Arial" panose="020B0604020202020204" pitchFamily="34" charset="0"/>
                        </a:rPr>
                        <a:t>10-сынып ҚГБ, ЖМБ</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0">
                <a:tc gridSpan="6">
                  <a:txBody>
                    <a:bodyPr/>
                    <a:lstStyle/>
                    <a:p>
                      <a:pPr marL="0" marR="0" lvl="0" indent="0" algn="ctr" defTabSz="914400" rtl="0" eaLnBrk="1" fontAlgn="base" latinLnBrk="0" hangingPunct="1">
                        <a:lnSpc>
                          <a:spcPct val="100000"/>
                        </a:lnSpc>
                        <a:spcBef>
                          <a:spcPts val="0"/>
                        </a:spcBef>
                        <a:spcAft>
                          <a:spcPts val="0"/>
                        </a:spcAft>
                        <a:buClrTx/>
                        <a:buSzTx/>
                        <a:buFontTx/>
                        <a:buNone/>
                        <a:defRPr/>
                      </a:pPr>
                      <a:r>
                        <a:rPr kumimoji="0" lang="en-US" altLang="en-US" sz="1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1) </a:t>
                      </a:r>
                      <a:r>
                        <a:rPr kumimoji="0" lang="en-US" altLang="en-US" sz="1400" b="1"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тыңдалым</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1807151">
                <a:tc>
                  <a:txBody>
                    <a:bodyPr/>
                    <a:lstStyle/>
                    <a:p>
                      <a:pPr algn="just" fontAlgn="base">
                        <a:lnSpc>
                          <a:spcPct val="100000"/>
                        </a:lnSpc>
                        <a:spcAft>
                          <a:spcPts val="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6. </a:t>
                      </a:r>
                      <a:r>
                        <a:rPr lang="en-US"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Тыңдалым</a:t>
                      </a:r>
                      <a:b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b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материал</a:t>
                      </a:r>
                      <a:endPar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00000"/>
                        </a:lnSpc>
                        <a:spcAft>
                          <a:spcPts val="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дары бойынша жауап беру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defTabSz="711200" fontAlgn="base">
                        <a:lnSpc>
                          <a:spcPct val="100000"/>
                        </a:lnSpc>
                        <a:spcAft>
                          <a:spcPts val="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5.1.6.1 </a:t>
                      </a:r>
                      <a:r>
                        <a:rPr lang="en-US"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тыңдалым</a:t>
                      </a: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материалдарының мазмұны негізінде сұрақтарға жауап беру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0000"/>
                        </a:lnSpc>
                        <a:spcAft>
                          <a:spcPts val="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6.1.6.1 </a:t>
                      </a:r>
                      <a:r>
                        <a:rPr lang="en-US"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тыңдалым</a:t>
                      </a: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материалдарының мазмұны негізінде шынайы өмірмен байланыстырып жауап беру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0000"/>
                        </a:lnSpc>
                        <a:spcAft>
                          <a:spcPts val="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7.1.6.1 </a:t>
                      </a:r>
                      <a:r>
                        <a:rPr lang="en-US"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тыңдалым</a:t>
                      </a: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материалдарының мазмұны негізінде өз пікірін өзгелердің пікірімен салыстыра отырып жауап беру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0000"/>
                        </a:lnSpc>
                        <a:spcAft>
                          <a:spcPts val="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8.1.6.1 </a:t>
                      </a:r>
                      <a:r>
                        <a:rPr lang="en-US"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тыңдалым</a:t>
                      </a: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материалдарының мазмұны негізінде деректерді келтіре отырып, дәлелді жауап беру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0000"/>
                        </a:lnSpc>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10.1.6.1 көтерілген мәселе бойынша әртүрлі дереккөздерден алынған мәтіндерді тыңдау және салыстыру, өз көзқарасын аргументтер негізінде дәлелдеу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17543">
                <a:tc gridSpan="6">
                  <a:txBody>
                    <a:bodyPr/>
                    <a:lstStyle/>
                    <a:p>
                      <a:pPr algn="ctr" fontAlgn="base">
                        <a:lnSpc>
                          <a:spcPct val="100000"/>
                        </a:lnSpc>
                        <a:spcAft>
                          <a:spcPts val="0"/>
                        </a:spcAft>
                      </a:pP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2) </a:t>
                      </a:r>
                      <a:r>
                        <a:rPr lang="en-US" sz="14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айтылым</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665971">
                <a:tc>
                  <a:txBody>
                    <a:bodyPr/>
                    <a:lstStyle/>
                    <a:p>
                      <a:pPr algn="just" fontAlgn="base">
                        <a:lnSpc>
                          <a:spcPct val="107000"/>
                        </a:lnSpc>
                        <a:spcAft>
                          <a:spcPts val="800"/>
                        </a:spcAft>
                      </a:pPr>
                      <a:r>
                        <a:rPr lang="en-US"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5. Сенімді және еркін жауап беру</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defTabSz="182880" fontAlgn="base">
                        <a:lnSpc>
                          <a:spcPct val="107000"/>
                        </a:lnSpc>
                        <a:spcAft>
                          <a:spcPts val="800"/>
                        </a:spcAft>
                        <a:tabLst>
                          <a:tab pos="1257300" algn="l"/>
                        </a:tabLs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5.2.5.1</a:t>
                      </a:r>
                      <a:b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b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берілген сұрақты дұрыс түсініп, лайықты жауап беру, шағын диалогке қатысу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en-US"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6.2.5.1 коммуникативтік жағдаят бойынша диалогке қатысушылар өзара түсінісіп, ойларын толықтырып отыру</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ase">
                        <a:lnSpc>
                          <a:spcPct val="107000"/>
                        </a:lnSpc>
                        <a:spcAft>
                          <a:spcPts val="80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7.2.5.1</a:t>
                      </a:r>
                      <a:b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b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диалогке қатысушылар коммуникативтік жағдаяттың талаптарына сай «сөйлеуші →тыңдаушы» позицияларын еркін ауыстыру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8.2.5.1 </a:t>
                      </a:r>
                      <a:endPar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07000"/>
                        </a:lnSpc>
                        <a:spcAft>
                          <a:spcPts val="800"/>
                        </a:spcAft>
                      </a:pPr>
                      <a:r>
                        <a:rPr lang="en-US"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пікірталасқа қатысушылар берілген тақырып бойынша өз пікірлерін сенімді дәлелдеу және қойылған сұрақтарға еркін жауап беру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10.2.1.1 </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algn="just" fontAlgn="base">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ғылыми-көпшілік және публицистикалық стильдегі мәтіндерден күрделі сөздердің жасалу жолын анықтау, ауызша мәтін құрауда орынды қолдану</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тақырыбы">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тақырыбы">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19519</Words>
  <Application>WPS Presentation</Application>
  <PresentationFormat>Произвольный</PresentationFormat>
  <Paragraphs>920</Paragraphs>
  <Slides>21</Slides>
  <Notes>1</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21</vt:i4>
      </vt:variant>
    </vt:vector>
  </HeadingPairs>
  <TitlesOfParts>
    <vt:vector size="33" baseType="lpstr">
      <vt:lpstr>Arial</vt:lpstr>
      <vt:lpstr>SimSun</vt:lpstr>
      <vt:lpstr>Wingdings</vt:lpstr>
      <vt:lpstr>Arial</vt:lpstr>
      <vt:lpstr>Times New Roman</vt:lpstr>
      <vt:lpstr>Calibri</vt:lpstr>
      <vt:lpstr>Calibri</vt:lpstr>
      <vt:lpstr>Microsoft YaHei</vt:lpstr>
      <vt:lpstr>Arial Unicode MS</vt:lpstr>
      <vt:lpstr>Calibri Light</vt:lpstr>
      <vt:lpstr>Office тақырыбы</vt:lpstr>
      <vt:lpstr>Тема Office</vt:lpstr>
      <vt:lpstr>PowerPoint 演示文稿</vt:lpstr>
      <vt:lpstr>ЕМТИХАННЫҢ  МАҚСАТ-МІНДЕТТЕРІ</vt:lpstr>
      <vt:lpstr>ЕМТИХАН ӨТКІЗУ ТАЛАБЫ  </vt:lpstr>
      <vt:lpstr>ЕМТИХАН ТАПСЫРМАЛАРЫНЫҢ МАЗМҰНЫ </vt:lpstr>
      <vt:lpstr>ЕМТИХАН МАЗМҰНЫ </vt:lpstr>
      <vt:lpstr>ЕМТИХАН МАЗМҰНЫ </vt:lpstr>
      <vt:lpstr>ЕМТИХАН МАЗМҰНЫ </vt:lpstr>
      <vt:lpstr>  «ҚАЗАҚ ТІЛІ» ОҚУ ПӘНІ БОЙЫНША РУБРИКА   </vt:lpstr>
      <vt:lpstr>ЕМТИХАН МАЗМҰНЫ </vt:lpstr>
      <vt:lpstr>ЕМТИХАН МАЗМҰНЫ </vt:lpstr>
      <vt:lpstr>ЕМТИХАН МАЗМҰНЫ </vt:lpstr>
      <vt:lpstr>  «ҚАЗАҚ ТІЛІ МЕН ӘДЕБИЕТІ» ОҚУ ПӘНІ БОЙЫНША РУБРИКА   </vt:lpstr>
      <vt:lpstr>      «ҚАЗАҚ ТІЛІ», «ҚАЗАҚ ТІЛІ МЕН ӘДЕБИЕТІ» ОҚУ ПӘНІ БОЙЫНША ЕМТИХАН   6. Емтихан өткізуді ұйымдастыру мәселелері  «Қазақ тілі», «Қазақ тілі мен әдебиеті» пәндері бойынша білім алушының оқу үлгерімін бақылауға берілген  мәтін саны, эссе тақырыптарының саны – 4.                                                                                                 Сөз саны кесте бойынша көрсетілген  </vt:lpstr>
      <vt:lpstr>  АРАЛЫҚ АТТЕСТАТТАУ ТАПСЫРМАЛАРЫНЫҢ ҮЛГІЛЕРІ   </vt:lpstr>
      <vt:lpstr>БАҒАЛАУ КРИТЕРИЙЛЕРІ </vt:lpstr>
      <vt:lpstr>  АРАЛЫҚ АТТЕСТАТТАУ ТАПСЫРМАЛАРЫНЫҢ ҮЛГІЛЕРІ   </vt:lpstr>
      <vt:lpstr>БАҒАЛАУ КРИТЕРИЙЛЕРІ </vt:lpstr>
      <vt:lpstr>     БІЛІМДІ ТЕКСЕРУ ТАПСЫРМАЛАРЫ БОЙЫНША ОРЫНДАЛҒАН  ЖҰМЫСТЫ БАҒАЛАУ    Бес балдықты 30-балдыққа ауыстыру шкаласы                                                                                                                                          (оқыту қазақ тілінде)  </vt:lpstr>
      <vt:lpstr>     БІЛІМДІ ТЕКСЕРУ ТАПСЫРМАЛАРЫ БОЙЫНША ОРЫНДАЛҒАН ЖҰМЫСТЫ БАҒАЛАУ    Бес балдықты 30-балдыққа ауыстыру шкаласы                                                                                                                                          (оқыту өзге тілде)  </vt:lpstr>
      <vt:lpstr>ЕМТИХАННЫҢ ӨТКІЗІЛУІ БОЙЫНША ЕСКЕРТУЛЕР  </vt:lpstr>
      <vt:lpstr>ЕМТИХАННЫҢ ӨТКІЗІЛУІ БОЙЫНША ЕСКЕРТУЛЕР  </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көрсетілімі</dc:title>
  <dc:creator>Пользователь</dc:creator>
  <cp:lastModifiedBy>User</cp:lastModifiedBy>
  <cp:revision>90</cp:revision>
  <dcterms:created xsi:type="dcterms:W3CDTF">2022-02-23T14:25:00Z</dcterms:created>
  <dcterms:modified xsi:type="dcterms:W3CDTF">2024-02-02T08:43:25Z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63C21FD582214CE289AFD38BDC47DB84</vt:lpwstr>
  </property>
  <property fmtid="{D5CDD505-2E9C-101B-9397-08002B2CF9AE}" pid="3" name="KSOProductBuildVer">
    <vt:lpwstr>1049-11.2.0.11537</vt:lpwstr>
  </property>
</Properties>
</file>