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60" r:id="rId1"/>
  </p:sldMasterIdLst>
  <p:notesMasterIdLst>
    <p:notesMasterId r:id="rId10"/>
  </p:notesMasterIdLst>
  <p:sldIdLst>
    <p:sldId id="256" r:id="rId2"/>
    <p:sldId id="267" r:id="rId3"/>
    <p:sldId id="274" r:id="rId4"/>
    <p:sldId id="276" r:id="rId5"/>
    <p:sldId id="272" r:id="rId6"/>
    <p:sldId id="269" r:id="rId7"/>
    <p:sldId id="270" r:id="rId8"/>
    <p:sldId id="271" r:id="rId9"/>
  </p:sldIdLst>
  <p:sldSz cx="12192000" cy="6858000"/>
  <p:notesSz cx="6807200" cy="99393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58EEC"/>
    <a:srgbClr val="F9F9F9"/>
    <a:srgbClr val="F8F8FA"/>
    <a:srgbClr val="FDFDFD"/>
    <a:srgbClr val="F3F3F5"/>
    <a:srgbClr val="F2F2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Сред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78356" autoAdjust="0"/>
  </p:normalViewPr>
  <p:slideViewPr>
    <p:cSldViewPr snapToGrid="0">
      <p:cViewPr varScale="1">
        <p:scale>
          <a:sx n="89" d="100"/>
          <a:sy n="89" d="100"/>
        </p:scale>
        <p:origin x="437" y="8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0F68CCE0-A529-444F-B802-DC537DD07A03}" type="datetimeFigureOut">
              <a:rPr lang="ru-RU" smtClean="0"/>
              <a:pPr/>
              <a:t>30.04.2025</a:t>
            </a:fld>
            <a:endParaRPr lang="ru-RU"/>
          </a:p>
        </p:txBody>
      </p:sp>
      <p:sp>
        <p:nvSpPr>
          <p:cNvPr id="4" name="Образ слайда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B076451B-7306-47C7-887E-F4AE6251154F}" type="slidenum">
              <a:rPr lang="ru-RU" smtClean="0"/>
              <a:pPr/>
              <a:t>‹#›</a:t>
            </a:fld>
            <a:endParaRPr lang="ru-RU"/>
          </a:p>
        </p:txBody>
      </p:sp>
    </p:spTree>
    <p:extLst>
      <p:ext uri="{BB962C8B-B14F-4D97-AF65-F5344CB8AC3E}">
        <p14:creationId xmlns:p14="http://schemas.microsoft.com/office/powerpoint/2010/main" val="2949890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076451B-7306-47C7-887E-F4AE6251154F}" type="slidenum">
              <a:rPr lang="ru-RU" smtClean="0"/>
              <a:pPr/>
              <a:t>2</a:t>
            </a:fld>
            <a:endParaRPr lang="ru-RU"/>
          </a:p>
        </p:txBody>
      </p:sp>
    </p:spTree>
    <p:extLst>
      <p:ext uri="{BB962C8B-B14F-4D97-AF65-F5344CB8AC3E}">
        <p14:creationId xmlns:p14="http://schemas.microsoft.com/office/powerpoint/2010/main" val="29385402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latin typeface="Arial" pitchFamily="34" charset="0"/>
              <a:cs typeface="Arial" pitchFamily="34" charset="0"/>
            </a:endParaRPr>
          </a:p>
        </p:txBody>
      </p:sp>
      <p:sp>
        <p:nvSpPr>
          <p:cNvPr id="4" name="Номер слайда 3"/>
          <p:cNvSpPr>
            <a:spLocks noGrp="1"/>
          </p:cNvSpPr>
          <p:nvPr>
            <p:ph type="sldNum" sz="quarter" idx="10"/>
          </p:nvPr>
        </p:nvSpPr>
        <p:spPr/>
        <p:txBody>
          <a:bodyPr/>
          <a:lstStyle/>
          <a:p>
            <a:fld id="{B076451B-7306-47C7-887E-F4AE6251154F}" type="slidenum">
              <a:rPr lang="ru-RU" smtClean="0"/>
              <a:pPr/>
              <a:t>5</a:t>
            </a:fld>
            <a:endParaRPr lang="ru-RU"/>
          </a:p>
        </p:txBody>
      </p:sp>
    </p:spTree>
    <p:extLst>
      <p:ext uri="{BB962C8B-B14F-4D97-AF65-F5344CB8AC3E}">
        <p14:creationId xmlns:p14="http://schemas.microsoft.com/office/powerpoint/2010/main" val="2444222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76ED8B90-428E-4305-B9A4-BD7C77EDEDF9}" type="datetime1">
              <a:rPr lang="ru-RU" smtClean="0"/>
              <a:pPr/>
              <a:t>30.04.2025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519480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BF02ED5-7499-4621-8BB9-81FC65AB67D5}" type="datetime1">
              <a:rPr lang="ru-RU" smtClean="0"/>
              <a:pPr/>
              <a:t>30.04.2025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4192162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3FD1995-4383-4069-9706-5428E6B67300}" type="datetime1">
              <a:rPr lang="ru-RU" smtClean="0"/>
              <a:pPr/>
              <a:t>30.04.2025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41436470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Заголовок раздела">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1103474"/>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21233CF-0C20-445B-9D0D-2B5E7599849C}" type="datetime1">
              <a:rPr lang="ru-RU" smtClean="0"/>
              <a:pPr/>
              <a:t>30.04.2025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151063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AE330217-6B6A-4CDA-9ACD-AA79353A2092}" type="datetime1">
              <a:rPr lang="ru-RU" smtClean="0"/>
              <a:pPr/>
              <a:t>30.04.2025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3448697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DEF74F27-8CE3-4CB1-99F5-82436C54D8ED}" type="datetime1">
              <a:rPr lang="ru-RU" smtClean="0"/>
              <a:pPr/>
              <a:t>30.04.2025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526062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E167AD96-0D89-485B-BF83-08336456EC0D}" type="datetime1">
              <a:rPr lang="ru-RU" smtClean="0"/>
              <a:pPr/>
              <a:t>30.04.2025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217670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EB48D2E3-7608-42A3-96DF-46F061D1DB80}" type="datetime1">
              <a:rPr lang="ru-RU" smtClean="0"/>
              <a:pPr/>
              <a:t>30.04.2025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4024129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6F6E258-1E84-4636-9B09-C27306ADF1F8}" type="datetime1">
              <a:rPr lang="ru-RU" smtClean="0"/>
              <a:pPr/>
              <a:t>30.04.2025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3046159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F2238B1B-1F17-4A43-BCB9-DBD5DD4B15D1}" type="datetime1">
              <a:rPr lang="ru-RU" smtClean="0"/>
              <a:pPr/>
              <a:t>30.04.2025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3858495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33FFFE20-EAFC-4C4D-898D-351AAC3B7ED2}" type="datetime1">
              <a:rPr lang="ru-RU" smtClean="0"/>
              <a:pPr/>
              <a:t>30.04.2025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2425161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rgbClr val="F3F3F5"/>
            </a:gs>
            <a:gs pos="83000">
              <a:srgbClr val="F8F8FA"/>
            </a:gs>
            <a:gs pos="66000">
              <a:srgbClr val="FDFDFD"/>
            </a:gs>
          </a:gsLst>
          <a:lin ang="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F4E009-D897-4928-9970-A2D914E9FD5B}" type="datetime1">
              <a:rPr lang="ru-RU" smtClean="0"/>
              <a:pPr/>
              <a:t>30.04.2025</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7F56B3-D867-4247-9738-902390D54D2C}" type="slidenum">
              <a:rPr lang="ru-RU" smtClean="0"/>
              <a:pPr/>
              <a:t>‹#›</a:t>
            </a:fld>
            <a:endParaRPr lang="ru-RU"/>
          </a:p>
        </p:txBody>
      </p:sp>
    </p:spTree>
    <p:extLst>
      <p:ext uri="{BB962C8B-B14F-4D97-AF65-F5344CB8AC3E}">
        <p14:creationId xmlns:p14="http://schemas.microsoft.com/office/powerpoint/2010/main" val="1452347706"/>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 id="214748397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a:extLst>
              <a:ext uri="{FF2B5EF4-FFF2-40B4-BE49-F238E27FC236}">
                <a16:creationId xmlns="" xmlns:a16="http://schemas.microsoft.com/office/drawing/2014/main" id="{DB9E48B4-FE7F-443E-BD76-153E52129D7D}"/>
              </a:ext>
            </a:extLst>
          </p:cNvPr>
          <p:cNvSpPr/>
          <p:nvPr/>
        </p:nvSpPr>
        <p:spPr>
          <a:xfrm>
            <a:off x="1" y="308297"/>
            <a:ext cx="11191874" cy="453005"/>
          </a:xfrm>
          <a:prstGeom prst="rect">
            <a:avLst/>
          </a:prstGeom>
          <a:solidFill>
            <a:srgbClr val="0379B7"/>
          </a:solidFill>
          <a:ln>
            <a:noFill/>
          </a:ln>
        </p:spPr>
        <p:style>
          <a:lnRef idx="2">
            <a:schemeClr val="accent1">
              <a:shade val="50000"/>
            </a:schemeClr>
          </a:lnRef>
          <a:fillRef idx="1">
            <a:schemeClr val="accent1"/>
          </a:fillRef>
          <a:effectRef idx="0">
            <a:schemeClr val="accent1"/>
          </a:effectRef>
          <a:fontRef idx="minor">
            <a:schemeClr val="lt1"/>
          </a:fontRef>
        </p:style>
        <p:txBody>
          <a:bodyPr lIns="68579" tIns="34289" rIns="68579" bIns="34289" rtlCol="0" anchor="ctr"/>
          <a:lstStyle/>
          <a:p>
            <a:pPr algn="ctr"/>
            <a:r>
              <a:rPr lang="kk-KZ" dirty="0" smtClean="0"/>
              <a:t>            </a:t>
            </a:r>
            <a:endParaRPr lang="ru-RU" sz="2000" dirty="0"/>
          </a:p>
        </p:txBody>
      </p:sp>
      <p:sp>
        <p:nvSpPr>
          <p:cNvPr id="5" name="Shape 10255"/>
          <p:cNvSpPr/>
          <p:nvPr/>
        </p:nvSpPr>
        <p:spPr>
          <a:xfrm>
            <a:off x="3135811" y="1252903"/>
            <a:ext cx="5883520" cy="992549"/>
          </a:xfrm>
          <a:prstGeom prst="rect">
            <a:avLst/>
          </a:prstGeom>
          <a:noFill/>
          <a:ln>
            <a:noFill/>
          </a:ln>
        </p:spPr>
        <p:txBody>
          <a:bodyPr spcFirstLastPara="1" wrap="square" lIns="68569" tIns="34275" rIns="68569" bIns="34275">
            <a:spAutoFit/>
          </a:bodyPr>
          <a:lstStyle/>
          <a:p>
            <a:pPr algn="ctr" eaLnBrk="0" fontAlgn="auto" hangingPunct="0">
              <a:spcBef>
                <a:spcPts val="0"/>
              </a:spcBef>
              <a:spcAft>
                <a:spcPts val="0"/>
              </a:spcAft>
              <a:defRPr/>
            </a:pPr>
            <a:r>
              <a:rPr lang="ru-RU" altLang="ru-RU" sz="2000" b="1" dirty="0" smtClean="0">
                <a:solidFill>
                  <a:srgbClr val="002060"/>
                </a:solidFill>
                <a:latin typeface="Arial" panose="020B0604020202020204" pitchFamily="34" charset="0"/>
                <a:cs typeface="Arial" panose="020B0604020202020204" pitchFamily="34" charset="0"/>
              </a:rPr>
              <a:t>«</a:t>
            </a:r>
            <a:r>
              <a:rPr lang="ru-RU" altLang="ru-RU" sz="2000" b="1" dirty="0" err="1" smtClean="0">
                <a:solidFill>
                  <a:srgbClr val="002060"/>
                </a:solidFill>
                <a:latin typeface="Arial" panose="020B0604020202020204" pitchFamily="34" charset="0"/>
                <a:cs typeface="Arial" panose="020B0604020202020204" pitchFamily="34" charset="0"/>
              </a:rPr>
              <a:t>Қаныш</a:t>
            </a:r>
            <a:r>
              <a:rPr lang="ru-RU" altLang="ru-RU" sz="2000" b="1" dirty="0" smtClean="0">
                <a:solidFill>
                  <a:srgbClr val="002060"/>
                </a:solidFill>
                <a:latin typeface="Arial" panose="020B0604020202020204" pitchFamily="34" charset="0"/>
                <a:cs typeface="Arial" panose="020B0604020202020204" pitchFamily="34" charset="0"/>
              </a:rPr>
              <a:t> </a:t>
            </a:r>
            <a:r>
              <a:rPr lang="ru-RU" altLang="ru-RU" sz="2000" b="1" dirty="0" err="1" smtClean="0">
                <a:solidFill>
                  <a:srgbClr val="002060"/>
                </a:solidFill>
                <a:latin typeface="Arial" panose="020B0604020202020204" pitchFamily="34" charset="0"/>
                <a:cs typeface="Arial" panose="020B0604020202020204" pitchFamily="34" charset="0"/>
              </a:rPr>
              <a:t>Сәтбаев</a:t>
            </a:r>
            <a:r>
              <a:rPr lang="ru-RU" altLang="ru-RU" sz="2000" b="1" dirty="0" smtClean="0">
                <a:solidFill>
                  <a:srgbClr val="002060"/>
                </a:solidFill>
                <a:latin typeface="Arial" panose="020B0604020202020204" pitchFamily="34" charset="0"/>
                <a:cs typeface="Arial" panose="020B0604020202020204" pitchFamily="34" charset="0"/>
              </a:rPr>
              <a:t> </a:t>
            </a:r>
            <a:r>
              <a:rPr lang="ru-RU" altLang="ru-RU" sz="2000" b="1" dirty="0" err="1" smtClean="0">
                <a:solidFill>
                  <a:srgbClr val="002060"/>
                </a:solidFill>
                <a:latin typeface="Arial" panose="020B0604020202020204" pitchFamily="34" charset="0"/>
                <a:cs typeface="Arial" panose="020B0604020202020204" pitchFamily="34" charset="0"/>
              </a:rPr>
              <a:t>атындағы</a:t>
            </a:r>
            <a:r>
              <a:rPr lang="ru-RU" altLang="ru-RU" sz="2000" b="1" dirty="0" smtClean="0">
                <a:solidFill>
                  <a:srgbClr val="002060"/>
                </a:solidFill>
                <a:latin typeface="Arial" panose="020B0604020202020204" pitchFamily="34" charset="0"/>
                <a:cs typeface="Arial" panose="020B0604020202020204" pitchFamily="34" charset="0"/>
              </a:rPr>
              <a:t> </a:t>
            </a:r>
            <a:r>
              <a:rPr lang="ru-RU" altLang="ru-RU" sz="2000" b="1" dirty="0" err="1" smtClean="0">
                <a:solidFill>
                  <a:srgbClr val="002060"/>
                </a:solidFill>
                <a:latin typeface="Arial" panose="020B0604020202020204" pitchFamily="34" charset="0"/>
                <a:cs typeface="Arial" panose="020B0604020202020204" pitchFamily="34" charset="0"/>
              </a:rPr>
              <a:t>дарынды</a:t>
            </a:r>
            <a:r>
              <a:rPr lang="ru-RU" altLang="ru-RU" sz="2000" b="1" dirty="0" smtClean="0">
                <a:solidFill>
                  <a:srgbClr val="002060"/>
                </a:solidFill>
                <a:latin typeface="Arial" panose="020B0604020202020204" pitchFamily="34" charset="0"/>
                <a:cs typeface="Arial" panose="020B0604020202020204" pitchFamily="34" charset="0"/>
              </a:rPr>
              <a:t> </a:t>
            </a:r>
            <a:r>
              <a:rPr lang="ru-RU" altLang="ru-RU" sz="2000" b="1" dirty="0" err="1" smtClean="0">
                <a:solidFill>
                  <a:srgbClr val="002060"/>
                </a:solidFill>
                <a:latin typeface="Arial" panose="020B0604020202020204" pitchFamily="34" charset="0"/>
                <a:cs typeface="Arial" panose="020B0604020202020204" pitchFamily="34" charset="0"/>
              </a:rPr>
              <a:t>балаларға</a:t>
            </a:r>
            <a:r>
              <a:rPr lang="ru-RU" altLang="ru-RU" sz="2000" b="1" dirty="0" smtClean="0">
                <a:solidFill>
                  <a:srgbClr val="002060"/>
                </a:solidFill>
                <a:latin typeface="Arial" panose="020B0604020202020204" pitchFamily="34" charset="0"/>
                <a:cs typeface="Arial" panose="020B0604020202020204" pitchFamily="34" charset="0"/>
              </a:rPr>
              <a:t> </a:t>
            </a:r>
            <a:r>
              <a:rPr lang="ru-RU" altLang="ru-RU" sz="2000" b="1" dirty="0" err="1" smtClean="0">
                <a:solidFill>
                  <a:srgbClr val="002060"/>
                </a:solidFill>
                <a:latin typeface="Arial" panose="020B0604020202020204" pitchFamily="34" charset="0"/>
                <a:cs typeface="Arial" panose="020B0604020202020204" pitchFamily="34" charset="0"/>
              </a:rPr>
              <a:t>арналған</a:t>
            </a:r>
            <a:r>
              <a:rPr lang="ru-RU" altLang="ru-RU" sz="2000" b="1" dirty="0" smtClean="0">
                <a:solidFill>
                  <a:srgbClr val="002060"/>
                </a:solidFill>
                <a:latin typeface="Arial" panose="020B0604020202020204" pitchFamily="34" charset="0"/>
                <a:cs typeface="Arial" panose="020B0604020202020204" pitchFamily="34" charset="0"/>
              </a:rPr>
              <a:t> </a:t>
            </a:r>
            <a:r>
              <a:rPr lang="ru-RU" altLang="ru-RU" sz="2000" b="1" dirty="0" err="1" smtClean="0">
                <a:solidFill>
                  <a:srgbClr val="002060"/>
                </a:solidFill>
                <a:latin typeface="Arial" panose="020B0604020202020204" pitchFamily="34" charset="0"/>
                <a:cs typeface="Arial" panose="020B0604020202020204" pitchFamily="34" charset="0"/>
              </a:rPr>
              <a:t>мамандандырылған</a:t>
            </a:r>
            <a:r>
              <a:rPr lang="ru-RU" altLang="ru-RU" sz="2000" b="1" dirty="0" smtClean="0">
                <a:solidFill>
                  <a:srgbClr val="002060"/>
                </a:solidFill>
                <a:latin typeface="Arial" panose="020B0604020202020204" pitchFamily="34" charset="0"/>
                <a:cs typeface="Arial" panose="020B0604020202020204" pitchFamily="34" charset="0"/>
              </a:rPr>
              <a:t> </a:t>
            </a:r>
            <a:r>
              <a:rPr lang="ru-RU" altLang="ru-RU" sz="2000" b="1" dirty="0" err="1" smtClean="0">
                <a:solidFill>
                  <a:srgbClr val="002060"/>
                </a:solidFill>
                <a:latin typeface="Arial" panose="020B0604020202020204" pitchFamily="34" charset="0"/>
                <a:cs typeface="Arial" panose="020B0604020202020204" pitchFamily="34" charset="0"/>
              </a:rPr>
              <a:t>гимназиясы</a:t>
            </a:r>
            <a:r>
              <a:rPr lang="ru-RU" altLang="ru-RU" sz="2000" b="1" dirty="0" smtClean="0">
                <a:solidFill>
                  <a:srgbClr val="002060"/>
                </a:solidFill>
                <a:latin typeface="Arial" panose="020B0604020202020204" pitchFamily="34" charset="0"/>
                <a:cs typeface="Arial" panose="020B0604020202020204" pitchFamily="34" charset="0"/>
              </a:rPr>
              <a:t>» КММ</a:t>
            </a:r>
          </a:p>
        </p:txBody>
      </p:sp>
      <p:pic>
        <p:nvPicPr>
          <p:cNvPr id="1028" name="Picture 4"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BEBA8EAE-BF5A-486C-A8C5-ECC9F3942E4B}">
                <a14:imgProps xmlns:a14="http://schemas.microsoft.com/office/drawing/2010/main">
                  <a14:imgLayer r:embed="rId3">
                    <a14:imgEffect>
                      <a14:backgroundRemoval t="24831" b="100000" l="61342" r="100000">
                        <a14:foregroundMark x1="64058" y1="98871" x2="62141" y2="99774"/>
                      </a14:backgroundRemoval>
                    </a14:imgEffect>
                  </a14:imgLayer>
                </a14:imgProps>
              </a:ext>
              <a:ext uri="{28A0092B-C50C-407E-A947-70E740481C1C}">
                <a14:useLocalDpi xmlns:a14="http://schemas.microsoft.com/office/drawing/2010/main" val="0"/>
              </a:ext>
            </a:extLst>
          </a:blip>
          <a:srcRect l="59173" t="25058"/>
          <a:stretch/>
        </p:blipFill>
        <p:spPr bwMode="auto">
          <a:xfrm rot="16200000">
            <a:off x="9066703" y="-1445355"/>
            <a:ext cx="1679945" cy="4570651"/>
          </a:xfrm>
          <a:prstGeom prst="rect">
            <a:avLst/>
          </a:prstGeom>
          <a:noFill/>
          <a:extLst>
            <a:ext uri="{909E8E84-426E-40DD-AFC4-6F175D3DCCD1}">
              <a14:hiddenFill xmlns:a14="http://schemas.microsoft.com/office/drawing/2010/main">
                <a:solidFill>
                  <a:srgbClr val="FFFFFF"/>
                </a:solidFill>
              </a14:hiddenFill>
            </a:ext>
          </a:extLst>
        </p:spPr>
      </p:pic>
      <p:sp>
        <p:nvSpPr>
          <p:cNvPr id="8" name="Прямоугольник 7"/>
          <p:cNvSpPr/>
          <p:nvPr/>
        </p:nvSpPr>
        <p:spPr>
          <a:xfrm>
            <a:off x="2216282" y="3288089"/>
            <a:ext cx="7722577" cy="1200329"/>
          </a:xfrm>
          <a:prstGeom prst="rect">
            <a:avLst/>
          </a:prstGeom>
        </p:spPr>
        <p:txBody>
          <a:bodyPr wrap="square">
            <a:spAutoFit/>
          </a:bodyPr>
          <a:lstStyle/>
          <a:p>
            <a:pPr algn="ctr"/>
            <a:r>
              <a:rPr lang="kk-KZ" sz="3600" b="1" spc="110" dirty="0" smtClean="0">
                <a:solidFill>
                  <a:srgbClr val="002060"/>
                </a:solidFill>
                <a:latin typeface="Arial" panose="020B0604020202020204" pitchFamily="34" charset="0"/>
                <a:cs typeface="Arial" panose="020B0604020202020204" pitchFamily="34" charset="0"/>
              </a:rPr>
              <a:t>2024-2025 ОҚУ ЖЫЛЫН АЯҚТАУ ТУРАЛЫ</a:t>
            </a:r>
            <a:endParaRPr lang="kk-KZ" sz="3600" b="1" spc="11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26693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Прямоугольник 39"/>
          <p:cNvSpPr/>
          <p:nvPr/>
        </p:nvSpPr>
        <p:spPr>
          <a:xfrm>
            <a:off x="6721391" y="1642623"/>
            <a:ext cx="4399032" cy="1017178"/>
          </a:xfrm>
          <a:prstGeom prst="rect">
            <a:avLst/>
          </a:prstGeom>
          <a:solidFill>
            <a:schemeClr val="accent1">
              <a:lumMod val="40000"/>
              <a:lumOff val="60000"/>
            </a:schemeClr>
          </a:soli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8" name="Прямоугольник 37"/>
          <p:cNvSpPr/>
          <p:nvPr/>
        </p:nvSpPr>
        <p:spPr>
          <a:xfrm>
            <a:off x="1155888" y="1639419"/>
            <a:ext cx="4404906" cy="1003172"/>
          </a:xfrm>
          <a:prstGeom prst="rect">
            <a:avLst/>
          </a:prstGeom>
          <a:solidFill>
            <a:schemeClr val="accent1">
              <a:lumMod val="40000"/>
              <a:lumOff val="60000"/>
            </a:schemeClr>
          </a:soli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7" name="Прямая соединительная линия 6"/>
          <p:cNvCxnSpPr/>
          <p:nvPr/>
        </p:nvCxnSpPr>
        <p:spPr>
          <a:xfrm flipV="1">
            <a:off x="2019300" y="847725"/>
            <a:ext cx="9944100" cy="9525"/>
          </a:xfrm>
          <a:prstGeom prst="line">
            <a:avLst/>
          </a:prstGeom>
          <a:ln w="38100">
            <a:solidFill>
              <a:srgbClr val="058EEC"/>
            </a:solidFill>
          </a:ln>
        </p:spPr>
        <p:style>
          <a:lnRef idx="1">
            <a:schemeClr val="accent1"/>
          </a:lnRef>
          <a:fillRef idx="0">
            <a:schemeClr val="accent1"/>
          </a:fillRef>
          <a:effectRef idx="0">
            <a:schemeClr val="accent1"/>
          </a:effectRef>
          <a:fontRef idx="minor">
            <a:schemeClr val="tx1"/>
          </a:fontRef>
        </p:style>
      </p:cxnSp>
      <p:pic>
        <p:nvPicPr>
          <p:cNvPr id="2050"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ackgroundRemoval t="20090" b="100000" l="58307" r="100000">
                        <a14:foregroundMark x1="65974" y1="98420" x2="63099" y2="99774"/>
                        <a14:foregroundMark x1="97923" y1="28668" x2="99681" y2="25282"/>
                      </a14:backgroundRemoval>
                    </a14:imgEffect>
                  </a14:imgLayer>
                </a14:imgProps>
              </a:ext>
              <a:ext uri="{28A0092B-C50C-407E-A947-70E740481C1C}">
                <a14:useLocalDpi xmlns:a14="http://schemas.microsoft.com/office/drawing/2010/main" val="0"/>
              </a:ext>
            </a:extLst>
          </a:blip>
          <a:srcRect l="60670"/>
          <a:stretch/>
        </p:blipFill>
        <p:spPr bwMode="auto">
          <a:xfrm rot="5400000" flipH="1">
            <a:off x="1247212" y="-1225459"/>
            <a:ext cx="1556797" cy="4029529"/>
          </a:xfrm>
          <a:prstGeom prst="rect">
            <a:avLst/>
          </a:prstGeom>
          <a:noFill/>
          <a:extLst>
            <a:ext uri="{909E8E84-426E-40DD-AFC4-6F175D3DCCD1}">
              <a14:hiddenFill xmlns:a14="http://schemas.microsoft.com/office/drawing/2010/main">
                <a:solidFill>
                  <a:srgbClr val="FFFFFF"/>
                </a:solidFill>
              </a14:hiddenFill>
            </a:ext>
          </a:extLst>
        </p:spPr>
      </p:pic>
      <p:sp>
        <p:nvSpPr>
          <p:cNvPr id="31" name="Номер слайда 30"/>
          <p:cNvSpPr>
            <a:spLocks noGrp="1"/>
          </p:cNvSpPr>
          <p:nvPr>
            <p:ph type="sldNum" sz="quarter" idx="12"/>
          </p:nvPr>
        </p:nvSpPr>
        <p:spPr>
          <a:xfrm>
            <a:off x="11963400" y="6492875"/>
            <a:ext cx="228600" cy="365125"/>
          </a:xfrm>
        </p:spPr>
        <p:txBody>
          <a:bodyPr/>
          <a:lstStyle/>
          <a:p>
            <a:fld id="{F27F56B3-D867-4247-9738-902390D54D2C}" type="slidenum">
              <a:rPr lang="ru-RU" smtClean="0"/>
              <a:pPr/>
              <a:t>2</a:t>
            </a:fld>
            <a:endParaRPr lang="ru-RU" dirty="0"/>
          </a:p>
        </p:txBody>
      </p:sp>
      <p:sp>
        <p:nvSpPr>
          <p:cNvPr id="2056" name="AutoShape 8" descr="Видеонаблюдение Видеонаблюдение Беспроводная камера видеонаблюдения,  веб-камера, угол, электроника, транспортное средство png | PNGWi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8" name="Shape 10255"/>
          <p:cNvSpPr/>
          <p:nvPr/>
        </p:nvSpPr>
        <p:spPr>
          <a:xfrm>
            <a:off x="2173673" y="231102"/>
            <a:ext cx="9095437" cy="438551"/>
          </a:xfrm>
          <a:prstGeom prst="rect">
            <a:avLst/>
          </a:prstGeom>
          <a:noFill/>
          <a:ln>
            <a:noFill/>
          </a:ln>
        </p:spPr>
        <p:txBody>
          <a:bodyPr spcFirstLastPara="1" wrap="square" lIns="68569" tIns="34275" rIns="68569" bIns="34275">
            <a:spAutoFit/>
          </a:bodyPr>
          <a:lstStyle/>
          <a:p>
            <a:pPr algn="ctr" eaLnBrk="0" fontAlgn="auto" hangingPunct="0">
              <a:spcBef>
                <a:spcPts val="0"/>
              </a:spcBef>
              <a:spcAft>
                <a:spcPts val="0"/>
              </a:spcAft>
              <a:defRPr/>
            </a:pPr>
            <a:r>
              <a:rPr lang="kk-KZ" sz="2400" b="1" dirty="0" smtClean="0">
                <a:solidFill>
                  <a:srgbClr val="002060"/>
                </a:solidFill>
                <a:latin typeface="Arial" panose="020B0604020202020204" pitchFamily="34" charset="0"/>
                <a:cs typeface="Arial" panose="020B0604020202020204" pitchFamily="34" charset="0"/>
              </a:rPr>
              <a:t>2024-2025 ОҚУ ЖЫЛЫН АЯҚТАУ</a:t>
            </a:r>
            <a:endParaRPr lang="ru-RU" sz="2400" b="1" dirty="0">
              <a:solidFill>
                <a:srgbClr val="002060"/>
              </a:solidFill>
              <a:latin typeface="Arial" panose="020B0604020202020204" pitchFamily="34" charset="0"/>
              <a:cs typeface="Arial" panose="020B0604020202020204" pitchFamily="34" charset="0"/>
            </a:endParaRPr>
          </a:p>
        </p:txBody>
      </p:sp>
      <p:sp>
        <p:nvSpPr>
          <p:cNvPr id="6" name="Прямоугольник 5"/>
          <p:cNvSpPr/>
          <p:nvPr/>
        </p:nvSpPr>
        <p:spPr>
          <a:xfrm>
            <a:off x="307975" y="1322160"/>
            <a:ext cx="2963119" cy="3293209"/>
          </a:xfrm>
          <a:prstGeom prst="rect">
            <a:avLst/>
          </a:prstGeom>
        </p:spPr>
        <p:txBody>
          <a:bodyPr wrap="square">
            <a:spAutoFit/>
          </a:bodyPr>
          <a:lstStyle/>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chemeClr val="accent1">
                  <a:lumMod val="50000"/>
                </a:schemeClr>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p:txBody>
      </p:sp>
      <p:sp>
        <p:nvSpPr>
          <p:cNvPr id="24" name="Прямоугольник 23"/>
          <p:cNvSpPr/>
          <p:nvPr/>
        </p:nvSpPr>
        <p:spPr>
          <a:xfrm>
            <a:off x="2192357" y="1019104"/>
            <a:ext cx="8482988" cy="461665"/>
          </a:xfrm>
          <a:prstGeom prst="rect">
            <a:avLst/>
          </a:prstGeom>
        </p:spPr>
        <p:txBody>
          <a:bodyPr wrap="square">
            <a:spAutoFit/>
          </a:bodyPr>
          <a:lstStyle/>
          <a:p>
            <a:pPr algn="ctr"/>
            <a:r>
              <a:rPr lang="ru-RU" sz="2400" b="1" dirty="0">
                <a:solidFill>
                  <a:srgbClr val="002060"/>
                </a:solidFill>
                <a:latin typeface="Arial" panose="020B0604020202020204" pitchFamily="34" charset="0"/>
                <a:ea typeface="Times New Roman" panose="02020603050405020304" pitchFamily="18" charset="0"/>
              </a:rPr>
              <a:t>9, </a:t>
            </a:r>
            <a:r>
              <a:rPr lang="ru-RU" sz="2400" b="1" dirty="0" smtClean="0">
                <a:solidFill>
                  <a:srgbClr val="002060"/>
                </a:solidFill>
                <a:latin typeface="Arial" panose="020B0604020202020204" pitchFamily="34" charset="0"/>
                <a:ea typeface="Times New Roman" panose="02020603050405020304" pitchFamily="18" charset="0"/>
              </a:rPr>
              <a:t>11- </a:t>
            </a:r>
            <a:r>
              <a:rPr lang="ru-RU" sz="2400" b="1" dirty="0" err="1" smtClean="0">
                <a:solidFill>
                  <a:srgbClr val="002060"/>
                </a:solidFill>
                <a:latin typeface="Arial" panose="020B0604020202020204" pitchFamily="34" charset="0"/>
                <a:ea typeface="Times New Roman" panose="02020603050405020304" pitchFamily="18" charset="0"/>
              </a:rPr>
              <a:t>сыныптардың</a:t>
            </a:r>
            <a:r>
              <a:rPr lang="ru-RU" sz="2400" b="1" dirty="0" smtClean="0">
                <a:solidFill>
                  <a:srgbClr val="002060"/>
                </a:solidFill>
                <a:latin typeface="Arial" panose="020B0604020202020204" pitchFamily="34" charset="0"/>
                <a:ea typeface="Times New Roman" panose="02020603050405020304" pitchFamily="18" charset="0"/>
              </a:rPr>
              <a:t> </a:t>
            </a:r>
            <a:r>
              <a:rPr lang="ru-RU" sz="2400" b="1" dirty="0" err="1" smtClean="0">
                <a:solidFill>
                  <a:srgbClr val="002060"/>
                </a:solidFill>
                <a:latin typeface="Arial" panose="020B0604020202020204" pitchFamily="34" charset="0"/>
                <a:ea typeface="Times New Roman" panose="02020603050405020304" pitchFamily="18" charset="0"/>
              </a:rPr>
              <a:t>қорытынды</a:t>
            </a:r>
            <a:r>
              <a:rPr lang="ru-RU" sz="2400" b="1" dirty="0" smtClean="0">
                <a:solidFill>
                  <a:srgbClr val="002060"/>
                </a:solidFill>
                <a:latin typeface="Arial" panose="020B0604020202020204" pitchFamily="34" charset="0"/>
                <a:ea typeface="Times New Roman" panose="02020603050405020304" pitchFamily="18" charset="0"/>
              </a:rPr>
              <a:t> </a:t>
            </a:r>
            <a:r>
              <a:rPr lang="ru-RU" sz="2400" b="1" dirty="0" err="1" smtClean="0">
                <a:solidFill>
                  <a:srgbClr val="002060"/>
                </a:solidFill>
                <a:latin typeface="Arial" panose="020B0604020202020204" pitchFamily="34" charset="0"/>
                <a:ea typeface="Times New Roman" panose="02020603050405020304" pitchFamily="18" charset="0"/>
              </a:rPr>
              <a:t>бітіру</a:t>
            </a:r>
            <a:r>
              <a:rPr lang="ru-RU" sz="2400" b="1" dirty="0" smtClean="0">
                <a:solidFill>
                  <a:srgbClr val="002060"/>
                </a:solidFill>
                <a:latin typeface="Arial" panose="020B0604020202020204" pitchFamily="34" charset="0"/>
                <a:ea typeface="Times New Roman" panose="02020603050405020304" pitchFamily="18" charset="0"/>
              </a:rPr>
              <a:t> </a:t>
            </a:r>
            <a:r>
              <a:rPr lang="ru-RU" sz="2400" b="1" dirty="0" err="1" smtClean="0">
                <a:solidFill>
                  <a:srgbClr val="002060"/>
                </a:solidFill>
                <a:latin typeface="Arial" panose="020B0604020202020204" pitchFamily="34" charset="0"/>
                <a:ea typeface="Times New Roman" panose="02020603050405020304" pitchFamily="18" charset="0"/>
              </a:rPr>
              <a:t>емтихандары</a:t>
            </a:r>
            <a:r>
              <a:rPr lang="ru-RU" sz="2400" b="1" dirty="0" smtClean="0">
                <a:solidFill>
                  <a:srgbClr val="002060"/>
                </a:solidFill>
                <a:latin typeface="Arial" panose="020B0604020202020204" pitchFamily="34" charset="0"/>
                <a:ea typeface="Times New Roman" panose="02020603050405020304" pitchFamily="18" charset="0"/>
              </a:rPr>
              <a:t> </a:t>
            </a:r>
            <a:endParaRPr lang="ru-RU" sz="2400" b="1" dirty="0">
              <a:solidFill>
                <a:srgbClr val="002060"/>
              </a:solidFill>
              <a:latin typeface="Arial" panose="020B0604020202020204" pitchFamily="34" charset="0"/>
              <a:ea typeface="Times New Roman" panose="02020603050405020304" pitchFamily="18" charset="0"/>
            </a:endParaRPr>
          </a:p>
        </p:txBody>
      </p:sp>
      <p:sp>
        <p:nvSpPr>
          <p:cNvPr id="30" name="Прямоугольник 29"/>
          <p:cNvSpPr/>
          <p:nvPr/>
        </p:nvSpPr>
        <p:spPr>
          <a:xfrm>
            <a:off x="900882" y="1621779"/>
            <a:ext cx="4810188" cy="4678204"/>
          </a:xfrm>
          <a:prstGeom prst="rect">
            <a:avLst/>
          </a:prstGeom>
        </p:spPr>
        <p:txBody>
          <a:bodyPr wrap="square">
            <a:spAutoFit/>
          </a:bodyPr>
          <a:lstStyle/>
          <a:p>
            <a:pPr algn="ctr"/>
            <a:r>
              <a:rPr lang="ru-RU" sz="2800" b="1" dirty="0" smtClean="0">
                <a:solidFill>
                  <a:srgbClr val="002060"/>
                </a:solidFill>
                <a:latin typeface="Arial" panose="020B0604020202020204" pitchFamily="34" charset="0"/>
                <a:ea typeface="Times New Roman" panose="02020603050405020304" pitchFamily="18" charset="0"/>
              </a:rPr>
              <a:t>9-сынып</a:t>
            </a:r>
            <a:endParaRPr lang="ru-RU" sz="2800" b="1" dirty="0">
              <a:solidFill>
                <a:srgbClr val="002060"/>
              </a:solidFill>
              <a:latin typeface="Arial" panose="020B0604020202020204" pitchFamily="34" charset="0"/>
              <a:ea typeface="Times New Roman" panose="02020603050405020304" pitchFamily="18" charset="0"/>
            </a:endParaRPr>
          </a:p>
          <a:p>
            <a:pPr algn="ctr"/>
            <a:r>
              <a:rPr lang="ru-RU" sz="2400" b="1" dirty="0" smtClean="0">
                <a:solidFill>
                  <a:srgbClr val="C00000"/>
                </a:solidFill>
                <a:latin typeface="Arial" panose="020B0604020202020204" pitchFamily="34" charset="0"/>
                <a:ea typeface="Times New Roman" panose="02020603050405020304" pitchFamily="18" charset="0"/>
              </a:rPr>
              <a:t>24 </a:t>
            </a:r>
            <a:r>
              <a:rPr lang="ru-RU" sz="1600" b="1" dirty="0" err="1" smtClean="0">
                <a:solidFill>
                  <a:srgbClr val="002060"/>
                </a:solidFill>
                <a:latin typeface="Arial" panose="020B0604020202020204" pitchFamily="34" charset="0"/>
                <a:ea typeface="Times New Roman" panose="02020603050405020304" pitchFamily="18" charset="0"/>
              </a:rPr>
              <a:t>оқушы</a:t>
            </a:r>
            <a:endParaRPr lang="ru-RU" sz="1600" b="1" dirty="0">
              <a:solidFill>
                <a:srgbClr val="002060"/>
              </a:solidFill>
              <a:latin typeface="Arial" panose="020B0604020202020204" pitchFamily="34" charset="0"/>
              <a:ea typeface="Times New Roman" panose="02020603050405020304" pitchFamily="18" charset="0"/>
            </a:endParaRPr>
          </a:p>
          <a:p>
            <a:pPr algn="ctr"/>
            <a:endParaRPr lang="kk-KZ" sz="1000" b="1" dirty="0" smtClean="0">
              <a:solidFill>
                <a:srgbClr val="002060"/>
              </a:solidFill>
              <a:latin typeface="Arial" panose="020B0604020202020204" pitchFamily="34" charset="0"/>
              <a:ea typeface="Times New Roman" panose="02020603050405020304" pitchFamily="18" charset="0"/>
            </a:endParaRPr>
          </a:p>
          <a:p>
            <a:pPr algn="ctr"/>
            <a:endParaRPr lang="kk-KZ" b="1" dirty="0" smtClean="0">
              <a:solidFill>
                <a:srgbClr val="002060"/>
              </a:solidFill>
              <a:latin typeface="Arial" panose="020B0604020202020204" pitchFamily="34" charset="0"/>
              <a:ea typeface="Times New Roman" panose="02020603050405020304" pitchFamily="18" charset="0"/>
            </a:endParaRPr>
          </a:p>
          <a:p>
            <a:pPr algn="ctr"/>
            <a:r>
              <a:rPr lang="kk-KZ" b="1" dirty="0" smtClean="0">
                <a:solidFill>
                  <a:srgbClr val="002060"/>
                </a:solidFill>
                <a:latin typeface="Arial" panose="020B0604020202020204" pitchFamily="34" charset="0"/>
                <a:ea typeface="Times New Roman" panose="02020603050405020304" pitchFamily="18" charset="0"/>
              </a:rPr>
              <a:t>Қорытынды </a:t>
            </a:r>
            <a:r>
              <a:rPr lang="kk-KZ" b="1" dirty="0">
                <a:solidFill>
                  <a:srgbClr val="002060"/>
                </a:solidFill>
                <a:latin typeface="Arial" panose="020B0604020202020204" pitchFamily="34" charset="0"/>
                <a:ea typeface="Times New Roman" panose="02020603050405020304" pitchFamily="18" charset="0"/>
              </a:rPr>
              <a:t>бітіру емтихандары </a:t>
            </a:r>
          </a:p>
          <a:p>
            <a:pPr algn="ctr"/>
            <a:r>
              <a:rPr lang="ru-RU" sz="2000" b="1" dirty="0" smtClean="0">
                <a:solidFill>
                  <a:srgbClr val="C00000"/>
                </a:solidFill>
                <a:latin typeface="Arial" panose="020B0604020202020204" pitchFamily="34" charset="0"/>
                <a:ea typeface="Times New Roman" panose="02020603050405020304" pitchFamily="18" charset="0"/>
              </a:rPr>
              <a:t>2025 </a:t>
            </a:r>
            <a:r>
              <a:rPr lang="ru-RU" sz="2000" b="1" dirty="0" err="1" smtClean="0">
                <a:solidFill>
                  <a:srgbClr val="C00000"/>
                </a:solidFill>
                <a:latin typeface="Arial" panose="020B0604020202020204" pitchFamily="34" charset="0"/>
                <a:ea typeface="Times New Roman" panose="02020603050405020304" pitchFamily="18" charset="0"/>
              </a:rPr>
              <a:t>жылғы</a:t>
            </a:r>
            <a:r>
              <a:rPr lang="ru-RU" sz="2000" b="1" dirty="0" smtClean="0">
                <a:solidFill>
                  <a:srgbClr val="C00000"/>
                </a:solidFill>
                <a:latin typeface="Arial" panose="020B0604020202020204" pitchFamily="34" charset="0"/>
                <a:ea typeface="Times New Roman" panose="02020603050405020304" pitchFamily="18" charset="0"/>
              </a:rPr>
              <a:t> 29 </a:t>
            </a:r>
            <a:r>
              <a:rPr lang="ru-RU" sz="2000" b="1" dirty="0" err="1" smtClean="0">
                <a:solidFill>
                  <a:srgbClr val="C00000"/>
                </a:solidFill>
                <a:latin typeface="Arial" panose="020B0604020202020204" pitchFamily="34" charset="0"/>
                <a:ea typeface="Times New Roman" panose="02020603050405020304" pitchFamily="18" charset="0"/>
              </a:rPr>
              <a:t>мамыр</a:t>
            </a:r>
            <a:r>
              <a:rPr lang="ru-RU" sz="2000" b="1" dirty="0">
                <a:solidFill>
                  <a:srgbClr val="C00000"/>
                </a:solidFill>
                <a:latin typeface="Arial" panose="020B0604020202020204" pitchFamily="34" charset="0"/>
                <a:ea typeface="Times New Roman" panose="02020603050405020304" pitchFamily="18" charset="0"/>
              </a:rPr>
              <a:t>-</a:t>
            </a:r>
            <a:r>
              <a:rPr lang="ru-RU" sz="2000" b="1" dirty="0" smtClean="0">
                <a:solidFill>
                  <a:srgbClr val="C00000"/>
                </a:solidFill>
                <a:latin typeface="Arial" panose="020B0604020202020204" pitchFamily="34" charset="0"/>
                <a:ea typeface="Times New Roman" panose="02020603050405020304" pitchFamily="18" charset="0"/>
              </a:rPr>
              <a:t> 10 </a:t>
            </a:r>
            <a:r>
              <a:rPr lang="ru-RU" sz="2000" b="1" dirty="0" err="1" smtClean="0">
                <a:solidFill>
                  <a:srgbClr val="C00000"/>
                </a:solidFill>
                <a:latin typeface="Arial" panose="020B0604020202020204" pitchFamily="34" charset="0"/>
                <a:ea typeface="Times New Roman" panose="02020603050405020304" pitchFamily="18" charset="0"/>
              </a:rPr>
              <a:t>маусым</a:t>
            </a:r>
            <a:endParaRPr lang="ru-RU" sz="2000" b="1" dirty="0">
              <a:solidFill>
                <a:srgbClr val="C0000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u="sng" dirty="0">
                <a:solidFill>
                  <a:srgbClr val="002060"/>
                </a:solidFill>
                <a:latin typeface="Arial" panose="020B0604020202020204" pitchFamily="34" charset="0"/>
                <a:ea typeface="Times New Roman" panose="02020603050405020304" pitchFamily="18" charset="0"/>
              </a:rPr>
              <a:t>м</a:t>
            </a:r>
            <a:r>
              <a:rPr lang="ru-RU" sz="2000" u="sng" dirty="0" smtClean="0">
                <a:solidFill>
                  <a:srgbClr val="002060"/>
                </a:solidFill>
                <a:latin typeface="Arial" panose="020B0604020202020204" pitchFamily="34" charset="0"/>
                <a:ea typeface="Times New Roman" panose="02020603050405020304" pitchFamily="18" charset="0"/>
              </a:rPr>
              <a:t>атематика(алгебра)</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a:solidFill>
                  <a:srgbClr val="002060"/>
                </a:solidFill>
                <a:latin typeface="Arial" panose="020B0604020202020204" pitchFamily="34" charset="0"/>
                <a:ea typeface="Times New Roman" panose="02020603050405020304" pitchFamily="18" charset="0"/>
              </a:rPr>
              <a:t>- </a:t>
            </a:r>
            <a:r>
              <a:rPr lang="ru-RU" sz="2000" b="1" dirty="0">
                <a:solidFill>
                  <a:srgbClr val="002060"/>
                </a:solidFill>
                <a:latin typeface="Arial" panose="020B0604020202020204" pitchFamily="34" charset="0"/>
                <a:ea typeface="Times New Roman" panose="02020603050405020304" pitchFamily="18" charset="0"/>
              </a:rPr>
              <a:t>29 </a:t>
            </a:r>
            <a:r>
              <a:rPr lang="ru-RU" sz="2000" b="1" dirty="0" err="1">
                <a:solidFill>
                  <a:srgbClr val="002060"/>
                </a:solidFill>
                <a:latin typeface="Arial" panose="020B0604020202020204" pitchFamily="34" charset="0"/>
                <a:ea typeface="Times New Roman" panose="02020603050405020304" pitchFamily="18" charset="0"/>
              </a:rPr>
              <a:t>мамыр</a:t>
            </a:r>
            <a:endParaRPr lang="ru-RU" sz="2000" b="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u="sng" dirty="0" err="1" smtClean="0">
                <a:solidFill>
                  <a:srgbClr val="002060"/>
                </a:solidFill>
                <a:latin typeface="Arial" panose="020B0604020202020204" pitchFamily="34" charset="0"/>
                <a:ea typeface="Times New Roman" panose="02020603050405020304" pitchFamily="18" charset="0"/>
              </a:rPr>
              <a:t>оқыту</a:t>
            </a:r>
            <a:r>
              <a:rPr lang="ru-RU" sz="2000" u="sng" dirty="0" smtClean="0">
                <a:solidFill>
                  <a:srgbClr val="002060"/>
                </a:solidFill>
                <a:latin typeface="Arial" panose="020B0604020202020204" pitchFamily="34" charset="0"/>
                <a:ea typeface="Times New Roman" panose="02020603050405020304" pitchFamily="18" charset="0"/>
              </a:rPr>
              <a:t> </a:t>
            </a:r>
            <a:r>
              <a:rPr lang="ru-RU" sz="2000" u="sng" dirty="0" err="1" smtClean="0">
                <a:solidFill>
                  <a:srgbClr val="002060"/>
                </a:solidFill>
                <a:latin typeface="Arial" panose="020B0604020202020204" pitchFamily="34" charset="0"/>
                <a:ea typeface="Times New Roman" panose="02020603050405020304" pitchFamily="18" charset="0"/>
              </a:rPr>
              <a:t>тілі</a:t>
            </a:r>
            <a:r>
              <a:rPr lang="ru-RU" sz="2000" u="sng" dirty="0" smtClean="0">
                <a:solidFill>
                  <a:srgbClr val="002060"/>
                </a:solidFill>
                <a:latin typeface="Arial" panose="020B0604020202020204" pitchFamily="34" charset="0"/>
                <a:ea typeface="Times New Roman" panose="02020603050405020304" pitchFamily="18" charset="0"/>
              </a:rPr>
              <a:t> </a:t>
            </a:r>
            <a:r>
              <a:rPr lang="ru-RU" sz="2000" i="1" dirty="0">
                <a:solidFill>
                  <a:srgbClr val="002060"/>
                </a:solidFill>
                <a:latin typeface="Arial" panose="020B0604020202020204" pitchFamily="34" charset="0"/>
                <a:ea typeface="Times New Roman" panose="02020603050405020304" pitchFamily="18" charset="0"/>
              </a:rPr>
              <a:t>(</a:t>
            </a:r>
            <a:r>
              <a:rPr lang="ru-RU" sz="2000" i="1" dirty="0" err="1">
                <a:solidFill>
                  <a:srgbClr val="002060"/>
                </a:solidFill>
                <a:latin typeface="Arial" panose="020B0604020202020204" pitchFamily="34" charset="0"/>
                <a:ea typeface="Times New Roman" panose="02020603050405020304" pitchFamily="18" charset="0"/>
              </a:rPr>
              <a:t>қазақ</a:t>
            </a:r>
            <a:r>
              <a:rPr lang="ru-RU" sz="2000" i="1" dirty="0">
                <a:solidFill>
                  <a:srgbClr val="002060"/>
                </a:solidFill>
                <a:latin typeface="Arial" panose="020B0604020202020204" pitchFamily="34" charset="0"/>
                <a:ea typeface="Times New Roman" panose="02020603050405020304" pitchFamily="18" charset="0"/>
              </a:rPr>
              <a:t> </a:t>
            </a:r>
            <a:r>
              <a:rPr lang="ru-RU" sz="2000" i="1" dirty="0" err="1">
                <a:solidFill>
                  <a:srgbClr val="002060"/>
                </a:solidFill>
                <a:latin typeface="Arial" panose="020B0604020202020204" pitchFamily="34" charset="0"/>
                <a:ea typeface="Times New Roman" panose="02020603050405020304" pitchFamily="18" charset="0"/>
              </a:rPr>
              <a:t>тілі</a:t>
            </a:r>
            <a:r>
              <a:rPr lang="ru-RU" sz="2000" i="1" dirty="0">
                <a:solidFill>
                  <a:srgbClr val="002060"/>
                </a:solidFill>
                <a:latin typeface="Arial" panose="020B0604020202020204" pitchFamily="34" charset="0"/>
                <a:ea typeface="Times New Roman" panose="02020603050405020304" pitchFamily="18" charset="0"/>
              </a:rPr>
              <a:t>) </a:t>
            </a:r>
            <a:r>
              <a:rPr lang="ru-RU" sz="2000" i="1" dirty="0" smtClean="0">
                <a:solidFill>
                  <a:srgbClr val="002060"/>
                </a:solidFill>
                <a:latin typeface="Arial" panose="020B0604020202020204" pitchFamily="34" charset="0"/>
                <a:ea typeface="Times New Roman" panose="02020603050405020304" pitchFamily="18" charset="0"/>
              </a:rPr>
              <a:t>-</a:t>
            </a:r>
            <a:r>
              <a:rPr lang="ru-RU" sz="2000" b="1" dirty="0" smtClean="0">
                <a:solidFill>
                  <a:srgbClr val="002060"/>
                </a:solidFill>
                <a:latin typeface="Arial" panose="020B0604020202020204" pitchFamily="34" charset="0"/>
                <a:ea typeface="Times New Roman" panose="02020603050405020304" pitchFamily="18" charset="0"/>
              </a:rPr>
              <a:t>2 </a:t>
            </a:r>
            <a:r>
              <a:rPr lang="ru-RU" sz="2000" b="1" dirty="0" err="1">
                <a:solidFill>
                  <a:srgbClr val="002060"/>
                </a:solidFill>
                <a:latin typeface="Arial" panose="020B0604020202020204" pitchFamily="34" charset="0"/>
                <a:ea typeface="Times New Roman" panose="02020603050405020304" pitchFamily="18" charset="0"/>
              </a:rPr>
              <a:t>маусым</a:t>
            </a:r>
            <a:endParaRPr lang="ru-RU" sz="2000" b="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u="sng" dirty="0" err="1">
                <a:solidFill>
                  <a:srgbClr val="002060"/>
                </a:solidFill>
                <a:latin typeface="Arial" panose="020B0604020202020204" pitchFamily="34" charset="0"/>
                <a:ea typeface="Times New Roman" panose="02020603050405020304" pitchFamily="18" charset="0"/>
              </a:rPr>
              <a:t>таңдау</a:t>
            </a:r>
            <a:r>
              <a:rPr lang="ru-RU" sz="2000" u="sng" dirty="0">
                <a:solidFill>
                  <a:srgbClr val="002060"/>
                </a:solidFill>
                <a:latin typeface="Arial" panose="020B0604020202020204" pitchFamily="34" charset="0"/>
                <a:ea typeface="Times New Roman" panose="02020603050405020304" pitchFamily="18" charset="0"/>
              </a:rPr>
              <a:t> </a:t>
            </a:r>
            <a:r>
              <a:rPr lang="ru-RU" sz="2000" u="sng" dirty="0" err="1">
                <a:solidFill>
                  <a:srgbClr val="002060"/>
                </a:solidFill>
                <a:latin typeface="Arial" panose="020B0604020202020204" pitchFamily="34" charset="0"/>
                <a:ea typeface="Times New Roman" panose="02020603050405020304" pitchFamily="18" charset="0"/>
              </a:rPr>
              <a:t>пәні</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Қаз</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тарихы</a:t>
            </a:r>
            <a:r>
              <a:rPr lang="ru-RU" sz="2000" dirty="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дүниежүзі</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тарихы</a:t>
            </a:r>
            <a:r>
              <a:rPr lang="ru-RU" sz="2000" dirty="0">
                <a:solidFill>
                  <a:srgbClr val="002060"/>
                </a:solidFill>
                <a:latin typeface="Arial" panose="020B0604020202020204" pitchFamily="34" charset="0"/>
                <a:ea typeface="Times New Roman" panose="02020603050405020304" pitchFamily="18" charset="0"/>
              </a:rPr>
              <a:t>, физика, химия, биология, география, геометрия, информатика, </a:t>
            </a:r>
            <a:r>
              <a:rPr lang="ru-RU" sz="2000" dirty="0" err="1">
                <a:solidFill>
                  <a:srgbClr val="002060"/>
                </a:solidFill>
                <a:latin typeface="Arial" panose="020B0604020202020204" pitchFamily="34" charset="0"/>
                <a:ea typeface="Times New Roman" panose="02020603050405020304" pitchFamily="18" charset="0"/>
              </a:rPr>
              <a:t>шет</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тілі</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әдебиет</a:t>
            </a:r>
            <a:r>
              <a:rPr lang="ru-RU" sz="2000" dirty="0">
                <a:solidFill>
                  <a:srgbClr val="002060"/>
                </a:solidFill>
                <a:latin typeface="Arial" panose="020B0604020202020204" pitchFamily="34" charset="0"/>
                <a:ea typeface="Times New Roman" panose="02020603050405020304" pitchFamily="18" charset="0"/>
              </a:rPr>
              <a:t>) – </a:t>
            </a:r>
          </a:p>
          <a:p>
            <a:r>
              <a:rPr lang="ru-RU" sz="2000" b="1" dirty="0" smtClean="0">
                <a:solidFill>
                  <a:srgbClr val="002060"/>
                </a:solidFill>
                <a:latin typeface="Arial" panose="020B0604020202020204" pitchFamily="34" charset="0"/>
                <a:ea typeface="Times New Roman" panose="02020603050405020304" pitchFamily="18" charset="0"/>
              </a:rPr>
              <a:t>                              5 </a:t>
            </a:r>
            <a:r>
              <a:rPr lang="ru-RU" sz="2000" b="1" dirty="0" err="1">
                <a:solidFill>
                  <a:srgbClr val="002060"/>
                </a:solidFill>
                <a:latin typeface="Arial" panose="020B0604020202020204" pitchFamily="34" charset="0"/>
                <a:ea typeface="Times New Roman" panose="02020603050405020304" pitchFamily="18" charset="0"/>
              </a:rPr>
              <a:t>маусым</a:t>
            </a:r>
            <a:endParaRPr lang="ru-RU" sz="2000" b="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i="1" dirty="0" smtClean="0">
                <a:solidFill>
                  <a:srgbClr val="002060"/>
                </a:solidFill>
                <a:latin typeface="Arial" panose="020B0604020202020204" pitchFamily="34" charset="0"/>
                <a:ea typeface="Times New Roman" panose="02020603050405020304" pitchFamily="18" charset="0"/>
              </a:rPr>
              <a:t> </a:t>
            </a:r>
            <a:r>
              <a:rPr lang="ru-RU" sz="2000" i="1" u="sng" dirty="0" err="1" smtClean="0">
                <a:solidFill>
                  <a:srgbClr val="002060"/>
                </a:solidFill>
                <a:latin typeface="Arial" panose="020B0604020202020204" pitchFamily="34" charset="0"/>
                <a:ea typeface="Times New Roman" panose="02020603050405020304" pitchFamily="18" charset="0"/>
              </a:rPr>
              <a:t>орыс</a:t>
            </a:r>
            <a:r>
              <a:rPr lang="ru-RU" sz="2000" i="1" u="sng" dirty="0" smtClean="0">
                <a:solidFill>
                  <a:srgbClr val="002060"/>
                </a:solidFill>
                <a:latin typeface="Arial" panose="020B0604020202020204" pitchFamily="34" charset="0"/>
                <a:ea typeface="Times New Roman" panose="02020603050405020304" pitchFamily="18" charset="0"/>
              </a:rPr>
              <a:t> </a:t>
            </a:r>
            <a:r>
              <a:rPr lang="ru-RU" sz="2000" i="1" u="sng" dirty="0" err="1" smtClean="0">
                <a:solidFill>
                  <a:srgbClr val="002060"/>
                </a:solidFill>
                <a:latin typeface="Arial" panose="020B0604020202020204" pitchFamily="34" charset="0"/>
                <a:ea typeface="Times New Roman" panose="02020603050405020304" pitchFamily="18" charset="0"/>
              </a:rPr>
              <a:t>тілі</a:t>
            </a:r>
            <a:r>
              <a:rPr lang="ru-RU" sz="2000" i="1" u="sng" dirty="0" smtClean="0">
                <a:solidFill>
                  <a:srgbClr val="002060"/>
                </a:solidFill>
                <a:latin typeface="Arial" panose="020B0604020202020204" pitchFamily="34" charset="0"/>
                <a:ea typeface="Times New Roman" panose="02020603050405020304" pitchFamily="18" charset="0"/>
              </a:rPr>
              <a:t> мен </a:t>
            </a:r>
            <a:r>
              <a:rPr lang="ru-RU" sz="2000" i="1" u="sng" dirty="0" err="1" smtClean="0">
                <a:solidFill>
                  <a:srgbClr val="002060"/>
                </a:solidFill>
                <a:latin typeface="Arial" panose="020B0604020202020204" pitchFamily="34" charset="0"/>
                <a:ea typeface="Times New Roman" panose="02020603050405020304" pitchFamily="18" charset="0"/>
              </a:rPr>
              <a:t>әдебиеті</a:t>
            </a:r>
            <a:r>
              <a:rPr lang="ru-RU" sz="2000" i="1" u="sng" dirty="0" smtClean="0">
                <a:solidFill>
                  <a:srgbClr val="002060"/>
                </a:solidFill>
                <a:latin typeface="Arial" panose="020B0604020202020204" pitchFamily="34" charset="0"/>
                <a:ea typeface="Times New Roman" panose="02020603050405020304" pitchFamily="18" charset="0"/>
              </a:rPr>
              <a:t> </a:t>
            </a:r>
            <a:r>
              <a:rPr lang="ru-RU" sz="2000" b="1" i="1" dirty="0" smtClean="0">
                <a:solidFill>
                  <a:srgbClr val="002060"/>
                </a:solidFill>
                <a:latin typeface="Arial" panose="020B0604020202020204" pitchFamily="34" charset="0"/>
                <a:ea typeface="Times New Roman" panose="02020603050405020304" pitchFamily="18" charset="0"/>
              </a:rPr>
              <a:t>–</a:t>
            </a:r>
          </a:p>
          <a:p>
            <a:r>
              <a:rPr lang="ru-RU" sz="2000" b="1" dirty="0" smtClean="0">
                <a:solidFill>
                  <a:srgbClr val="002060"/>
                </a:solidFill>
                <a:latin typeface="Arial" panose="020B0604020202020204" pitchFamily="34" charset="0"/>
                <a:ea typeface="Times New Roman" panose="02020603050405020304" pitchFamily="18" charset="0"/>
              </a:rPr>
              <a:t>                                         </a:t>
            </a:r>
            <a:r>
              <a:rPr lang="ru-RU" sz="2000" b="1" i="1" dirty="0" smtClean="0">
                <a:solidFill>
                  <a:srgbClr val="002060"/>
                </a:solidFill>
                <a:latin typeface="Arial" panose="020B0604020202020204" pitchFamily="34" charset="0"/>
                <a:ea typeface="Times New Roman" panose="02020603050405020304" pitchFamily="18" charset="0"/>
              </a:rPr>
              <a:t>10 </a:t>
            </a:r>
            <a:r>
              <a:rPr lang="ru-RU" sz="2000" b="1" i="1" dirty="0" err="1" smtClean="0">
                <a:solidFill>
                  <a:srgbClr val="002060"/>
                </a:solidFill>
                <a:latin typeface="Arial" panose="020B0604020202020204" pitchFamily="34" charset="0"/>
                <a:ea typeface="Times New Roman" panose="02020603050405020304" pitchFamily="18" charset="0"/>
              </a:rPr>
              <a:t>маусым</a:t>
            </a:r>
            <a:endParaRPr lang="ru-RU" sz="2000" b="1" i="1" dirty="0">
              <a:solidFill>
                <a:srgbClr val="002060"/>
              </a:solidFill>
              <a:latin typeface="Arial" panose="020B0604020202020204" pitchFamily="34" charset="0"/>
              <a:ea typeface="Times New Roman" panose="02020603050405020304" pitchFamily="18" charset="0"/>
            </a:endParaRPr>
          </a:p>
        </p:txBody>
      </p:sp>
      <p:sp>
        <p:nvSpPr>
          <p:cNvPr id="35" name="Прямоугольник 34"/>
          <p:cNvSpPr/>
          <p:nvPr/>
        </p:nvSpPr>
        <p:spPr>
          <a:xfrm>
            <a:off x="6114207" y="1645951"/>
            <a:ext cx="5312165" cy="4678204"/>
          </a:xfrm>
          <a:prstGeom prst="rect">
            <a:avLst/>
          </a:prstGeom>
        </p:spPr>
        <p:txBody>
          <a:bodyPr wrap="square">
            <a:spAutoFit/>
          </a:bodyPr>
          <a:lstStyle/>
          <a:p>
            <a:pPr algn="ctr"/>
            <a:r>
              <a:rPr lang="ru-RU" sz="2800" b="1" dirty="0" smtClean="0">
                <a:solidFill>
                  <a:srgbClr val="002060"/>
                </a:solidFill>
                <a:latin typeface="Arial" panose="020B0604020202020204" pitchFamily="34" charset="0"/>
                <a:ea typeface="Times New Roman" panose="02020603050405020304" pitchFamily="18" charset="0"/>
              </a:rPr>
              <a:t>11-сынып</a:t>
            </a:r>
            <a:endParaRPr lang="ru-RU" sz="2800" b="1" dirty="0">
              <a:solidFill>
                <a:srgbClr val="002060"/>
              </a:solidFill>
              <a:latin typeface="Arial" panose="020B0604020202020204" pitchFamily="34" charset="0"/>
              <a:ea typeface="Times New Roman" panose="02020603050405020304" pitchFamily="18" charset="0"/>
            </a:endParaRPr>
          </a:p>
          <a:p>
            <a:pPr algn="ctr"/>
            <a:r>
              <a:rPr lang="ru-RU" sz="2400" b="1" dirty="0" smtClean="0">
                <a:solidFill>
                  <a:srgbClr val="C00000"/>
                </a:solidFill>
                <a:latin typeface="Arial" panose="020B0604020202020204" pitchFamily="34" charset="0"/>
                <a:ea typeface="Times New Roman" panose="02020603050405020304" pitchFamily="18" charset="0"/>
              </a:rPr>
              <a:t>33 </a:t>
            </a:r>
            <a:r>
              <a:rPr lang="ru-RU" sz="1600" b="1" dirty="0" err="1" smtClean="0">
                <a:solidFill>
                  <a:srgbClr val="002060"/>
                </a:solidFill>
                <a:latin typeface="Arial" panose="020B0604020202020204" pitchFamily="34" charset="0"/>
                <a:ea typeface="Times New Roman" panose="02020603050405020304" pitchFamily="18" charset="0"/>
              </a:rPr>
              <a:t>оқушы</a:t>
            </a: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000" b="1" dirty="0">
              <a:solidFill>
                <a:srgbClr val="002060"/>
              </a:solidFill>
              <a:latin typeface="Arial" panose="020B0604020202020204" pitchFamily="34" charset="0"/>
              <a:ea typeface="Times New Roman" panose="02020603050405020304" pitchFamily="18" charset="0"/>
            </a:endParaRPr>
          </a:p>
          <a:p>
            <a:pPr algn="ctr"/>
            <a:endParaRPr lang="ru-RU" b="1" dirty="0" smtClean="0">
              <a:solidFill>
                <a:srgbClr val="002060"/>
              </a:solidFill>
              <a:latin typeface="Arial" panose="020B0604020202020204" pitchFamily="34" charset="0"/>
              <a:ea typeface="Times New Roman" panose="02020603050405020304" pitchFamily="18" charset="0"/>
            </a:endParaRPr>
          </a:p>
          <a:p>
            <a:pPr algn="ctr"/>
            <a:r>
              <a:rPr lang="ru-RU" b="1" dirty="0" err="1" smtClean="0">
                <a:solidFill>
                  <a:srgbClr val="002060"/>
                </a:solidFill>
                <a:latin typeface="Arial" panose="020B0604020202020204" pitchFamily="34" charset="0"/>
                <a:ea typeface="Times New Roman" panose="02020603050405020304" pitchFamily="18" charset="0"/>
              </a:rPr>
              <a:t>Мемлекеттік</a:t>
            </a:r>
            <a:r>
              <a:rPr lang="ru-RU" b="1" dirty="0" smtClean="0">
                <a:solidFill>
                  <a:srgbClr val="002060"/>
                </a:solidFill>
                <a:latin typeface="Arial" panose="020B0604020202020204" pitchFamily="34" charset="0"/>
                <a:ea typeface="Times New Roman" panose="02020603050405020304" pitchFamily="18" charset="0"/>
              </a:rPr>
              <a:t> </a:t>
            </a:r>
            <a:r>
              <a:rPr lang="ru-RU" b="1" dirty="0" err="1" smtClean="0">
                <a:solidFill>
                  <a:srgbClr val="002060"/>
                </a:solidFill>
                <a:latin typeface="Arial" panose="020B0604020202020204" pitchFamily="34" charset="0"/>
                <a:ea typeface="Times New Roman" panose="02020603050405020304" pitchFamily="18" charset="0"/>
              </a:rPr>
              <a:t>бітіру</a:t>
            </a:r>
            <a:r>
              <a:rPr lang="ru-RU" b="1" dirty="0" smtClean="0">
                <a:solidFill>
                  <a:srgbClr val="002060"/>
                </a:solidFill>
                <a:latin typeface="Arial" panose="020B0604020202020204" pitchFamily="34" charset="0"/>
                <a:ea typeface="Times New Roman" panose="02020603050405020304" pitchFamily="18" charset="0"/>
              </a:rPr>
              <a:t> </a:t>
            </a:r>
            <a:r>
              <a:rPr lang="ru-RU" b="1" dirty="0" err="1" smtClean="0">
                <a:solidFill>
                  <a:srgbClr val="002060"/>
                </a:solidFill>
                <a:latin typeface="Arial" panose="020B0604020202020204" pitchFamily="34" charset="0"/>
                <a:ea typeface="Times New Roman" panose="02020603050405020304" pitchFamily="18" charset="0"/>
              </a:rPr>
              <a:t>емтихандары</a:t>
            </a:r>
            <a:endParaRPr lang="ru-RU" b="1" dirty="0">
              <a:solidFill>
                <a:srgbClr val="002060"/>
              </a:solidFill>
              <a:latin typeface="Arial" panose="020B0604020202020204" pitchFamily="34" charset="0"/>
              <a:ea typeface="Times New Roman" panose="02020603050405020304" pitchFamily="18" charset="0"/>
            </a:endParaRPr>
          </a:p>
          <a:p>
            <a:pPr algn="ctr"/>
            <a:r>
              <a:rPr lang="ru-RU" sz="2000" b="1" dirty="0" smtClean="0">
                <a:solidFill>
                  <a:srgbClr val="C00000"/>
                </a:solidFill>
                <a:latin typeface="Arial" panose="020B0604020202020204" pitchFamily="34" charset="0"/>
                <a:ea typeface="Times New Roman" panose="02020603050405020304" pitchFamily="18" charset="0"/>
              </a:rPr>
              <a:t>2025 </a:t>
            </a:r>
            <a:r>
              <a:rPr lang="ru-RU" sz="2000" b="1" dirty="0" err="1" smtClean="0">
                <a:solidFill>
                  <a:srgbClr val="C00000"/>
                </a:solidFill>
                <a:latin typeface="Arial" panose="020B0604020202020204" pitchFamily="34" charset="0"/>
                <a:ea typeface="Times New Roman" panose="02020603050405020304" pitchFamily="18" charset="0"/>
              </a:rPr>
              <a:t>жылғы</a:t>
            </a:r>
            <a:r>
              <a:rPr lang="ru-RU" sz="2000" b="1" dirty="0" smtClean="0">
                <a:solidFill>
                  <a:srgbClr val="C00000"/>
                </a:solidFill>
                <a:latin typeface="Arial" panose="020B0604020202020204" pitchFamily="34" charset="0"/>
                <a:ea typeface="Times New Roman" panose="02020603050405020304" pitchFamily="18" charset="0"/>
              </a:rPr>
              <a:t> </a:t>
            </a:r>
            <a:r>
              <a:rPr lang="ru-RU" sz="2000" b="1" dirty="0" smtClean="0">
                <a:solidFill>
                  <a:srgbClr val="C00000"/>
                </a:solidFill>
                <a:latin typeface="Arial" panose="020B0604020202020204" pitchFamily="34" charset="0"/>
                <a:ea typeface="Times New Roman" panose="02020603050405020304" pitchFamily="18" charset="0"/>
              </a:rPr>
              <a:t>30 мамыр-16 </a:t>
            </a:r>
            <a:r>
              <a:rPr lang="ru-RU" sz="2000" b="1" dirty="0" err="1" smtClean="0">
                <a:solidFill>
                  <a:srgbClr val="C00000"/>
                </a:solidFill>
                <a:latin typeface="Arial" panose="020B0604020202020204" pitchFamily="34" charset="0"/>
                <a:ea typeface="Times New Roman" panose="02020603050405020304" pitchFamily="18" charset="0"/>
              </a:rPr>
              <a:t>маусым</a:t>
            </a:r>
            <a:r>
              <a:rPr lang="ru-RU" sz="2000" b="1" dirty="0" smtClean="0">
                <a:solidFill>
                  <a:srgbClr val="C00000"/>
                </a:solidFill>
                <a:latin typeface="Arial" panose="020B0604020202020204" pitchFamily="34" charset="0"/>
                <a:ea typeface="Times New Roman" panose="02020603050405020304" pitchFamily="18" charset="0"/>
              </a:rPr>
              <a:t> </a:t>
            </a:r>
            <a:endParaRPr lang="ru-RU" sz="2000" b="1" dirty="0">
              <a:solidFill>
                <a:srgbClr val="C0000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dirty="0" err="1">
                <a:solidFill>
                  <a:srgbClr val="002060"/>
                </a:solidFill>
                <a:latin typeface="Arial" panose="020B0604020202020204" pitchFamily="34" charset="0"/>
                <a:ea typeface="Times New Roman" panose="02020603050405020304" pitchFamily="18" charset="0"/>
              </a:rPr>
              <a:t>Қазақстан</a:t>
            </a:r>
            <a:r>
              <a:rPr lang="ru-RU" sz="2000" dirty="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тарихы</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ауызша</a:t>
            </a:r>
            <a:r>
              <a:rPr lang="ru-RU" sz="2000" dirty="0" smtClean="0">
                <a:solidFill>
                  <a:srgbClr val="002060"/>
                </a:solidFill>
                <a:latin typeface="Arial" panose="020B0604020202020204" pitchFamily="34" charset="0"/>
                <a:ea typeface="Times New Roman" panose="02020603050405020304" pitchFamily="18" charset="0"/>
              </a:rPr>
              <a:t>) - </a:t>
            </a:r>
            <a:r>
              <a:rPr lang="ru-RU" sz="2000" b="1" i="1" dirty="0" smtClean="0">
                <a:solidFill>
                  <a:srgbClr val="002060"/>
                </a:solidFill>
                <a:latin typeface="Arial" panose="020B0604020202020204" pitchFamily="34" charset="0"/>
                <a:ea typeface="Times New Roman" panose="02020603050405020304" pitchFamily="18" charset="0"/>
              </a:rPr>
              <a:t>30 </a:t>
            </a:r>
            <a:r>
              <a:rPr lang="ru-RU" sz="2000" b="1" i="1" dirty="0" err="1">
                <a:solidFill>
                  <a:srgbClr val="002060"/>
                </a:solidFill>
                <a:latin typeface="Arial" panose="020B0604020202020204" pitchFamily="34" charset="0"/>
                <a:ea typeface="Times New Roman" panose="02020603050405020304" pitchFamily="18" charset="0"/>
              </a:rPr>
              <a:t>мамыр</a:t>
            </a:r>
            <a:endParaRPr lang="ru-RU" sz="2000" dirty="0" smtClean="0">
              <a:solidFill>
                <a:srgbClr val="002060"/>
              </a:solidFill>
              <a:latin typeface="Arial" panose="020B0604020202020204" pitchFamily="34" charset="0"/>
              <a:ea typeface="Times New Roman" panose="02020603050405020304" pitchFamily="18" charset="0"/>
            </a:endParaRPr>
          </a:p>
          <a:p>
            <a:pPr marL="263525" indent="-263525">
              <a:buFont typeface="Wingdings" panose="05000000000000000000" pitchFamily="2" charset="2"/>
              <a:buChar char="§"/>
            </a:pPr>
            <a:r>
              <a:rPr lang="ru-RU" sz="2000" dirty="0" smtClean="0">
                <a:solidFill>
                  <a:srgbClr val="002060"/>
                </a:solidFill>
                <a:latin typeface="Arial" panose="020B0604020202020204" pitchFamily="34" charset="0"/>
                <a:ea typeface="Times New Roman" panose="02020603050405020304" pitchFamily="18" charset="0"/>
              </a:rPr>
              <a:t>алгебра </a:t>
            </a:r>
            <a:r>
              <a:rPr lang="ru-RU" sz="2000" dirty="0" err="1" smtClean="0">
                <a:solidFill>
                  <a:srgbClr val="002060"/>
                </a:solidFill>
                <a:latin typeface="Arial" panose="020B0604020202020204" pitchFamily="34" charset="0"/>
                <a:ea typeface="Times New Roman" panose="02020603050405020304" pitchFamily="18" charset="0"/>
              </a:rPr>
              <a:t>және</a:t>
            </a:r>
            <a:r>
              <a:rPr lang="ru-RU" sz="2000" dirty="0" smtClean="0">
                <a:solidFill>
                  <a:srgbClr val="002060"/>
                </a:solidFill>
                <a:latin typeface="Arial" panose="020B0604020202020204" pitchFamily="34" charset="0"/>
                <a:ea typeface="Times New Roman" panose="02020603050405020304" pitchFamily="18" charset="0"/>
              </a:rPr>
              <a:t> анализ </a:t>
            </a:r>
            <a:r>
              <a:rPr lang="ru-RU" sz="2000" dirty="0" err="1" smtClean="0">
                <a:solidFill>
                  <a:srgbClr val="002060"/>
                </a:solidFill>
                <a:latin typeface="Arial" panose="020B0604020202020204" pitchFamily="34" charset="0"/>
                <a:ea typeface="Times New Roman" panose="02020603050405020304" pitchFamily="18" charset="0"/>
              </a:rPr>
              <a:t>бастамалары</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жазбаша</a:t>
            </a:r>
            <a:r>
              <a:rPr lang="ru-RU" sz="2000" dirty="0" smtClean="0">
                <a:solidFill>
                  <a:srgbClr val="002060"/>
                </a:solidFill>
                <a:latin typeface="Arial" panose="020B0604020202020204" pitchFamily="34" charset="0"/>
                <a:ea typeface="Times New Roman" panose="02020603050405020304" pitchFamily="18" charset="0"/>
              </a:rPr>
              <a:t>) – </a:t>
            </a:r>
            <a:r>
              <a:rPr lang="ru-RU" sz="2000" b="1" dirty="0">
                <a:solidFill>
                  <a:srgbClr val="002060"/>
                </a:solidFill>
                <a:latin typeface="Arial" panose="020B0604020202020204" pitchFamily="34" charset="0"/>
                <a:ea typeface="Times New Roman" panose="02020603050405020304" pitchFamily="18" charset="0"/>
              </a:rPr>
              <a:t>4</a:t>
            </a:r>
            <a:r>
              <a:rPr lang="ru-RU" sz="2000" b="1" dirty="0" smtClean="0">
                <a:solidFill>
                  <a:srgbClr val="002060"/>
                </a:solidFill>
                <a:latin typeface="Arial" panose="020B0604020202020204" pitchFamily="34" charset="0"/>
                <a:ea typeface="Times New Roman" panose="02020603050405020304" pitchFamily="18" charset="0"/>
              </a:rPr>
              <a:t> </a:t>
            </a:r>
            <a:r>
              <a:rPr lang="ru-RU" sz="2000" b="1" dirty="0" err="1" smtClean="0">
                <a:solidFill>
                  <a:srgbClr val="002060"/>
                </a:solidFill>
                <a:latin typeface="Arial" panose="020B0604020202020204" pitchFamily="34" charset="0"/>
                <a:ea typeface="Times New Roman" panose="02020603050405020304" pitchFamily="18" charset="0"/>
              </a:rPr>
              <a:t>маусым</a:t>
            </a:r>
            <a:endParaRPr lang="ru-RU" sz="2000" b="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dirty="0" err="1">
                <a:solidFill>
                  <a:srgbClr val="002060"/>
                </a:solidFill>
                <a:latin typeface="Arial" panose="020B0604020202020204" pitchFamily="34" charset="0"/>
                <a:ea typeface="Times New Roman" panose="02020603050405020304" pitchFamily="18" charset="0"/>
              </a:rPr>
              <a:t>қазақ</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тілі</a:t>
            </a:r>
            <a:r>
              <a:rPr lang="ru-RU" sz="2000" dirty="0">
                <a:solidFill>
                  <a:srgbClr val="002060"/>
                </a:solidFill>
                <a:latin typeface="Arial" panose="020B0604020202020204" pitchFamily="34" charset="0"/>
                <a:ea typeface="Times New Roman" panose="02020603050405020304" pitchFamily="18" charset="0"/>
              </a:rPr>
              <a:t> </a:t>
            </a:r>
            <a:r>
              <a:rPr lang="ru-RU" sz="2000" i="1" dirty="0">
                <a:solidFill>
                  <a:srgbClr val="002060"/>
                </a:solidFill>
                <a:latin typeface="Arial" panose="020B0604020202020204" pitchFamily="34" charset="0"/>
                <a:ea typeface="Times New Roman" panose="02020603050405020304" pitchFamily="18" charset="0"/>
              </a:rPr>
              <a:t>(</a:t>
            </a:r>
            <a:r>
              <a:rPr lang="ru-RU" sz="2000" i="1" dirty="0" err="1">
                <a:solidFill>
                  <a:srgbClr val="002060"/>
                </a:solidFill>
                <a:latin typeface="Arial" panose="020B0604020202020204" pitchFamily="34" charset="0"/>
                <a:ea typeface="Times New Roman" panose="02020603050405020304" pitchFamily="18" charset="0"/>
              </a:rPr>
              <a:t>жазбаша</a:t>
            </a:r>
            <a:r>
              <a:rPr lang="ru-RU" sz="2000" i="1" dirty="0">
                <a:solidFill>
                  <a:srgbClr val="002060"/>
                </a:solidFill>
                <a:latin typeface="Arial" panose="020B0604020202020204" pitchFamily="34" charset="0"/>
                <a:ea typeface="Times New Roman" panose="02020603050405020304" pitchFamily="18" charset="0"/>
              </a:rPr>
              <a:t>) – </a:t>
            </a:r>
            <a:r>
              <a:rPr lang="ru-RU" sz="2000" b="1" dirty="0">
                <a:solidFill>
                  <a:srgbClr val="002060"/>
                </a:solidFill>
                <a:latin typeface="Arial" panose="020B0604020202020204" pitchFamily="34" charset="0"/>
                <a:ea typeface="Times New Roman" panose="02020603050405020304" pitchFamily="18" charset="0"/>
              </a:rPr>
              <a:t>9</a:t>
            </a:r>
            <a:r>
              <a:rPr lang="ru-RU" sz="2000" b="1" dirty="0" smtClean="0">
                <a:solidFill>
                  <a:srgbClr val="002060"/>
                </a:solidFill>
                <a:latin typeface="Arial" panose="020B0604020202020204" pitchFamily="34" charset="0"/>
                <a:ea typeface="Times New Roman" panose="02020603050405020304" pitchFamily="18" charset="0"/>
              </a:rPr>
              <a:t> </a:t>
            </a:r>
            <a:r>
              <a:rPr lang="ru-RU" sz="2000" b="1" dirty="0" err="1">
                <a:solidFill>
                  <a:srgbClr val="002060"/>
                </a:solidFill>
                <a:latin typeface="Arial" panose="020B0604020202020204" pitchFamily="34" charset="0"/>
                <a:ea typeface="Times New Roman" panose="02020603050405020304" pitchFamily="18" charset="0"/>
              </a:rPr>
              <a:t>маусым</a:t>
            </a:r>
            <a:endParaRPr lang="ru-RU" sz="2000" b="1" i="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dirty="0" err="1">
                <a:solidFill>
                  <a:srgbClr val="002060"/>
                </a:solidFill>
                <a:latin typeface="Arial" panose="020B0604020202020204" pitchFamily="34" charset="0"/>
                <a:ea typeface="Times New Roman" panose="02020603050405020304" pitchFamily="18" charset="0"/>
              </a:rPr>
              <a:t>таңдау</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пәні</a:t>
            </a:r>
            <a:r>
              <a:rPr lang="ru-RU" sz="2000" dirty="0">
                <a:solidFill>
                  <a:srgbClr val="002060"/>
                </a:solidFill>
                <a:latin typeface="Arial" panose="020B0604020202020204" pitchFamily="34" charset="0"/>
                <a:ea typeface="Times New Roman" panose="02020603050405020304" pitchFamily="18" charset="0"/>
              </a:rPr>
              <a:t> (физика, химия, биология, география, геометрия, </a:t>
            </a:r>
            <a:r>
              <a:rPr lang="ru-RU" sz="2000" dirty="0" err="1" smtClean="0">
                <a:solidFill>
                  <a:srgbClr val="002060"/>
                </a:solidFill>
                <a:latin typeface="Arial" panose="020B0604020202020204" pitchFamily="34" charset="0"/>
                <a:ea typeface="Times New Roman" panose="02020603050405020304" pitchFamily="18" charset="0"/>
              </a:rPr>
              <a:t>дүниежүзі</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тарихы</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құқық</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негіздері</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әдебиет</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шет</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тілі</a:t>
            </a:r>
            <a:r>
              <a:rPr lang="ru-RU" sz="2000" dirty="0">
                <a:solidFill>
                  <a:srgbClr val="002060"/>
                </a:solidFill>
                <a:latin typeface="Arial" panose="020B0604020202020204" pitchFamily="34" charset="0"/>
                <a:ea typeface="Times New Roman" panose="02020603050405020304" pitchFamily="18" charset="0"/>
              </a:rPr>
              <a:t>, информатика) – </a:t>
            </a:r>
            <a:r>
              <a:rPr lang="ru-RU" sz="2000" b="1" dirty="0" smtClean="0">
                <a:solidFill>
                  <a:srgbClr val="002060"/>
                </a:solidFill>
                <a:latin typeface="Arial" panose="020B0604020202020204" pitchFamily="34" charset="0"/>
                <a:ea typeface="Times New Roman" panose="02020603050405020304" pitchFamily="18" charset="0"/>
              </a:rPr>
              <a:t>12 </a:t>
            </a:r>
            <a:r>
              <a:rPr lang="ru-RU" sz="2000" b="1" dirty="0" err="1" smtClean="0">
                <a:solidFill>
                  <a:srgbClr val="002060"/>
                </a:solidFill>
                <a:latin typeface="Arial" panose="020B0604020202020204" pitchFamily="34" charset="0"/>
                <a:ea typeface="Times New Roman" panose="02020603050405020304" pitchFamily="18" charset="0"/>
              </a:rPr>
              <a:t>маусым</a:t>
            </a:r>
            <a:endParaRPr lang="ru-RU" sz="2000" b="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i="1" dirty="0" err="1" smtClean="0">
                <a:solidFill>
                  <a:srgbClr val="002060"/>
                </a:solidFill>
                <a:latin typeface="Arial" panose="020B0604020202020204" pitchFamily="34" charset="0"/>
                <a:ea typeface="Times New Roman" panose="02020603050405020304" pitchFamily="18" charset="0"/>
              </a:rPr>
              <a:t>орыс</a:t>
            </a:r>
            <a:r>
              <a:rPr lang="ru-RU" sz="2000" i="1" dirty="0" smtClean="0">
                <a:solidFill>
                  <a:srgbClr val="002060"/>
                </a:solidFill>
                <a:latin typeface="Arial" panose="020B0604020202020204" pitchFamily="34" charset="0"/>
                <a:ea typeface="Times New Roman" panose="02020603050405020304" pitchFamily="18" charset="0"/>
              </a:rPr>
              <a:t> </a:t>
            </a:r>
            <a:r>
              <a:rPr lang="ru-RU" sz="2000" i="1" dirty="0" err="1">
                <a:solidFill>
                  <a:srgbClr val="002060"/>
                </a:solidFill>
                <a:latin typeface="Arial" panose="020B0604020202020204" pitchFamily="34" charset="0"/>
                <a:ea typeface="Times New Roman" panose="02020603050405020304" pitchFamily="18" charset="0"/>
              </a:rPr>
              <a:t>тілі</a:t>
            </a:r>
            <a:r>
              <a:rPr lang="ru-RU" sz="2000" i="1" dirty="0">
                <a:solidFill>
                  <a:srgbClr val="002060"/>
                </a:solidFill>
                <a:latin typeface="Arial" panose="020B0604020202020204" pitchFamily="34" charset="0"/>
                <a:ea typeface="Times New Roman" panose="02020603050405020304" pitchFamily="18" charset="0"/>
              </a:rPr>
              <a:t> мен </a:t>
            </a:r>
            <a:r>
              <a:rPr lang="ru-RU" sz="2000" i="1" dirty="0" err="1" smtClean="0">
                <a:solidFill>
                  <a:srgbClr val="002060"/>
                </a:solidFill>
                <a:latin typeface="Arial" panose="020B0604020202020204" pitchFamily="34" charset="0"/>
                <a:ea typeface="Times New Roman" panose="02020603050405020304" pitchFamily="18" charset="0"/>
              </a:rPr>
              <a:t>әдебиеті</a:t>
            </a:r>
            <a:r>
              <a:rPr lang="ru-RU" sz="2000" i="1" dirty="0" smtClean="0">
                <a:solidFill>
                  <a:srgbClr val="002060"/>
                </a:solidFill>
                <a:latin typeface="Arial" panose="020B0604020202020204" pitchFamily="34" charset="0"/>
                <a:ea typeface="Times New Roman" panose="02020603050405020304" pitchFamily="18" charset="0"/>
              </a:rPr>
              <a:t> – </a:t>
            </a:r>
            <a:r>
              <a:rPr lang="ru-RU" sz="2000" b="1" i="1" dirty="0" smtClean="0">
                <a:solidFill>
                  <a:srgbClr val="002060"/>
                </a:solidFill>
                <a:latin typeface="Arial" panose="020B0604020202020204" pitchFamily="34" charset="0"/>
                <a:ea typeface="Times New Roman" panose="02020603050405020304" pitchFamily="18" charset="0"/>
              </a:rPr>
              <a:t>16 </a:t>
            </a:r>
            <a:r>
              <a:rPr lang="ru-RU" sz="2000" b="1" i="1" dirty="0" err="1" smtClean="0">
                <a:solidFill>
                  <a:srgbClr val="002060"/>
                </a:solidFill>
                <a:latin typeface="Arial" panose="020B0604020202020204" pitchFamily="34" charset="0"/>
                <a:ea typeface="Times New Roman" panose="02020603050405020304" pitchFamily="18" charset="0"/>
              </a:rPr>
              <a:t>маусым</a:t>
            </a:r>
            <a:endParaRPr lang="ru-RU" sz="2000" b="1" i="1" dirty="0">
              <a:solidFill>
                <a:srgbClr val="002060"/>
              </a:solidFill>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38021149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Прямоугольник 19">
            <a:extLst>
              <a:ext uri="{FF2B5EF4-FFF2-40B4-BE49-F238E27FC236}">
                <a16:creationId xmlns="" xmlns:a16="http://schemas.microsoft.com/office/drawing/2014/main" id="{DB9E48B4-FE7F-443E-BD76-153E52129D7D}"/>
              </a:ext>
            </a:extLst>
          </p:cNvPr>
          <p:cNvSpPr/>
          <p:nvPr/>
        </p:nvSpPr>
        <p:spPr>
          <a:xfrm>
            <a:off x="0" y="308296"/>
            <a:ext cx="12192000" cy="453005"/>
          </a:xfrm>
          <a:prstGeom prst="rect">
            <a:avLst/>
          </a:prstGeom>
          <a:solidFill>
            <a:srgbClr val="0379B7"/>
          </a:solidFill>
          <a:ln>
            <a:noFill/>
          </a:ln>
        </p:spPr>
        <p:style>
          <a:lnRef idx="2">
            <a:schemeClr val="accent1">
              <a:shade val="50000"/>
            </a:schemeClr>
          </a:lnRef>
          <a:fillRef idx="1">
            <a:schemeClr val="accent1"/>
          </a:fillRef>
          <a:effectRef idx="0">
            <a:schemeClr val="accent1"/>
          </a:effectRef>
          <a:fontRef idx="minor">
            <a:schemeClr val="lt1"/>
          </a:fontRef>
        </p:style>
        <p:txBody>
          <a:bodyPr lIns="68579" tIns="34289" rIns="68579" bIns="34289" rtlCol="0" anchor="ctr"/>
          <a:lstStyle/>
          <a:p>
            <a:pPr algn="ctr"/>
            <a:r>
              <a:rPr lang="kk-KZ" dirty="0" smtClean="0">
                <a:solidFill>
                  <a:prstClr val="white"/>
                </a:solidFill>
              </a:rPr>
              <a:t>            </a:t>
            </a:r>
            <a:endParaRPr lang="ru-RU" sz="2000" dirty="0">
              <a:solidFill>
                <a:prstClr val="white"/>
              </a:solidFill>
            </a:endParaRPr>
          </a:p>
        </p:txBody>
      </p:sp>
      <p:sp>
        <p:nvSpPr>
          <p:cNvPr id="3" name="Прямоугольник 2"/>
          <p:cNvSpPr/>
          <p:nvPr/>
        </p:nvSpPr>
        <p:spPr>
          <a:xfrm>
            <a:off x="11943214" y="6624240"/>
            <a:ext cx="248786" cy="230832"/>
          </a:xfrm>
          <a:prstGeom prst="rect">
            <a:avLst/>
          </a:prstGeom>
        </p:spPr>
        <p:txBody>
          <a:bodyPr wrap="none">
            <a:spAutoFit/>
          </a:bodyPr>
          <a:lstStyle/>
          <a:p>
            <a:pPr algn="ctr"/>
            <a:r>
              <a:rPr lang="ru-RU" sz="900" dirty="0">
                <a:solidFill>
                  <a:prstClr val="black"/>
                </a:solidFill>
                <a:latin typeface="Arial" panose="020B0604020202020204" pitchFamily="34" charset="0"/>
              </a:rPr>
              <a:t>3</a:t>
            </a:r>
            <a:endParaRPr lang="ru-RU" sz="900" dirty="0">
              <a:solidFill>
                <a:prstClr val="black"/>
              </a:solidFill>
            </a:endParaRPr>
          </a:p>
        </p:txBody>
      </p:sp>
      <p:sp>
        <p:nvSpPr>
          <p:cNvPr id="10" name="Прямоугольник 9"/>
          <p:cNvSpPr/>
          <p:nvPr/>
        </p:nvSpPr>
        <p:spPr>
          <a:xfrm>
            <a:off x="2449902" y="1617379"/>
            <a:ext cx="8514272" cy="1923604"/>
          </a:xfrm>
          <a:prstGeom prst="rect">
            <a:avLst/>
          </a:prstGeom>
        </p:spPr>
        <p:txBody>
          <a:bodyPr wrap="square">
            <a:spAutoFit/>
          </a:bodyPr>
          <a:lstStyle/>
          <a:p>
            <a:pPr algn="just"/>
            <a:r>
              <a:rPr lang="ru-RU" dirty="0" err="1" smtClean="0">
                <a:solidFill>
                  <a:srgbClr val="002060"/>
                </a:solidFill>
                <a:latin typeface="Arial" panose="020B0604020202020204" pitchFamily="34" charset="0"/>
                <a:cs typeface="Arial" panose="020B0604020202020204" pitchFamily="34" charset="0"/>
              </a:rPr>
              <a:t>Қорытынды</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аттестаттауға</a:t>
            </a:r>
            <a:r>
              <a:rPr lang="ru-RU" dirty="0" smtClean="0">
                <a:solidFill>
                  <a:srgbClr val="002060"/>
                </a:solidFill>
                <a:latin typeface="Arial" panose="020B0604020202020204" pitchFamily="34" charset="0"/>
                <a:cs typeface="Arial" panose="020B0604020202020204" pitchFamily="34" charset="0"/>
              </a:rPr>
              <a:t> МЖМБС </a:t>
            </a:r>
            <a:r>
              <a:rPr lang="ru-RU" dirty="0" err="1" smtClean="0">
                <a:solidFill>
                  <a:srgbClr val="002060"/>
                </a:solidFill>
                <a:latin typeface="Arial" panose="020B0604020202020204" pitchFamily="34" charset="0"/>
                <a:cs typeface="Arial" panose="020B0604020202020204" pitchFamily="34" charset="0"/>
              </a:rPr>
              <a:t>талаптарына</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сәйкес</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үлгілік</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және</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жалпы</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білім</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беретін</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оқу</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бағдарламаларын</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меңгерген</a:t>
            </a:r>
            <a:r>
              <a:rPr lang="ru-RU" dirty="0" smtClean="0">
                <a:solidFill>
                  <a:srgbClr val="002060"/>
                </a:solidFill>
                <a:latin typeface="Arial" panose="020B0604020202020204" pitchFamily="34" charset="0"/>
                <a:cs typeface="Arial" panose="020B0604020202020204" pitchFamily="34" charset="0"/>
              </a:rPr>
              <a:t> 9, 11- </a:t>
            </a:r>
            <a:r>
              <a:rPr lang="ru-RU" dirty="0" err="1" smtClean="0">
                <a:solidFill>
                  <a:srgbClr val="002060"/>
                </a:solidFill>
                <a:latin typeface="Arial" panose="020B0604020202020204" pitchFamily="34" charset="0"/>
                <a:cs typeface="Arial" panose="020B0604020202020204" pitchFamily="34" charset="0"/>
              </a:rPr>
              <a:t>сыныптың</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білім</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алушылары</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жіберіледі</a:t>
            </a:r>
            <a:r>
              <a:rPr lang="ru-RU" dirty="0" smtClean="0">
                <a:solidFill>
                  <a:srgbClr val="002060"/>
                </a:solidFill>
                <a:latin typeface="Arial" panose="020B0604020202020204" pitchFamily="34" charset="0"/>
                <a:cs typeface="Arial" panose="020B0604020202020204" pitchFamily="34" charset="0"/>
              </a:rPr>
              <a:t>. (3-тарау, 38-тармақ)</a:t>
            </a:r>
            <a:endParaRPr lang="ru-RU" sz="1100" dirty="0" smtClean="0">
              <a:solidFill>
                <a:srgbClr val="002060"/>
              </a:solidFill>
              <a:latin typeface="Arial" panose="020B0604020202020204" pitchFamily="34" charset="0"/>
              <a:cs typeface="Arial" panose="020B0604020202020204" pitchFamily="34" charset="0"/>
            </a:endParaRPr>
          </a:p>
          <a:p>
            <a:pPr algn="just"/>
            <a:r>
              <a:rPr lang="ru-RU" sz="1100" dirty="0" smtClean="0">
                <a:solidFill>
                  <a:srgbClr val="002060"/>
                </a:solidFill>
                <a:latin typeface="Arial" panose="020B0604020202020204" pitchFamily="34" charset="0"/>
                <a:cs typeface="Arial" panose="020B0604020202020204" pitchFamily="34" charset="0"/>
              </a:rPr>
              <a:t> </a:t>
            </a:r>
          </a:p>
          <a:p>
            <a:pPr algn="just"/>
            <a:r>
              <a:rPr lang="ru-RU" dirty="0" err="1" smtClean="0">
                <a:solidFill>
                  <a:srgbClr val="002060"/>
                </a:solidFill>
                <a:latin typeface="Arial" panose="020B0604020202020204" pitchFamily="34" charset="0"/>
                <a:cs typeface="Arial" panose="020B0604020202020204" pitchFamily="34" charset="0"/>
              </a:rPr>
              <a:t>Негізгі</a:t>
            </a:r>
            <a:r>
              <a:rPr lang="ru-RU" dirty="0" smtClean="0">
                <a:solidFill>
                  <a:srgbClr val="002060"/>
                </a:solidFill>
                <a:latin typeface="Arial" panose="020B0604020202020204" pitchFamily="34" charset="0"/>
                <a:cs typeface="Arial" panose="020B0604020202020204" pitchFamily="34" charset="0"/>
              </a:rPr>
              <a:t> орта </a:t>
            </a:r>
            <a:r>
              <a:rPr lang="ru-RU" dirty="0" err="1" smtClean="0">
                <a:solidFill>
                  <a:srgbClr val="002060"/>
                </a:solidFill>
                <a:latin typeface="Arial" panose="020B0604020202020204" pitchFamily="34" charset="0"/>
                <a:cs typeface="Arial" panose="020B0604020202020204" pitchFamily="34" charset="0"/>
              </a:rPr>
              <a:t>білім</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берудің</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жалпы</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білім</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беретін</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оқу</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бағдарламаларын</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меңгерген</a:t>
            </a:r>
            <a:r>
              <a:rPr lang="ru-RU" dirty="0" smtClean="0">
                <a:solidFill>
                  <a:srgbClr val="002060"/>
                </a:solidFill>
                <a:latin typeface="Arial" panose="020B0604020202020204" pitchFamily="34" charset="0"/>
                <a:cs typeface="Arial" panose="020B0604020202020204" pitchFamily="34" charset="0"/>
              </a:rPr>
              <a:t> 9-сынып </a:t>
            </a:r>
            <a:r>
              <a:rPr lang="ru-RU" dirty="0" err="1" smtClean="0">
                <a:solidFill>
                  <a:srgbClr val="002060"/>
                </a:solidFill>
                <a:latin typeface="Arial" panose="020B0604020202020204" pitchFamily="34" charset="0"/>
                <a:cs typeface="Arial" panose="020B0604020202020204" pitchFamily="34" charset="0"/>
              </a:rPr>
              <a:t>оқушылары</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төрт</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пәннен</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емтихан</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тапсырады</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оның</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біреуі</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таңдауы</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бойынша</a:t>
            </a:r>
            <a:r>
              <a:rPr lang="ru-RU" dirty="0" smtClean="0">
                <a:solidFill>
                  <a:srgbClr val="002060"/>
                </a:solidFill>
                <a:latin typeface="Arial" panose="020B0604020202020204" pitchFamily="34" charset="0"/>
                <a:cs typeface="Arial" panose="020B0604020202020204" pitchFamily="34" charset="0"/>
              </a:rPr>
              <a:t>. (3-тарау, 39-тармақ)</a:t>
            </a:r>
            <a:endParaRPr lang="ru-RU" dirty="0">
              <a:solidFill>
                <a:srgbClr val="002060"/>
              </a:solidFill>
              <a:latin typeface="Arial" panose="020B0604020202020204" pitchFamily="34" charset="0"/>
              <a:cs typeface="Arial" panose="020B0604020202020204" pitchFamily="34" charset="0"/>
            </a:endParaRPr>
          </a:p>
        </p:txBody>
      </p:sp>
      <p:cxnSp>
        <p:nvCxnSpPr>
          <p:cNvPr id="16" name="Прямая соединительная линия 15"/>
          <p:cNvCxnSpPr>
            <a:cxnSpLocks/>
          </p:cNvCxnSpPr>
          <p:nvPr/>
        </p:nvCxnSpPr>
        <p:spPr>
          <a:xfrm flipV="1">
            <a:off x="153012" y="2254102"/>
            <a:ext cx="4939983" cy="9414"/>
          </a:xfrm>
          <a:prstGeom prst="line">
            <a:avLst/>
          </a:prstGeom>
        </p:spPr>
        <p:style>
          <a:lnRef idx="1">
            <a:schemeClr val="accent1"/>
          </a:lnRef>
          <a:fillRef idx="0">
            <a:schemeClr val="accent1"/>
          </a:fillRef>
          <a:effectRef idx="0">
            <a:schemeClr val="accent1"/>
          </a:effectRef>
          <a:fontRef idx="minor">
            <a:schemeClr val="tx1"/>
          </a:fontRef>
        </p:style>
      </p:cxnSp>
      <p:pic>
        <p:nvPicPr>
          <p:cNvPr id="17"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60670"/>
          <a:stretch/>
        </p:blipFill>
        <p:spPr bwMode="auto">
          <a:xfrm rot="5400000" flipH="1">
            <a:off x="766518" y="-838334"/>
            <a:ext cx="983484" cy="2545597"/>
          </a:xfrm>
          <a:prstGeom prst="rect">
            <a:avLst/>
          </a:prstGeom>
          <a:noFill/>
          <a:extLst>
            <a:ext uri="{909E8E84-426E-40DD-AFC4-6F175D3DCCD1}">
              <a14:hiddenFill xmlns:a14="http://schemas.microsoft.com/office/drawing/2010/main">
                <a:solidFill>
                  <a:srgbClr val="FFFFFF"/>
                </a:solidFill>
              </a14:hiddenFill>
            </a:ext>
          </a:extLst>
        </p:spPr>
      </p:pic>
      <p:sp>
        <p:nvSpPr>
          <p:cNvPr id="15" name="Прямоугольник 14"/>
          <p:cNvSpPr/>
          <p:nvPr/>
        </p:nvSpPr>
        <p:spPr>
          <a:xfrm>
            <a:off x="2531055" y="3636335"/>
            <a:ext cx="8238226" cy="2862322"/>
          </a:xfrm>
          <a:prstGeom prst="rect">
            <a:avLst/>
          </a:prstGeom>
        </p:spPr>
        <p:txBody>
          <a:bodyPr wrap="square">
            <a:spAutoFit/>
          </a:bodyPr>
          <a:lstStyle/>
          <a:p>
            <a:pPr algn="just"/>
            <a:endParaRPr lang="ru-RU" sz="1100" dirty="0" smtClean="0">
              <a:solidFill>
                <a:srgbClr val="002060"/>
              </a:solidFill>
              <a:latin typeface="Arial" panose="020B0604020202020204" pitchFamily="34" charset="0"/>
              <a:cs typeface="Arial" panose="020B0604020202020204" pitchFamily="34" charset="0"/>
            </a:endParaRPr>
          </a:p>
          <a:p>
            <a:pPr algn="just"/>
            <a:r>
              <a:rPr lang="ru-RU" dirty="0" smtClean="0">
                <a:solidFill>
                  <a:srgbClr val="002060"/>
                </a:solidFill>
                <a:latin typeface="Arial" panose="020B0604020202020204" pitchFamily="34" charset="0"/>
                <a:cs typeface="Arial" panose="020B0604020202020204" pitchFamily="34" charset="0"/>
              </a:rPr>
              <a:t>5-9-сыныптардағы </a:t>
            </a:r>
            <a:r>
              <a:rPr lang="ru-RU" dirty="0" err="1" smtClean="0">
                <a:solidFill>
                  <a:srgbClr val="002060"/>
                </a:solidFill>
                <a:latin typeface="Arial" panose="020B0604020202020204" pitchFamily="34" charset="0"/>
                <a:cs typeface="Arial" panose="020B0604020202020204" pitchFamily="34" charset="0"/>
              </a:rPr>
              <a:t>оқу</a:t>
            </a:r>
            <a:r>
              <a:rPr lang="ru-RU" dirty="0" smtClean="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кезеңінде</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барлық</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пәндер</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бойынша</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жылдық</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және</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қорытынды</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бағалары</a:t>
            </a:r>
            <a:r>
              <a:rPr lang="ru-RU" dirty="0">
                <a:solidFill>
                  <a:srgbClr val="002060"/>
                </a:solidFill>
                <a:latin typeface="Arial" panose="020B0604020202020204" pitchFamily="34" charset="0"/>
                <a:cs typeface="Arial" panose="020B0604020202020204" pitchFamily="34" charset="0"/>
              </a:rPr>
              <a:t> «5» </a:t>
            </a:r>
            <a:r>
              <a:rPr lang="ru-RU" dirty="0" err="1">
                <a:solidFill>
                  <a:srgbClr val="002060"/>
                </a:solidFill>
                <a:latin typeface="Arial" panose="020B0604020202020204" pitchFamily="34" charset="0"/>
                <a:cs typeface="Arial" panose="020B0604020202020204" pitchFamily="34" charset="0"/>
              </a:rPr>
              <a:t>болған</a:t>
            </a:r>
            <a:r>
              <a:rPr lang="ru-RU" dirty="0">
                <a:solidFill>
                  <a:srgbClr val="002060"/>
                </a:solidFill>
                <a:latin typeface="Arial" panose="020B0604020202020204" pitchFamily="34" charset="0"/>
                <a:cs typeface="Arial" panose="020B0604020202020204" pitchFamily="34" charset="0"/>
              </a:rPr>
              <a:t> 9-сынып </a:t>
            </a:r>
            <a:r>
              <a:rPr lang="ru-RU" dirty="0" err="1">
                <a:solidFill>
                  <a:srgbClr val="002060"/>
                </a:solidFill>
                <a:latin typeface="Arial" panose="020B0604020202020204" pitchFamily="34" charset="0"/>
                <a:cs typeface="Arial" panose="020B0604020202020204" pitchFamily="34" charset="0"/>
              </a:rPr>
              <a:t>білім</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алушыларына</a:t>
            </a:r>
            <a:r>
              <a:rPr lang="ru-RU" dirty="0">
                <a:solidFill>
                  <a:srgbClr val="002060"/>
                </a:solidFill>
                <a:latin typeface="Arial" panose="020B0604020202020204" pitchFamily="34" charset="0"/>
                <a:cs typeface="Arial" panose="020B0604020202020204" pitchFamily="34" charset="0"/>
              </a:rPr>
              <a:t> </a:t>
            </a:r>
            <a:r>
              <a:rPr lang="ru-RU" dirty="0" smtClean="0">
                <a:solidFill>
                  <a:srgbClr val="002060"/>
                </a:solidFill>
                <a:latin typeface="Arial" panose="020B0604020202020204" pitchFamily="34" charset="0"/>
                <a:cs typeface="Arial" panose="020B0604020202020204" pitchFamily="34" charset="0"/>
              </a:rPr>
              <a:t>   №</a:t>
            </a:r>
            <a:r>
              <a:rPr lang="ru-RU" dirty="0">
                <a:solidFill>
                  <a:srgbClr val="002060"/>
                </a:solidFill>
                <a:latin typeface="Arial" panose="020B0604020202020204" pitchFamily="34" charset="0"/>
                <a:cs typeface="Arial" panose="020B0604020202020204" pitchFamily="34" charset="0"/>
              </a:rPr>
              <a:t>39 </a:t>
            </a:r>
            <a:r>
              <a:rPr lang="ru-RU" dirty="0" err="1">
                <a:solidFill>
                  <a:srgbClr val="002060"/>
                </a:solidFill>
                <a:latin typeface="Arial" panose="020B0604020202020204" pitchFamily="34" charset="0"/>
                <a:cs typeface="Arial" panose="020B0604020202020204" pitchFamily="34" charset="0"/>
              </a:rPr>
              <a:t>бұйрықпен</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бекітілген</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нысанға</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сәйкес</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негізгі</a:t>
            </a:r>
            <a:r>
              <a:rPr lang="ru-RU" dirty="0">
                <a:solidFill>
                  <a:srgbClr val="002060"/>
                </a:solidFill>
                <a:latin typeface="Arial" panose="020B0604020202020204" pitchFamily="34" charset="0"/>
                <a:cs typeface="Arial" panose="020B0604020202020204" pitchFamily="34" charset="0"/>
              </a:rPr>
              <a:t> орта </a:t>
            </a:r>
            <a:r>
              <a:rPr lang="ru-RU" dirty="0" err="1">
                <a:solidFill>
                  <a:srgbClr val="002060"/>
                </a:solidFill>
                <a:latin typeface="Arial" panose="020B0604020202020204" pitchFamily="34" charset="0"/>
                <a:cs typeface="Arial" panose="020B0604020202020204" pitchFamily="34" charset="0"/>
              </a:rPr>
              <a:t>білім</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туралы</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үздік</a:t>
            </a:r>
            <a:r>
              <a:rPr lang="ru-RU" dirty="0">
                <a:solidFill>
                  <a:srgbClr val="002060"/>
                </a:solidFill>
                <a:latin typeface="Arial" panose="020B0604020202020204" pitchFamily="34" charset="0"/>
                <a:cs typeface="Arial" panose="020B0604020202020204" pitchFamily="34" charset="0"/>
              </a:rPr>
              <a:t> аттестат </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беріледі</a:t>
            </a:r>
            <a:r>
              <a:rPr lang="ru-RU" dirty="0" smtClean="0">
                <a:solidFill>
                  <a:srgbClr val="002060"/>
                </a:solidFill>
                <a:latin typeface="Arial" panose="020B0604020202020204" pitchFamily="34" charset="0"/>
                <a:cs typeface="Arial" panose="020B0604020202020204" pitchFamily="34" charset="0"/>
              </a:rPr>
              <a:t>.  (3-тарау, 48-тармақ</a:t>
            </a:r>
            <a:r>
              <a:rPr lang="kk-KZ" dirty="0" smtClean="0">
                <a:solidFill>
                  <a:srgbClr val="002060"/>
                </a:solidFill>
                <a:latin typeface="Arial" panose="020B0604020202020204" pitchFamily="34" charset="0"/>
                <a:cs typeface="Arial" panose="020B0604020202020204" pitchFamily="34" charset="0"/>
              </a:rPr>
              <a:t>)</a:t>
            </a:r>
            <a:endParaRPr lang="kk-KZ" sz="1100" dirty="0" smtClean="0">
              <a:solidFill>
                <a:srgbClr val="002060"/>
              </a:solidFill>
              <a:latin typeface="Arial" panose="020B0604020202020204" pitchFamily="34" charset="0"/>
              <a:cs typeface="Arial" panose="020B0604020202020204" pitchFamily="34" charset="0"/>
            </a:endParaRPr>
          </a:p>
          <a:p>
            <a:pPr algn="just"/>
            <a:r>
              <a:rPr lang="kk-KZ" sz="1100" dirty="0" smtClean="0">
                <a:solidFill>
                  <a:srgbClr val="002060"/>
                </a:solidFill>
                <a:latin typeface="Arial" panose="020B0604020202020204" pitchFamily="34" charset="0"/>
                <a:cs typeface="Arial" panose="020B0604020202020204" pitchFamily="34" charset="0"/>
              </a:rPr>
              <a:t>                                                                  </a:t>
            </a:r>
            <a:r>
              <a:rPr lang="kk-KZ" dirty="0" smtClean="0">
                <a:solidFill>
                  <a:srgbClr val="002060"/>
                </a:solidFill>
                <a:latin typeface="Arial" panose="020B0604020202020204" pitchFamily="34" charset="0"/>
                <a:cs typeface="Arial" panose="020B0604020202020204" pitchFamily="34" charset="0"/>
              </a:rPr>
              <a:t>                          </a:t>
            </a:r>
          </a:p>
          <a:p>
            <a:pPr algn="just"/>
            <a:r>
              <a:rPr lang="kk-KZ" dirty="0" smtClean="0">
                <a:solidFill>
                  <a:srgbClr val="002060"/>
                </a:solidFill>
                <a:latin typeface="Arial" panose="020B0604020202020204" pitchFamily="34" charset="0"/>
                <a:cs typeface="Arial" panose="020B0604020202020204" pitchFamily="34" charset="0"/>
              </a:rPr>
              <a:t>9-сыныпта жазбаша жұмыстарды орындауға 2 астрономиялық сағат, математикаға (алгебраға) (жазбаша) 3 астрономиялық сағат (физика-математикаға бағытталған мектептерде 4 астрономиялық сағат) бөлінеді. (3-тарау, 67-тармақ)</a:t>
            </a:r>
            <a:endParaRPr lang="kk-KZ" dirty="0">
              <a:solidFill>
                <a:srgbClr val="002060"/>
              </a:solidFill>
              <a:latin typeface="Arial" panose="020B0604020202020204" pitchFamily="34" charset="0"/>
              <a:cs typeface="Arial" panose="020B0604020202020204" pitchFamily="34" charset="0"/>
            </a:endParaRPr>
          </a:p>
        </p:txBody>
      </p:sp>
      <p:cxnSp>
        <p:nvCxnSpPr>
          <p:cNvPr id="18" name="Прямая соединительная линия 17"/>
          <p:cNvCxnSpPr>
            <a:cxnSpLocks/>
          </p:cNvCxnSpPr>
          <p:nvPr/>
        </p:nvCxnSpPr>
        <p:spPr>
          <a:xfrm flipV="1">
            <a:off x="283779" y="3636335"/>
            <a:ext cx="4809216" cy="2902"/>
          </a:xfrm>
          <a:prstGeom prst="line">
            <a:avLst/>
          </a:prstGeom>
        </p:spPr>
        <p:style>
          <a:lnRef idx="1">
            <a:schemeClr val="accent1"/>
          </a:lnRef>
          <a:fillRef idx="0">
            <a:schemeClr val="accent1"/>
          </a:fillRef>
          <a:effectRef idx="0">
            <a:schemeClr val="accent1"/>
          </a:effectRef>
          <a:fontRef idx="minor">
            <a:schemeClr val="tx1"/>
          </a:fontRef>
        </p:style>
      </p:cxnSp>
      <p:sp>
        <p:nvSpPr>
          <p:cNvPr id="4" name="Штриховая стрелка вправо 3"/>
          <p:cNvSpPr/>
          <p:nvPr/>
        </p:nvSpPr>
        <p:spPr>
          <a:xfrm>
            <a:off x="1147762" y="1807284"/>
            <a:ext cx="1019175" cy="733425"/>
          </a:xfrm>
          <a:prstGeom prst="striped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9" name="Штриховая стрелка вправо 18"/>
          <p:cNvSpPr/>
          <p:nvPr/>
        </p:nvSpPr>
        <p:spPr>
          <a:xfrm>
            <a:off x="1147762" y="4288186"/>
            <a:ext cx="1019175" cy="733425"/>
          </a:xfrm>
          <a:prstGeom prst="striped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Tree>
    <p:extLst>
      <p:ext uri="{BB962C8B-B14F-4D97-AF65-F5344CB8AC3E}">
        <p14:creationId xmlns:p14="http://schemas.microsoft.com/office/powerpoint/2010/main" val="549049322"/>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Прямоугольник 19">
            <a:extLst>
              <a:ext uri="{FF2B5EF4-FFF2-40B4-BE49-F238E27FC236}">
                <a16:creationId xmlns="" xmlns:a16="http://schemas.microsoft.com/office/drawing/2014/main" id="{DB9E48B4-FE7F-443E-BD76-153E52129D7D}"/>
              </a:ext>
            </a:extLst>
          </p:cNvPr>
          <p:cNvSpPr/>
          <p:nvPr/>
        </p:nvSpPr>
        <p:spPr>
          <a:xfrm>
            <a:off x="0" y="308296"/>
            <a:ext cx="12192000" cy="453005"/>
          </a:xfrm>
          <a:prstGeom prst="rect">
            <a:avLst/>
          </a:prstGeom>
          <a:solidFill>
            <a:srgbClr val="0379B7"/>
          </a:solidFill>
          <a:ln>
            <a:noFill/>
          </a:ln>
        </p:spPr>
        <p:style>
          <a:lnRef idx="2">
            <a:schemeClr val="accent1">
              <a:shade val="50000"/>
            </a:schemeClr>
          </a:lnRef>
          <a:fillRef idx="1">
            <a:schemeClr val="accent1"/>
          </a:fillRef>
          <a:effectRef idx="0">
            <a:schemeClr val="accent1"/>
          </a:effectRef>
          <a:fontRef idx="minor">
            <a:schemeClr val="lt1"/>
          </a:fontRef>
        </p:style>
        <p:txBody>
          <a:bodyPr lIns="68579" tIns="34289" rIns="68579" bIns="34289" rtlCol="0" anchor="ctr"/>
          <a:lstStyle/>
          <a:p>
            <a:pPr algn="ctr"/>
            <a:r>
              <a:rPr lang="kk-KZ" dirty="0" smtClean="0">
                <a:solidFill>
                  <a:prstClr val="white"/>
                </a:solidFill>
              </a:rPr>
              <a:t>            </a:t>
            </a:r>
            <a:endParaRPr lang="ru-RU" sz="2000" dirty="0">
              <a:solidFill>
                <a:prstClr val="white"/>
              </a:solidFill>
            </a:endParaRPr>
          </a:p>
        </p:txBody>
      </p:sp>
      <p:sp>
        <p:nvSpPr>
          <p:cNvPr id="3" name="Прямоугольник 2"/>
          <p:cNvSpPr/>
          <p:nvPr/>
        </p:nvSpPr>
        <p:spPr>
          <a:xfrm>
            <a:off x="11943214" y="6624240"/>
            <a:ext cx="248786" cy="230832"/>
          </a:xfrm>
          <a:prstGeom prst="rect">
            <a:avLst/>
          </a:prstGeom>
        </p:spPr>
        <p:txBody>
          <a:bodyPr wrap="none">
            <a:spAutoFit/>
          </a:bodyPr>
          <a:lstStyle/>
          <a:p>
            <a:pPr algn="ctr"/>
            <a:r>
              <a:rPr lang="ru-RU" sz="900" dirty="0">
                <a:solidFill>
                  <a:prstClr val="black"/>
                </a:solidFill>
                <a:latin typeface="Arial" panose="020B0604020202020204" pitchFamily="34" charset="0"/>
              </a:rPr>
              <a:t>3</a:t>
            </a:r>
            <a:endParaRPr lang="ru-RU" sz="900" dirty="0">
              <a:solidFill>
                <a:prstClr val="black"/>
              </a:solidFill>
            </a:endParaRPr>
          </a:p>
        </p:txBody>
      </p:sp>
      <p:sp>
        <p:nvSpPr>
          <p:cNvPr id="10" name="Прямоугольник 9"/>
          <p:cNvSpPr/>
          <p:nvPr/>
        </p:nvSpPr>
        <p:spPr>
          <a:xfrm>
            <a:off x="2449902" y="1617379"/>
            <a:ext cx="8514272" cy="4524315"/>
          </a:xfrm>
          <a:prstGeom prst="rect">
            <a:avLst/>
          </a:prstGeom>
        </p:spPr>
        <p:txBody>
          <a:bodyPr wrap="square">
            <a:spAutoFit/>
          </a:bodyPr>
          <a:lstStyle/>
          <a:p>
            <a:pPr algn="just"/>
            <a:r>
              <a:rPr lang="ru-RU" dirty="0" smtClean="0">
                <a:solidFill>
                  <a:srgbClr val="002060"/>
                </a:solidFill>
                <a:latin typeface="Arial" panose="020B0604020202020204" pitchFamily="34" charset="0"/>
                <a:cs typeface="Arial" panose="020B0604020202020204" pitchFamily="34" charset="0"/>
              </a:rPr>
              <a:t>9 </a:t>
            </a:r>
            <a:r>
              <a:rPr lang="ru-RU" dirty="0" err="1" smtClean="0">
                <a:solidFill>
                  <a:srgbClr val="002060"/>
                </a:solidFill>
                <a:latin typeface="Arial" panose="020B0604020202020204" pitchFamily="34" charset="0"/>
                <a:cs typeface="Arial" panose="020B0604020202020204" pitchFamily="34" charset="0"/>
              </a:rPr>
              <a:t>және</a:t>
            </a:r>
            <a:r>
              <a:rPr lang="ru-RU" dirty="0" smtClean="0">
                <a:solidFill>
                  <a:srgbClr val="002060"/>
                </a:solidFill>
                <a:latin typeface="Arial" panose="020B0604020202020204" pitchFamily="34" charset="0"/>
                <a:cs typeface="Arial" panose="020B0604020202020204" pitchFamily="34" charset="0"/>
              </a:rPr>
              <a:t> 11-сыныптардың </a:t>
            </a:r>
            <a:r>
              <a:rPr lang="ru-RU" dirty="0" err="1" smtClean="0">
                <a:solidFill>
                  <a:srgbClr val="002060"/>
                </a:solidFill>
                <a:latin typeface="Arial" panose="020B0604020202020204" pitchFamily="34" charset="0"/>
                <a:cs typeface="Arial" panose="020B0604020202020204" pitchFamily="34" charset="0"/>
              </a:rPr>
              <a:t>білім</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алушылары</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қорытынды</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аттестаттаудан</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білім</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басқармалары</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басшыларының</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бұйрықтарымен</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республикалық</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мектептердің</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білім</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алушылары</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Қазақстан</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Республикасы</a:t>
            </a:r>
            <a:r>
              <a:rPr lang="ru-RU" dirty="0" smtClean="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О</a:t>
            </a:r>
            <a:r>
              <a:rPr lang="ru-RU" dirty="0" err="1" smtClean="0">
                <a:solidFill>
                  <a:srgbClr val="002060"/>
                </a:solidFill>
                <a:latin typeface="Arial" panose="020B0604020202020204" pitchFamily="34" charset="0"/>
                <a:cs typeface="Arial" panose="020B0604020202020204" pitchFamily="34" charset="0"/>
              </a:rPr>
              <a:t>қу-ағарту</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министрінің</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бұйрығымен</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мынадай</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жағдайларда</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босатылады</a:t>
            </a:r>
            <a:r>
              <a:rPr lang="ru-RU" dirty="0" smtClean="0">
                <a:solidFill>
                  <a:srgbClr val="002060"/>
                </a:solidFill>
                <a:latin typeface="Arial" panose="020B0604020202020204" pitchFamily="34" charset="0"/>
                <a:cs typeface="Arial" panose="020B0604020202020204" pitchFamily="34" charset="0"/>
              </a:rPr>
              <a:t>:</a:t>
            </a:r>
          </a:p>
          <a:p>
            <a:pPr algn="just"/>
            <a:endParaRPr lang="ru-RU" sz="1100" dirty="0" smtClean="0">
              <a:solidFill>
                <a:srgbClr val="002060"/>
              </a:solidFill>
              <a:latin typeface="Arial" panose="020B0604020202020204" pitchFamily="34" charset="0"/>
              <a:cs typeface="Arial" panose="020B0604020202020204" pitchFamily="34" charset="0"/>
            </a:endParaRPr>
          </a:p>
          <a:p>
            <a:pPr algn="just"/>
            <a:r>
              <a:rPr lang="ru-RU" dirty="0" smtClean="0">
                <a:solidFill>
                  <a:srgbClr val="002060"/>
                </a:solidFill>
                <a:latin typeface="Arial" panose="020B0604020202020204" pitchFamily="34" charset="0"/>
                <a:cs typeface="Arial" panose="020B0604020202020204" pitchFamily="34" charset="0"/>
              </a:rPr>
              <a:t>   1)   </a:t>
            </a:r>
            <a:r>
              <a:rPr lang="ru-RU" dirty="0" err="1" smtClean="0">
                <a:solidFill>
                  <a:srgbClr val="002060"/>
                </a:solidFill>
                <a:latin typeface="Arial" panose="020B0604020202020204" pitchFamily="34" charset="0"/>
                <a:cs typeface="Arial" panose="020B0604020202020204" pitchFamily="34" charset="0"/>
              </a:rPr>
              <a:t>денсаулық</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жағдайына</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байланысты</a:t>
            </a:r>
            <a:r>
              <a:rPr lang="ru-RU" dirty="0" smtClean="0">
                <a:solidFill>
                  <a:srgbClr val="002060"/>
                </a:solidFill>
                <a:latin typeface="Arial" panose="020B0604020202020204" pitchFamily="34" charset="0"/>
                <a:cs typeface="Arial" panose="020B0604020202020204" pitchFamily="34" charset="0"/>
              </a:rPr>
              <a:t>;</a:t>
            </a:r>
          </a:p>
          <a:p>
            <a:pPr algn="just"/>
            <a:r>
              <a:rPr lang="ru-RU" dirty="0" smtClean="0">
                <a:solidFill>
                  <a:srgbClr val="002060"/>
                </a:solidFill>
                <a:latin typeface="Arial" panose="020B0604020202020204" pitchFamily="34" charset="0"/>
                <a:cs typeface="Arial" panose="020B0604020202020204" pitchFamily="34" charset="0"/>
              </a:rPr>
              <a:t>   </a:t>
            </a:r>
          </a:p>
          <a:p>
            <a:pPr algn="just"/>
            <a:r>
              <a:rPr lang="ru-RU" dirty="0" smtClean="0">
                <a:solidFill>
                  <a:srgbClr val="002060"/>
                </a:solidFill>
                <a:latin typeface="Arial" panose="020B0604020202020204" pitchFamily="34" charset="0"/>
                <a:cs typeface="Arial" panose="020B0604020202020204" pitchFamily="34" charset="0"/>
              </a:rPr>
              <a:t>   2)   </a:t>
            </a:r>
            <a:r>
              <a:rPr lang="ru-RU" dirty="0" err="1" smtClean="0">
                <a:solidFill>
                  <a:srgbClr val="002060"/>
                </a:solidFill>
                <a:latin typeface="Arial" panose="020B0604020202020204" pitchFamily="34" charset="0"/>
                <a:cs typeface="Arial" panose="020B0604020202020204" pitchFamily="34" charset="0"/>
              </a:rPr>
              <a:t>бірінші</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және</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екінші</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топтағы</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мүгедектігі</a:t>
            </a:r>
            <a:r>
              <a:rPr lang="ru-RU" dirty="0" smtClean="0">
                <a:solidFill>
                  <a:srgbClr val="002060"/>
                </a:solidFill>
                <a:latin typeface="Arial" panose="020B0604020202020204" pitchFamily="34" charset="0"/>
                <a:cs typeface="Arial" panose="020B0604020202020204" pitchFamily="34" charset="0"/>
              </a:rPr>
              <a:t> бар </a:t>
            </a:r>
            <a:r>
              <a:rPr lang="ru-RU" dirty="0" err="1" smtClean="0">
                <a:solidFill>
                  <a:srgbClr val="002060"/>
                </a:solidFill>
                <a:latin typeface="Arial" panose="020B0604020202020204" pitchFamily="34" charset="0"/>
                <a:cs typeface="Arial" panose="020B0604020202020204" pitchFamily="34" charset="0"/>
              </a:rPr>
              <a:t>адамдар</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оның</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ішінде</a:t>
            </a:r>
            <a:r>
              <a:rPr lang="ru-RU" dirty="0" smtClean="0">
                <a:solidFill>
                  <a:srgbClr val="002060"/>
                </a:solidFill>
                <a:latin typeface="Arial" panose="020B0604020202020204" pitchFamily="34" charset="0"/>
                <a:cs typeface="Arial" panose="020B0604020202020204" pitchFamily="34" charset="0"/>
              </a:rPr>
              <a:t> бала   </a:t>
            </a:r>
          </a:p>
          <a:p>
            <a:pPr algn="just"/>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кезінен</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мүгедектігі</a:t>
            </a:r>
            <a:r>
              <a:rPr lang="ru-RU" dirty="0" smtClean="0">
                <a:solidFill>
                  <a:srgbClr val="002060"/>
                </a:solidFill>
                <a:latin typeface="Arial" panose="020B0604020202020204" pitchFamily="34" charset="0"/>
                <a:cs typeface="Arial" panose="020B0604020202020204" pitchFamily="34" charset="0"/>
              </a:rPr>
              <a:t> бар </a:t>
            </a:r>
            <a:r>
              <a:rPr lang="ru-RU" dirty="0" err="1" smtClean="0">
                <a:solidFill>
                  <a:srgbClr val="002060"/>
                </a:solidFill>
                <a:latin typeface="Arial" panose="020B0604020202020204" pitchFamily="34" charset="0"/>
                <a:cs typeface="Arial" panose="020B0604020202020204" pitchFamily="34" charset="0"/>
              </a:rPr>
              <a:t>адамдар</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мүгедектігі</a:t>
            </a:r>
            <a:r>
              <a:rPr lang="ru-RU" dirty="0" smtClean="0">
                <a:solidFill>
                  <a:srgbClr val="002060"/>
                </a:solidFill>
                <a:latin typeface="Arial" panose="020B0604020202020204" pitchFamily="34" charset="0"/>
                <a:cs typeface="Arial" panose="020B0604020202020204" pitchFamily="34" charset="0"/>
              </a:rPr>
              <a:t> бар </a:t>
            </a:r>
            <a:r>
              <a:rPr lang="ru-RU" dirty="0" err="1" smtClean="0">
                <a:solidFill>
                  <a:srgbClr val="002060"/>
                </a:solidFill>
                <a:latin typeface="Arial" panose="020B0604020202020204" pitchFamily="34" charset="0"/>
                <a:cs typeface="Arial" panose="020B0604020202020204" pitchFamily="34" charset="0"/>
              </a:rPr>
              <a:t>балалар</a:t>
            </a:r>
            <a:r>
              <a:rPr lang="ru-RU" dirty="0" smtClean="0">
                <a:solidFill>
                  <a:srgbClr val="002060"/>
                </a:solidFill>
                <a:latin typeface="Arial" panose="020B0604020202020204" pitchFamily="34" charset="0"/>
                <a:cs typeface="Arial" panose="020B0604020202020204" pitchFamily="34" charset="0"/>
              </a:rPr>
              <a:t>;</a:t>
            </a:r>
          </a:p>
          <a:p>
            <a:pPr algn="just"/>
            <a:r>
              <a:rPr lang="ru-RU" dirty="0" smtClean="0">
                <a:solidFill>
                  <a:srgbClr val="002060"/>
                </a:solidFill>
                <a:latin typeface="Arial" panose="020B0604020202020204" pitchFamily="34" charset="0"/>
                <a:cs typeface="Arial" panose="020B0604020202020204" pitchFamily="34" charset="0"/>
              </a:rPr>
              <a:t>   </a:t>
            </a:r>
          </a:p>
          <a:p>
            <a:pPr algn="just"/>
            <a:r>
              <a:rPr lang="ru-RU" dirty="0" smtClean="0">
                <a:solidFill>
                  <a:srgbClr val="002060"/>
                </a:solidFill>
                <a:latin typeface="Arial" panose="020B0604020202020204" pitchFamily="34" charset="0"/>
                <a:cs typeface="Arial" panose="020B0604020202020204" pitchFamily="34" charset="0"/>
              </a:rPr>
              <a:t>   3)   </a:t>
            </a:r>
            <a:r>
              <a:rPr lang="ru-RU" dirty="0" err="1" smtClean="0">
                <a:solidFill>
                  <a:srgbClr val="002060"/>
                </a:solidFill>
                <a:latin typeface="Arial" panose="020B0604020202020204" pitchFamily="34" charset="0"/>
                <a:cs typeface="Arial" panose="020B0604020202020204" pitchFamily="34" charset="0"/>
              </a:rPr>
              <a:t>халықаралық</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олимпиадаларға</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жарыстарға</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қатысу</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үшін</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Қазақстан</a:t>
            </a:r>
            <a:r>
              <a:rPr lang="ru-RU" dirty="0" smtClean="0">
                <a:solidFill>
                  <a:srgbClr val="002060"/>
                </a:solidFill>
                <a:latin typeface="Arial" panose="020B0604020202020204" pitchFamily="34" charset="0"/>
                <a:cs typeface="Arial" panose="020B0604020202020204" pitchFamily="34" charset="0"/>
              </a:rPr>
              <a:t> </a:t>
            </a:r>
          </a:p>
          <a:p>
            <a:pPr algn="just"/>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Республикасының</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құрама</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командасына</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үміткерлер</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болып</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табылатын</a:t>
            </a:r>
            <a:r>
              <a:rPr lang="ru-RU" dirty="0" smtClean="0">
                <a:solidFill>
                  <a:srgbClr val="002060"/>
                </a:solidFill>
                <a:latin typeface="Arial" panose="020B0604020202020204" pitchFamily="34" charset="0"/>
                <a:cs typeface="Arial" panose="020B0604020202020204" pitchFamily="34" charset="0"/>
              </a:rPr>
              <a:t>   </a:t>
            </a:r>
          </a:p>
          <a:p>
            <a:pPr algn="just"/>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жазғы</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оқу-жаттығу</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жиындарына</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қатысушылар</a:t>
            </a:r>
            <a:r>
              <a:rPr lang="ru-RU" dirty="0" smtClean="0">
                <a:solidFill>
                  <a:srgbClr val="002060"/>
                </a:solidFill>
                <a:latin typeface="Arial" panose="020B0604020202020204" pitchFamily="34" charset="0"/>
                <a:cs typeface="Arial" panose="020B0604020202020204" pitchFamily="34" charset="0"/>
              </a:rPr>
              <a:t>;</a:t>
            </a:r>
          </a:p>
          <a:p>
            <a:pPr algn="just"/>
            <a:r>
              <a:rPr lang="kk-KZ" dirty="0" smtClean="0">
                <a:solidFill>
                  <a:srgbClr val="002060"/>
                </a:solidFill>
                <a:latin typeface="Arial" panose="020B0604020202020204" pitchFamily="34" charset="0"/>
                <a:cs typeface="Arial" panose="020B0604020202020204" pitchFamily="34" charset="0"/>
              </a:rPr>
              <a:t>   </a:t>
            </a:r>
          </a:p>
          <a:p>
            <a:pPr algn="just"/>
            <a:r>
              <a:rPr lang="kk-KZ" dirty="0" smtClean="0">
                <a:solidFill>
                  <a:srgbClr val="002060"/>
                </a:solidFill>
                <a:latin typeface="Arial" panose="020B0604020202020204" pitchFamily="34" charset="0"/>
                <a:cs typeface="Arial" panose="020B0604020202020204" pitchFamily="34" charset="0"/>
              </a:rPr>
              <a:t>   4)   жақын туыстарының қайтыс болуы. </a:t>
            </a:r>
            <a:r>
              <a:rPr lang="ru-RU" dirty="0" smtClean="0">
                <a:solidFill>
                  <a:srgbClr val="002060"/>
                </a:solidFill>
                <a:latin typeface="Arial" panose="020B0604020202020204" pitchFamily="34" charset="0"/>
                <a:cs typeface="Arial" panose="020B0604020202020204" pitchFamily="34" charset="0"/>
              </a:rPr>
              <a:t>(3-тарау, 50-тармақ)</a:t>
            </a:r>
            <a:endParaRPr lang="kk-KZ" dirty="0" smtClean="0">
              <a:solidFill>
                <a:srgbClr val="002060"/>
              </a:solidFill>
              <a:latin typeface="Arial" panose="020B0604020202020204" pitchFamily="34" charset="0"/>
              <a:cs typeface="Arial" panose="020B0604020202020204" pitchFamily="34" charset="0"/>
            </a:endParaRPr>
          </a:p>
          <a:p>
            <a:pPr algn="just"/>
            <a:r>
              <a:rPr lang="kk-KZ" dirty="0" smtClean="0">
                <a:solidFill>
                  <a:srgbClr val="002060"/>
                </a:solidFill>
                <a:latin typeface="Arial" panose="020B0604020202020204" pitchFamily="34" charset="0"/>
                <a:cs typeface="Arial" panose="020B0604020202020204" pitchFamily="34" charset="0"/>
              </a:rPr>
              <a:t> </a:t>
            </a:r>
            <a:endParaRPr lang="ru-RU" dirty="0" smtClean="0">
              <a:solidFill>
                <a:srgbClr val="002060"/>
              </a:solidFill>
              <a:latin typeface="Arial" panose="020B0604020202020204" pitchFamily="34" charset="0"/>
              <a:cs typeface="Arial" panose="020B0604020202020204" pitchFamily="34" charset="0"/>
            </a:endParaRPr>
          </a:p>
        </p:txBody>
      </p:sp>
      <p:cxnSp>
        <p:nvCxnSpPr>
          <p:cNvPr id="16" name="Прямая соединительная линия 15"/>
          <p:cNvCxnSpPr>
            <a:cxnSpLocks/>
          </p:cNvCxnSpPr>
          <p:nvPr/>
        </p:nvCxnSpPr>
        <p:spPr>
          <a:xfrm flipV="1">
            <a:off x="153012" y="2254102"/>
            <a:ext cx="4939983" cy="9414"/>
          </a:xfrm>
          <a:prstGeom prst="line">
            <a:avLst/>
          </a:prstGeom>
        </p:spPr>
        <p:style>
          <a:lnRef idx="1">
            <a:schemeClr val="accent1"/>
          </a:lnRef>
          <a:fillRef idx="0">
            <a:schemeClr val="accent1"/>
          </a:fillRef>
          <a:effectRef idx="0">
            <a:schemeClr val="accent1"/>
          </a:effectRef>
          <a:fontRef idx="minor">
            <a:schemeClr val="tx1"/>
          </a:fontRef>
        </p:style>
      </p:cxnSp>
      <p:pic>
        <p:nvPicPr>
          <p:cNvPr id="17"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60670"/>
          <a:stretch/>
        </p:blipFill>
        <p:spPr bwMode="auto">
          <a:xfrm rot="5400000" flipH="1">
            <a:off x="766516" y="-829649"/>
            <a:ext cx="983484" cy="2545597"/>
          </a:xfrm>
          <a:prstGeom prst="rect">
            <a:avLst/>
          </a:prstGeom>
          <a:noFill/>
          <a:extLst>
            <a:ext uri="{909E8E84-426E-40DD-AFC4-6F175D3DCCD1}">
              <a14:hiddenFill xmlns:a14="http://schemas.microsoft.com/office/drawing/2010/main">
                <a:solidFill>
                  <a:srgbClr val="FFFFFF"/>
                </a:solidFill>
              </a14:hiddenFill>
            </a:ext>
          </a:extLst>
        </p:spPr>
      </p:pic>
      <p:cxnSp>
        <p:nvCxnSpPr>
          <p:cNvPr id="18" name="Прямая соединительная линия 17"/>
          <p:cNvCxnSpPr>
            <a:cxnSpLocks/>
          </p:cNvCxnSpPr>
          <p:nvPr/>
        </p:nvCxnSpPr>
        <p:spPr>
          <a:xfrm>
            <a:off x="439947" y="5495026"/>
            <a:ext cx="4589253"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Штриховая стрелка вправо 18"/>
          <p:cNvSpPr/>
          <p:nvPr/>
        </p:nvSpPr>
        <p:spPr>
          <a:xfrm>
            <a:off x="1147762" y="4288186"/>
            <a:ext cx="1019175" cy="733425"/>
          </a:xfrm>
          <a:prstGeom prst="striped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2" name="Штриховая стрелка вправо 11"/>
          <p:cNvSpPr/>
          <p:nvPr/>
        </p:nvSpPr>
        <p:spPr>
          <a:xfrm>
            <a:off x="1147762" y="1772351"/>
            <a:ext cx="1019175" cy="733425"/>
          </a:xfrm>
          <a:prstGeom prst="striped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Tree>
    <p:extLst>
      <p:ext uri="{BB962C8B-B14F-4D97-AF65-F5344CB8AC3E}">
        <p14:creationId xmlns:p14="http://schemas.microsoft.com/office/powerpoint/2010/main" val="2128220638"/>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FE903A36-7EF6-4908-A470-4BBF26857038}"/>
              </a:ext>
            </a:extLst>
          </p:cNvPr>
          <p:cNvSpPr txBox="1"/>
          <p:nvPr/>
        </p:nvSpPr>
        <p:spPr>
          <a:xfrm>
            <a:off x="406400" y="-20239"/>
            <a:ext cx="11787020" cy="461665"/>
          </a:xfrm>
          <a:prstGeom prst="rect">
            <a:avLst/>
          </a:prstGeom>
          <a:solidFill>
            <a:schemeClr val="bg1"/>
          </a:solidFill>
        </p:spPr>
        <p:txBody>
          <a:bodyPr wrap="square">
            <a:spAutoFit/>
          </a:bodyPr>
          <a:lstStyle/>
          <a:p>
            <a:pPr algn="ctr"/>
            <a:r>
              <a:rPr lang="ru-RU" sz="2400" b="1" dirty="0">
                <a:latin typeface="Arial" pitchFamily="34" charset="0"/>
                <a:cs typeface="Arial" pitchFamily="34" charset="0"/>
              </a:rPr>
              <a:t>11 (12) СЫНЫПТАРДА БІЛІМ </a:t>
            </a:r>
            <a:r>
              <a:rPr lang="ru-RU" sz="2400" b="1" dirty="0" smtClean="0">
                <a:latin typeface="Arial" pitchFamily="34" charset="0"/>
                <a:cs typeface="Arial" pitchFamily="34" charset="0"/>
              </a:rPr>
              <a:t>АЛУШЫЛАР</a:t>
            </a:r>
            <a:r>
              <a:rPr lang="ru-RU" sz="2400" b="1" dirty="0">
                <a:latin typeface="Arial" pitchFamily="34" charset="0"/>
                <a:cs typeface="Arial" pitchFamily="34" charset="0"/>
              </a:rPr>
              <a:t>ҒА</a:t>
            </a:r>
            <a:r>
              <a:rPr lang="ru-RU" sz="2400" b="1" dirty="0" smtClean="0">
                <a:latin typeface="Arial" pitchFamily="34" charset="0"/>
                <a:cs typeface="Arial" pitchFamily="34" charset="0"/>
              </a:rPr>
              <a:t> </a:t>
            </a:r>
            <a:endParaRPr lang="ru-RU" sz="2400" dirty="0">
              <a:latin typeface="Arial" pitchFamily="34" charset="0"/>
              <a:cs typeface="Arial" pitchFamily="34" charset="0"/>
            </a:endParaRPr>
          </a:p>
        </p:txBody>
      </p:sp>
      <p:sp>
        <p:nvSpPr>
          <p:cNvPr id="3" name="Прямоугольник 2"/>
          <p:cNvSpPr/>
          <p:nvPr/>
        </p:nvSpPr>
        <p:spPr>
          <a:xfrm>
            <a:off x="203910" y="537705"/>
            <a:ext cx="11919964" cy="6072645"/>
          </a:xfrm>
          <a:prstGeom prst="rect">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nvGrpSpPr>
          <p:cNvPr id="49" name="Группа 48"/>
          <p:cNvGrpSpPr/>
          <p:nvPr/>
        </p:nvGrpSpPr>
        <p:grpSpPr>
          <a:xfrm>
            <a:off x="647941" y="846206"/>
            <a:ext cx="1279286" cy="1224000"/>
            <a:chOff x="647941" y="919235"/>
            <a:chExt cx="1279286" cy="1224000"/>
          </a:xfrm>
        </p:grpSpPr>
        <p:sp>
          <p:nvSpPr>
            <p:cNvPr id="4" name="Овал 3"/>
            <p:cNvSpPr/>
            <p:nvPr/>
          </p:nvSpPr>
          <p:spPr>
            <a:xfrm>
              <a:off x="657583" y="919235"/>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p:nvSpPr>
          <p:spPr>
            <a:xfrm rot="10800000" flipV="1">
              <a:off x="647941" y="1023403"/>
              <a:ext cx="1279286" cy="1015663"/>
            </a:xfrm>
            <a:prstGeom prst="rect">
              <a:avLst/>
            </a:prstGeom>
          </p:spPr>
          <p:txBody>
            <a:bodyPr wrap="square">
              <a:spAutoFit/>
            </a:bodyPr>
            <a:lstStyle/>
            <a:p>
              <a:pPr algn="ctr"/>
              <a:r>
                <a:rPr lang="kk-KZ" sz="4000" b="1" dirty="0" smtClean="0">
                  <a:solidFill>
                    <a:schemeClr val="accent1">
                      <a:lumMod val="75000"/>
                    </a:schemeClr>
                  </a:solidFill>
                  <a:latin typeface="Arial" pitchFamily="34" charset="0"/>
                  <a:cs typeface="Arial" pitchFamily="34" charset="0"/>
                </a:rPr>
                <a:t>30</a:t>
              </a:r>
              <a:r>
                <a:rPr lang="kk-KZ" sz="4000" b="1" dirty="0" smtClean="0">
                  <a:solidFill>
                    <a:schemeClr val="accent1">
                      <a:lumMod val="75000"/>
                    </a:schemeClr>
                  </a:solidFill>
                  <a:latin typeface="Arial" pitchFamily="34" charset="0"/>
                  <a:cs typeface="Arial" pitchFamily="34" charset="0"/>
                </a:rPr>
                <a:t> </a:t>
              </a:r>
              <a:r>
                <a:rPr lang="kk-KZ" sz="2000" b="1" dirty="0" smtClean="0">
                  <a:solidFill>
                    <a:schemeClr val="accent1">
                      <a:lumMod val="50000"/>
                    </a:schemeClr>
                  </a:solidFill>
                  <a:latin typeface="Arial" pitchFamily="34" charset="0"/>
                  <a:cs typeface="Arial" pitchFamily="34" charset="0"/>
                </a:rPr>
                <a:t>мамыр</a:t>
              </a:r>
              <a:endParaRPr lang="ru-RU" sz="2000" b="1" dirty="0">
                <a:solidFill>
                  <a:schemeClr val="accent1">
                    <a:lumMod val="50000"/>
                  </a:schemeClr>
                </a:solidFill>
                <a:latin typeface="Arial" pitchFamily="34" charset="0"/>
                <a:cs typeface="Arial" pitchFamily="34" charset="0"/>
              </a:endParaRPr>
            </a:p>
          </p:txBody>
        </p:sp>
      </p:grpSp>
      <p:cxnSp>
        <p:nvCxnSpPr>
          <p:cNvPr id="16" name="Прямая соединительная линия 15"/>
          <p:cNvCxnSpPr/>
          <p:nvPr/>
        </p:nvCxnSpPr>
        <p:spPr>
          <a:xfrm>
            <a:off x="2486230" y="852061"/>
            <a:ext cx="23431" cy="5758289"/>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4907950" y="867939"/>
            <a:ext cx="22294" cy="5818611"/>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p:nvPr/>
        </p:nvCxnSpPr>
        <p:spPr>
          <a:xfrm>
            <a:off x="7334576" y="853070"/>
            <a:ext cx="45860" cy="575728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9742724" y="809227"/>
            <a:ext cx="80564" cy="5877323"/>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21" name="Прямоугольник 20"/>
          <p:cNvSpPr/>
          <p:nvPr/>
        </p:nvSpPr>
        <p:spPr>
          <a:xfrm>
            <a:off x="7372513" y="2166486"/>
            <a:ext cx="2261771" cy="2354491"/>
          </a:xfrm>
          <a:prstGeom prst="rect">
            <a:avLst/>
          </a:prstGeom>
        </p:spPr>
        <p:txBody>
          <a:bodyPr wrap="square">
            <a:spAutoFit/>
          </a:bodyPr>
          <a:lstStyle/>
          <a:p>
            <a:pPr algn="ctr"/>
            <a:r>
              <a:rPr lang="kk-KZ" sz="1400" b="1" dirty="0">
                <a:solidFill>
                  <a:schemeClr val="accent1">
                    <a:lumMod val="50000"/>
                  </a:schemeClr>
                </a:solidFill>
                <a:latin typeface="Arial" pitchFamily="34" charset="0"/>
                <a:cs typeface="Arial" pitchFamily="34" charset="0"/>
              </a:rPr>
              <a:t>таңдау пәні </a:t>
            </a:r>
            <a:r>
              <a:rPr lang="ru-RU" sz="1400" dirty="0" err="1">
                <a:solidFill>
                  <a:schemeClr val="accent1">
                    <a:lumMod val="50000"/>
                  </a:schemeClr>
                </a:solidFill>
                <a:latin typeface="Arial" pitchFamily="34" charset="0"/>
                <a:cs typeface="Arial" pitchFamily="34" charset="0"/>
              </a:rPr>
              <a:t>бойынша</a:t>
            </a:r>
            <a:r>
              <a:rPr lang="ru-RU" sz="1400" dirty="0">
                <a:solidFill>
                  <a:schemeClr val="accent1">
                    <a:lumMod val="50000"/>
                  </a:schemeClr>
                </a:solidFill>
                <a:latin typeface="Arial" pitchFamily="34" charset="0"/>
                <a:cs typeface="Arial" pitchFamily="34" charset="0"/>
              </a:rPr>
              <a:t> </a:t>
            </a:r>
            <a:r>
              <a:rPr lang="kk-KZ" sz="1400" dirty="0">
                <a:solidFill>
                  <a:schemeClr val="accent1">
                    <a:lumMod val="50000"/>
                  </a:schemeClr>
                </a:solidFill>
                <a:latin typeface="Arial" pitchFamily="34" charset="0"/>
                <a:cs typeface="Arial" pitchFamily="34" charset="0"/>
              </a:rPr>
              <a:t>жазбаша емтихан (</a:t>
            </a:r>
            <a:r>
              <a:rPr lang="kk-KZ" sz="1400" i="1" dirty="0">
                <a:solidFill>
                  <a:srgbClr val="002060"/>
                </a:solidFill>
                <a:latin typeface="Arial" pitchFamily="34" charset="0"/>
                <a:cs typeface="Arial" pitchFamily="34" charset="0"/>
              </a:rPr>
              <a:t>физика, </a:t>
            </a:r>
            <a:r>
              <a:rPr lang="kk-KZ" sz="1300" i="1" dirty="0">
                <a:solidFill>
                  <a:srgbClr val="002060"/>
                </a:solidFill>
                <a:latin typeface="Arial" pitchFamily="34" charset="0"/>
                <a:cs typeface="Arial" pitchFamily="34" charset="0"/>
              </a:rPr>
              <a:t>химия</a:t>
            </a:r>
            <a:r>
              <a:rPr lang="kk-KZ" sz="1300" i="1" dirty="0" smtClean="0">
                <a:solidFill>
                  <a:srgbClr val="002060"/>
                </a:solidFill>
                <a:latin typeface="Arial" pitchFamily="34" charset="0"/>
                <a:cs typeface="Arial" pitchFamily="34" charset="0"/>
              </a:rPr>
              <a:t>,</a:t>
            </a:r>
            <a:r>
              <a:rPr lang="kk-KZ" sz="1300" i="1" dirty="0">
                <a:solidFill>
                  <a:srgbClr val="002060"/>
                </a:solidFill>
                <a:latin typeface="Arial" pitchFamily="34" charset="0"/>
                <a:cs typeface="Arial" pitchFamily="34" charset="0"/>
              </a:rPr>
              <a:t> биология, география, геометрия, дүниежүзілік тарих, құқық негіздері, әдебиет (</a:t>
            </a:r>
            <a:r>
              <a:rPr lang="kk-KZ" sz="1300" i="1" dirty="0" smtClean="0">
                <a:solidFill>
                  <a:srgbClr val="002060"/>
                </a:solidFill>
                <a:latin typeface="Arial" pitchFamily="34" charset="0"/>
                <a:cs typeface="Arial" pitchFamily="34" charset="0"/>
              </a:rPr>
              <a:t>оқыту</a:t>
            </a:r>
            <a:r>
              <a:rPr lang="kk-KZ" sz="1300" i="1" dirty="0">
                <a:solidFill>
                  <a:srgbClr val="002060"/>
                </a:solidFill>
                <a:latin typeface="Arial" pitchFamily="34" charset="0"/>
                <a:cs typeface="Arial" pitchFamily="34" charset="0"/>
              </a:rPr>
              <a:t>тілі бойынша), шет тілі (ағылшын/француз/неміс), информатика)</a:t>
            </a:r>
            <a:endParaRPr lang="ru-RU" sz="1300" i="1" dirty="0">
              <a:solidFill>
                <a:srgbClr val="002060"/>
              </a:solidFill>
              <a:latin typeface="Arial" pitchFamily="34" charset="0"/>
              <a:cs typeface="Arial" pitchFamily="34" charset="0"/>
            </a:endParaRPr>
          </a:p>
          <a:p>
            <a:pPr algn="ctr"/>
            <a:r>
              <a:rPr lang="kk-KZ" sz="1400" i="1" dirty="0" smtClean="0">
                <a:solidFill>
                  <a:srgbClr val="002060"/>
                </a:solidFill>
                <a:latin typeface="Arial" pitchFamily="34" charset="0"/>
                <a:cs typeface="Arial" pitchFamily="34" charset="0"/>
              </a:rPr>
              <a:t>  </a:t>
            </a:r>
            <a:endParaRPr lang="ru-RU" sz="1400" dirty="0">
              <a:solidFill>
                <a:schemeClr val="accent1">
                  <a:lumMod val="50000"/>
                </a:schemeClr>
              </a:solidFill>
              <a:latin typeface="Arial" pitchFamily="34" charset="0"/>
              <a:cs typeface="Arial" pitchFamily="34" charset="0"/>
            </a:endParaRPr>
          </a:p>
        </p:txBody>
      </p:sp>
      <p:sp>
        <p:nvSpPr>
          <p:cNvPr id="22" name="Прямоугольник 21"/>
          <p:cNvSpPr/>
          <p:nvPr/>
        </p:nvSpPr>
        <p:spPr>
          <a:xfrm>
            <a:off x="2468123" y="2055335"/>
            <a:ext cx="2420583" cy="738664"/>
          </a:xfrm>
          <a:prstGeom prst="rect">
            <a:avLst/>
          </a:prstGeom>
        </p:spPr>
        <p:txBody>
          <a:bodyPr wrap="square">
            <a:spAutoFit/>
          </a:bodyPr>
          <a:lstStyle/>
          <a:p>
            <a:pPr algn="ctr"/>
            <a:r>
              <a:rPr lang="ru-RU" sz="1400" b="1" dirty="0" smtClean="0">
                <a:solidFill>
                  <a:schemeClr val="accent1">
                    <a:lumMod val="50000"/>
                  </a:schemeClr>
                </a:solidFill>
                <a:latin typeface="Arial" pitchFamily="34" charset="0"/>
                <a:cs typeface="Arial" pitchFamily="34" charset="0"/>
              </a:rPr>
              <a:t>Алгебра </a:t>
            </a:r>
            <a:r>
              <a:rPr lang="ru-RU" sz="1400" b="1" dirty="0" err="1">
                <a:solidFill>
                  <a:schemeClr val="accent1">
                    <a:lumMod val="50000"/>
                  </a:schemeClr>
                </a:solidFill>
                <a:latin typeface="Arial" pitchFamily="34" charset="0"/>
                <a:cs typeface="Arial" pitchFamily="34" charset="0"/>
              </a:rPr>
              <a:t>және</a:t>
            </a:r>
            <a:r>
              <a:rPr lang="ru-RU" sz="1400" b="1" dirty="0">
                <a:solidFill>
                  <a:schemeClr val="accent1">
                    <a:lumMod val="50000"/>
                  </a:schemeClr>
                </a:solidFill>
                <a:latin typeface="Arial" pitchFamily="34" charset="0"/>
                <a:cs typeface="Arial" pitchFamily="34" charset="0"/>
              </a:rPr>
              <a:t> анализ </a:t>
            </a:r>
            <a:r>
              <a:rPr lang="ru-RU" sz="1400" b="1" dirty="0" err="1">
                <a:solidFill>
                  <a:schemeClr val="accent1">
                    <a:lumMod val="50000"/>
                  </a:schemeClr>
                </a:solidFill>
                <a:latin typeface="Arial" pitchFamily="34" charset="0"/>
                <a:cs typeface="Arial" pitchFamily="34" charset="0"/>
              </a:rPr>
              <a:t>бастамалары</a:t>
            </a:r>
            <a:r>
              <a:rPr lang="ru-RU" sz="1400" b="1" dirty="0">
                <a:solidFill>
                  <a:schemeClr val="accent1">
                    <a:lumMod val="50000"/>
                  </a:schemeClr>
                </a:solidFill>
                <a:latin typeface="Arial" pitchFamily="34" charset="0"/>
                <a:cs typeface="Arial" pitchFamily="34" charset="0"/>
              </a:rPr>
              <a:t> </a:t>
            </a:r>
            <a:r>
              <a:rPr lang="ru-RU" sz="1400" dirty="0" err="1">
                <a:solidFill>
                  <a:schemeClr val="accent1">
                    <a:lumMod val="50000"/>
                  </a:schemeClr>
                </a:solidFill>
                <a:latin typeface="Arial" pitchFamily="34" charset="0"/>
                <a:cs typeface="Arial" pitchFamily="34" charset="0"/>
              </a:rPr>
              <a:t>бойынша</a:t>
            </a:r>
            <a:r>
              <a:rPr lang="ru-RU" sz="1400" dirty="0">
                <a:solidFill>
                  <a:schemeClr val="accent1">
                    <a:lumMod val="50000"/>
                  </a:schemeClr>
                </a:solidFill>
                <a:latin typeface="Arial" pitchFamily="34" charset="0"/>
                <a:cs typeface="Arial" pitchFamily="34" charset="0"/>
              </a:rPr>
              <a:t> </a:t>
            </a:r>
            <a:r>
              <a:rPr lang="ru-RU" sz="1400" dirty="0" err="1">
                <a:solidFill>
                  <a:schemeClr val="accent1">
                    <a:lumMod val="50000"/>
                  </a:schemeClr>
                </a:solidFill>
                <a:latin typeface="Arial" pitchFamily="34" charset="0"/>
                <a:cs typeface="Arial" pitchFamily="34" charset="0"/>
              </a:rPr>
              <a:t>жазбаша</a:t>
            </a:r>
            <a:r>
              <a:rPr lang="ru-RU" sz="1400" dirty="0">
                <a:solidFill>
                  <a:schemeClr val="accent1">
                    <a:lumMod val="50000"/>
                  </a:schemeClr>
                </a:solidFill>
                <a:latin typeface="Arial" pitchFamily="34" charset="0"/>
                <a:cs typeface="Arial" pitchFamily="34" charset="0"/>
              </a:rPr>
              <a:t> </a:t>
            </a:r>
            <a:r>
              <a:rPr lang="ru-RU" sz="1400" dirty="0" err="1">
                <a:solidFill>
                  <a:schemeClr val="accent1">
                    <a:lumMod val="50000"/>
                  </a:schemeClr>
                </a:solidFill>
                <a:latin typeface="Arial" pitchFamily="34" charset="0"/>
                <a:cs typeface="Arial" pitchFamily="34" charset="0"/>
              </a:rPr>
              <a:t>емтихан</a:t>
            </a:r>
            <a:endParaRPr lang="ru-RU" sz="1200" i="1" dirty="0">
              <a:solidFill>
                <a:schemeClr val="accent1">
                  <a:lumMod val="50000"/>
                </a:schemeClr>
              </a:solidFill>
              <a:latin typeface="Arial" pitchFamily="34" charset="0"/>
              <a:cs typeface="Arial" pitchFamily="34" charset="0"/>
            </a:endParaRPr>
          </a:p>
        </p:txBody>
      </p:sp>
      <p:sp>
        <p:nvSpPr>
          <p:cNvPr id="23" name="Прямоугольник 22"/>
          <p:cNvSpPr/>
          <p:nvPr/>
        </p:nvSpPr>
        <p:spPr>
          <a:xfrm>
            <a:off x="129487" y="2065042"/>
            <a:ext cx="2142912" cy="954107"/>
          </a:xfrm>
          <a:prstGeom prst="rect">
            <a:avLst/>
          </a:prstGeom>
        </p:spPr>
        <p:txBody>
          <a:bodyPr wrap="square">
            <a:spAutoFit/>
          </a:bodyPr>
          <a:lstStyle/>
          <a:p>
            <a:pPr algn="ctr"/>
            <a:r>
              <a:rPr lang="kk-KZ" sz="1400" b="1" dirty="0">
                <a:solidFill>
                  <a:schemeClr val="accent1">
                    <a:lumMod val="50000"/>
                  </a:schemeClr>
                </a:solidFill>
                <a:latin typeface="Arial" pitchFamily="34" charset="0"/>
                <a:cs typeface="Arial" pitchFamily="34" charset="0"/>
              </a:rPr>
              <a:t>Қазақстан тарихы </a:t>
            </a:r>
            <a:r>
              <a:rPr lang="kk-KZ" sz="1400" dirty="0">
                <a:solidFill>
                  <a:schemeClr val="accent1">
                    <a:lumMod val="50000"/>
                  </a:schemeClr>
                </a:solidFill>
                <a:latin typeface="Arial" pitchFamily="34" charset="0"/>
                <a:cs typeface="Arial" pitchFamily="34" charset="0"/>
              </a:rPr>
              <a:t>бойынша </a:t>
            </a:r>
            <a:r>
              <a:rPr lang="kk-KZ" sz="1400" dirty="0" smtClean="0">
                <a:solidFill>
                  <a:schemeClr val="accent1">
                    <a:lumMod val="50000"/>
                  </a:schemeClr>
                </a:solidFill>
                <a:latin typeface="Arial" pitchFamily="34" charset="0"/>
                <a:cs typeface="Arial" pitchFamily="34" charset="0"/>
              </a:rPr>
              <a:t>ауызша</a:t>
            </a:r>
            <a:endParaRPr lang="kk-KZ" sz="1400" b="1" dirty="0" smtClean="0">
              <a:latin typeface="Arial" pitchFamily="34" charset="0"/>
              <a:cs typeface="Arial" pitchFamily="34" charset="0"/>
            </a:endParaRPr>
          </a:p>
          <a:p>
            <a:pPr algn="ctr"/>
            <a:r>
              <a:rPr lang="kk-KZ" sz="1400" dirty="0">
                <a:solidFill>
                  <a:schemeClr val="accent1">
                    <a:lumMod val="50000"/>
                  </a:schemeClr>
                </a:solidFill>
                <a:latin typeface="Arial" pitchFamily="34" charset="0"/>
                <a:cs typeface="Arial" pitchFamily="34" charset="0"/>
              </a:rPr>
              <a:t>емтихан</a:t>
            </a:r>
            <a:endParaRPr lang="ru-RU" sz="1400" b="1" dirty="0">
              <a:solidFill>
                <a:schemeClr val="accent1">
                  <a:lumMod val="50000"/>
                </a:schemeClr>
              </a:solidFill>
              <a:latin typeface="Arial" pitchFamily="34" charset="0"/>
              <a:cs typeface="Arial" pitchFamily="34" charset="0"/>
            </a:endParaRPr>
          </a:p>
          <a:p>
            <a:pPr algn="ctr"/>
            <a:endParaRPr lang="ru-RU" sz="1400" dirty="0">
              <a:solidFill>
                <a:schemeClr val="accent1">
                  <a:lumMod val="50000"/>
                </a:schemeClr>
              </a:solidFill>
              <a:latin typeface="Arial" pitchFamily="34" charset="0"/>
              <a:cs typeface="Arial" pitchFamily="34" charset="0"/>
            </a:endParaRPr>
          </a:p>
        </p:txBody>
      </p:sp>
      <p:sp>
        <p:nvSpPr>
          <p:cNvPr id="24" name="Прямоугольник 23"/>
          <p:cNvSpPr/>
          <p:nvPr/>
        </p:nvSpPr>
        <p:spPr>
          <a:xfrm>
            <a:off x="5034493" y="2082242"/>
            <a:ext cx="2166553" cy="954107"/>
          </a:xfrm>
          <a:prstGeom prst="rect">
            <a:avLst/>
          </a:prstGeom>
        </p:spPr>
        <p:txBody>
          <a:bodyPr wrap="square">
            <a:spAutoFit/>
          </a:bodyPr>
          <a:lstStyle/>
          <a:p>
            <a:pPr algn="ctr"/>
            <a:r>
              <a:rPr lang="kk-KZ" sz="1400" b="1" dirty="0">
                <a:solidFill>
                  <a:schemeClr val="accent1">
                    <a:lumMod val="50000"/>
                  </a:schemeClr>
                </a:solidFill>
                <a:latin typeface="Arial" pitchFamily="34" charset="0"/>
                <a:cs typeface="Arial" pitchFamily="34" charset="0"/>
              </a:rPr>
              <a:t>Оқыту тілі </a:t>
            </a:r>
            <a:r>
              <a:rPr lang="kk-KZ" sz="1400" dirty="0">
                <a:solidFill>
                  <a:schemeClr val="accent1">
                    <a:lumMod val="50000"/>
                  </a:schemeClr>
                </a:solidFill>
                <a:latin typeface="Arial" pitchFamily="34" charset="0"/>
                <a:cs typeface="Arial" pitchFamily="34" charset="0"/>
              </a:rPr>
              <a:t>бойынша жазбаша емтихан</a:t>
            </a:r>
            <a:r>
              <a:rPr lang="kk-KZ" sz="1400" b="1" dirty="0">
                <a:latin typeface="Arial" pitchFamily="34" charset="0"/>
                <a:cs typeface="Arial" pitchFamily="34" charset="0"/>
              </a:rPr>
              <a:t> </a:t>
            </a:r>
            <a:r>
              <a:rPr lang="kk-KZ" sz="1400" i="1" dirty="0">
                <a:solidFill>
                  <a:srgbClr val="002060"/>
                </a:solidFill>
                <a:latin typeface="Arial" pitchFamily="34" charset="0"/>
                <a:cs typeface="Arial" pitchFamily="34" charset="0"/>
              </a:rPr>
              <a:t>қазақ /орыс ұйғыр/тәжік/өзбек </a:t>
            </a:r>
          </a:p>
        </p:txBody>
      </p:sp>
      <p:sp>
        <p:nvSpPr>
          <p:cNvPr id="25" name="Прямоугольник 24"/>
          <p:cNvSpPr/>
          <p:nvPr/>
        </p:nvSpPr>
        <p:spPr>
          <a:xfrm>
            <a:off x="9964969" y="2231984"/>
            <a:ext cx="2048558" cy="830997"/>
          </a:xfrm>
          <a:prstGeom prst="rect">
            <a:avLst/>
          </a:prstGeom>
        </p:spPr>
        <p:txBody>
          <a:bodyPr wrap="square">
            <a:spAutoFit/>
          </a:bodyPr>
          <a:lstStyle/>
          <a:p>
            <a:pPr algn="ctr"/>
            <a:r>
              <a:rPr lang="kk-KZ" sz="1200" b="1" dirty="0">
                <a:solidFill>
                  <a:schemeClr val="accent1">
                    <a:lumMod val="50000"/>
                  </a:schemeClr>
                </a:solidFill>
                <a:latin typeface="Arial" pitchFamily="34" charset="0"/>
                <a:cs typeface="Arial" pitchFamily="34" charset="0"/>
              </a:rPr>
              <a:t>қазақ тілі мен әдебиеті</a:t>
            </a:r>
            <a:r>
              <a:rPr lang="ru-RU" sz="1200" b="1" dirty="0">
                <a:solidFill>
                  <a:schemeClr val="accent1">
                    <a:lumMod val="50000"/>
                  </a:schemeClr>
                </a:solidFill>
                <a:latin typeface="Arial" pitchFamily="34" charset="0"/>
                <a:cs typeface="Arial" pitchFamily="34" charset="0"/>
              </a:rPr>
              <a:t>/</a:t>
            </a:r>
            <a:r>
              <a:rPr lang="ru-RU" sz="1200" b="1" dirty="0" err="1">
                <a:solidFill>
                  <a:schemeClr val="accent1">
                    <a:lumMod val="50000"/>
                  </a:schemeClr>
                </a:solidFill>
                <a:latin typeface="Arial" pitchFamily="34" charset="0"/>
                <a:cs typeface="Arial" pitchFamily="34" charset="0"/>
              </a:rPr>
              <a:t>орыс</a:t>
            </a:r>
            <a:r>
              <a:rPr lang="ru-RU" sz="1200" b="1" dirty="0">
                <a:solidFill>
                  <a:schemeClr val="accent1">
                    <a:lumMod val="50000"/>
                  </a:schemeClr>
                </a:solidFill>
                <a:latin typeface="Arial" pitchFamily="34" charset="0"/>
                <a:cs typeface="Arial" pitchFamily="34" charset="0"/>
              </a:rPr>
              <a:t> </a:t>
            </a:r>
            <a:r>
              <a:rPr lang="ru-RU" sz="1200" b="1" dirty="0" err="1">
                <a:solidFill>
                  <a:schemeClr val="accent1">
                    <a:lumMod val="50000"/>
                  </a:schemeClr>
                </a:solidFill>
                <a:latin typeface="Arial" pitchFamily="34" charset="0"/>
                <a:cs typeface="Arial" pitchFamily="34" charset="0"/>
              </a:rPr>
              <a:t>тілі</a:t>
            </a:r>
            <a:r>
              <a:rPr lang="ru-RU" sz="1200" b="1" dirty="0">
                <a:solidFill>
                  <a:schemeClr val="accent1">
                    <a:lumMod val="50000"/>
                  </a:schemeClr>
                </a:solidFill>
                <a:latin typeface="Arial" pitchFamily="34" charset="0"/>
                <a:cs typeface="Arial" pitchFamily="34" charset="0"/>
              </a:rPr>
              <a:t> мен </a:t>
            </a:r>
            <a:r>
              <a:rPr lang="ru-RU" sz="1200" b="1" dirty="0" err="1">
                <a:solidFill>
                  <a:schemeClr val="accent1">
                    <a:lumMod val="50000"/>
                  </a:schemeClr>
                </a:solidFill>
                <a:latin typeface="Arial" pitchFamily="34" charset="0"/>
                <a:cs typeface="Arial" pitchFamily="34" charset="0"/>
              </a:rPr>
              <a:t>әдебиеті</a:t>
            </a:r>
            <a:r>
              <a:rPr lang="ru-RU" sz="1200" dirty="0">
                <a:solidFill>
                  <a:schemeClr val="accent1">
                    <a:lumMod val="50000"/>
                  </a:schemeClr>
                </a:solidFill>
                <a:latin typeface="Arial" pitchFamily="34" charset="0"/>
                <a:cs typeface="Arial" pitchFamily="34" charset="0"/>
              </a:rPr>
              <a:t> </a:t>
            </a:r>
            <a:r>
              <a:rPr lang="ru-RU" sz="1200" dirty="0" err="1">
                <a:solidFill>
                  <a:schemeClr val="accent1">
                    <a:lumMod val="50000"/>
                  </a:schemeClr>
                </a:solidFill>
                <a:latin typeface="Arial" pitchFamily="34" charset="0"/>
                <a:cs typeface="Arial" pitchFamily="34" charset="0"/>
              </a:rPr>
              <a:t>бойынша</a:t>
            </a:r>
            <a:endParaRPr lang="ru-RU" sz="1200" b="1" dirty="0">
              <a:solidFill>
                <a:schemeClr val="accent1">
                  <a:lumMod val="50000"/>
                </a:schemeClr>
              </a:solidFill>
              <a:latin typeface="Arial" pitchFamily="34" charset="0"/>
              <a:cs typeface="Arial" pitchFamily="34" charset="0"/>
            </a:endParaRPr>
          </a:p>
          <a:p>
            <a:pPr algn="ctr"/>
            <a:r>
              <a:rPr lang="ru-RU" sz="1200" dirty="0" err="1">
                <a:solidFill>
                  <a:schemeClr val="accent1">
                    <a:lumMod val="50000"/>
                  </a:schemeClr>
                </a:solidFill>
                <a:latin typeface="Arial" pitchFamily="34" charset="0"/>
                <a:cs typeface="Arial" pitchFamily="34" charset="0"/>
              </a:rPr>
              <a:t>жазбаша</a:t>
            </a:r>
            <a:r>
              <a:rPr lang="ru-RU" sz="1200" dirty="0">
                <a:solidFill>
                  <a:schemeClr val="accent1">
                    <a:lumMod val="50000"/>
                  </a:schemeClr>
                </a:solidFill>
                <a:latin typeface="Arial" pitchFamily="34" charset="0"/>
                <a:cs typeface="Arial" pitchFamily="34" charset="0"/>
              </a:rPr>
              <a:t> </a:t>
            </a:r>
            <a:r>
              <a:rPr lang="ru-RU" sz="1200" dirty="0" err="1" smtClean="0">
                <a:solidFill>
                  <a:schemeClr val="accent1">
                    <a:lumMod val="50000"/>
                  </a:schemeClr>
                </a:solidFill>
                <a:latin typeface="Arial" pitchFamily="34" charset="0"/>
                <a:cs typeface="Arial" pitchFamily="34" charset="0"/>
              </a:rPr>
              <a:t>емтихан</a:t>
            </a:r>
            <a:endParaRPr lang="ru-RU" sz="1200" dirty="0">
              <a:solidFill>
                <a:schemeClr val="accent1">
                  <a:lumMod val="50000"/>
                </a:schemeClr>
              </a:solidFill>
              <a:latin typeface="Arial" pitchFamily="34" charset="0"/>
              <a:cs typeface="Arial" pitchFamily="34" charset="0"/>
            </a:endParaRPr>
          </a:p>
        </p:txBody>
      </p:sp>
      <p:sp>
        <p:nvSpPr>
          <p:cNvPr id="30" name="Прямоугольник 29">
            <a:extLst>
              <a:ext uri="{FF2B5EF4-FFF2-40B4-BE49-F238E27FC236}">
                <a16:creationId xmlns:a16="http://schemas.microsoft.com/office/drawing/2014/main" xmlns="" id="{9A4AC6DE-7683-4424-A17C-E7D5415A3E57}"/>
              </a:ext>
            </a:extLst>
          </p:cNvPr>
          <p:cNvSpPr/>
          <p:nvPr/>
        </p:nvSpPr>
        <p:spPr>
          <a:xfrm rot="10800000" flipV="1">
            <a:off x="2582755" y="3380006"/>
            <a:ext cx="2191320" cy="2954655"/>
          </a:xfrm>
          <a:prstGeom prst="rect">
            <a:avLst/>
          </a:prstGeom>
        </p:spPr>
        <p:txBody>
          <a:bodyPr wrap="square">
            <a:spAutoFit/>
          </a:bodyPr>
          <a:lstStyle/>
          <a:p>
            <a:pPr marR="5080">
              <a:buSzPct val="95833"/>
              <a:tabLst>
                <a:tab pos="120650" algn="l"/>
                <a:tab pos="2317115" algn="l"/>
                <a:tab pos="2677160" algn="l"/>
                <a:tab pos="3698240" algn="l"/>
                <a:tab pos="4057650" algn="l"/>
                <a:tab pos="4603750" algn="l"/>
                <a:tab pos="4624705" algn="l"/>
                <a:tab pos="6027420" algn="l"/>
                <a:tab pos="6393180" algn="l"/>
              </a:tabLst>
            </a:pPr>
            <a:r>
              <a:rPr lang="kk-KZ" sz="1400" dirty="0">
                <a:solidFill>
                  <a:srgbClr val="002060"/>
                </a:solidFill>
                <a:latin typeface="Arial" pitchFamily="34" charset="0"/>
                <a:cs typeface="Arial" pitchFamily="34" charset="0"/>
              </a:rPr>
              <a:t>Емтихан жұмысы 2 бөлімнен тұрады.  </a:t>
            </a:r>
          </a:p>
          <a:p>
            <a:pPr algn="just"/>
            <a:r>
              <a:rPr lang="kk-KZ" sz="1200" i="1" dirty="0">
                <a:solidFill>
                  <a:srgbClr val="002060"/>
                </a:solidFill>
                <a:latin typeface="Arial" pitchFamily="34" charset="0"/>
                <a:cs typeface="Arial" pitchFamily="34" charset="0"/>
              </a:rPr>
              <a:t>А бөлімінде ұсынылған бес жауаптың ішінен бір дұрыс жауапты таңдайтын 15 тапсырма бар. Тапсырмалар </a:t>
            </a:r>
            <a:r>
              <a:rPr lang="kk-KZ" sz="1200" i="1" dirty="0" smtClean="0">
                <a:solidFill>
                  <a:srgbClr val="002060"/>
                </a:solidFill>
                <a:latin typeface="Arial" pitchFamily="34" charset="0"/>
                <a:cs typeface="Arial" pitchFamily="34" charset="0"/>
              </a:rPr>
              <a:t>1 балмен </a:t>
            </a:r>
            <a:r>
              <a:rPr lang="kk-KZ" sz="1200" i="1" dirty="0">
                <a:solidFill>
                  <a:srgbClr val="002060"/>
                </a:solidFill>
                <a:latin typeface="Arial" pitchFamily="34" charset="0"/>
                <a:cs typeface="Arial" pitchFamily="34" charset="0"/>
              </a:rPr>
              <a:t>бағаланады. </a:t>
            </a:r>
          </a:p>
          <a:p>
            <a:pPr algn="just"/>
            <a:r>
              <a:rPr lang="kk-KZ" sz="1200" i="1" dirty="0">
                <a:solidFill>
                  <a:srgbClr val="002060"/>
                </a:solidFill>
                <a:latin typeface="Arial" pitchFamily="34" charset="0"/>
                <a:cs typeface="Arial" pitchFamily="34" charset="0"/>
              </a:rPr>
              <a:t>В бөлімінде қысқа немесе егжей-тегжейлі </a:t>
            </a:r>
            <a:r>
              <a:rPr lang="kk-KZ" sz="1200" i="1" dirty="0" smtClean="0">
                <a:solidFill>
                  <a:srgbClr val="002060"/>
                </a:solidFill>
                <a:latin typeface="Arial" pitchFamily="34" charset="0"/>
                <a:cs typeface="Arial" pitchFamily="34" charset="0"/>
              </a:rPr>
              <a:t>жауаптарды қажет </a:t>
            </a:r>
            <a:r>
              <a:rPr lang="kk-KZ" sz="1200" i="1" dirty="0">
                <a:solidFill>
                  <a:srgbClr val="002060"/>
                </a:solidFill>
                <a:latin typeface="Arial" pitchFamily="34" charset="0"/>
                <a:cs typeface="Arial" pitchFamily="34" charset="0"/>
              </a:rPr>
              <a:t>ететін 10-12 тапсырма бар. Тапсырмалар 2-8 балмен бағаланады. </a:t>
            </a:r>
            <a:endParaRPr lang="kk-KZ" sz="1200" i="1" dirty="0" smtClean="0">
              <a:solidFill>
                <a:srgbClr val="002060"/>
              </a:solidFill>
              <a:latin typeface="Arial" pitchFamily="34" charset="0"/>
              <a:cs typeface="Arial" pitchFamily="34" charset="0"/>
            </a:endParaRPr>
          </a:p>
          <a:p>
            <a:pPr algn="just"/>
            <a:r>
              <a:rPr lang="kk-KZ" sz="1400" dirty="0" smtClean="0">
                <a:solidFill>
                  <a:srgbClr val="002060"/>
                </a:solidFill>
                <a:latin typeface="Arial" pitchFamily="34" charset="0"/>
                <a:cs typeface="Arial" pitchFamily="34" charset="0"/>
              </a:rPr>
              <a:t>Жоғары балл-</a:t>
            </a:r>
            <a:r>
              <a:rPr lang="kk-KZ" sz="1400" b="1" dirty="0" smtClean="0">
                <a:solidFill>
                  <a:srgbClr val="002060"/>
                </a:solidFill>
                <a:latin typeface="Arial" pitchFamily="34" charset="0"/>
                <a:cs typeface="Arial" pitchFamily="34" charset="0"/>
              </a:rPr>
              <a:t>60</a:t>
            </a:r>
            <a:endParaRPr lang="kk-KZ" sz="1400" dirty="0">
              <a:solidFill>
                <a:srgbClr val="002060"/>
              </a:solidFill>
              <a:latin typeface="Arial" pitchFamily="34" charset="0"/>
              <a:cs typeface="Arial" pitchFamily="34" charset="0"/>
            </a:endParaRPr>
          </a:p>
        </p:txBody>
      </p:sp>
      <p:sp>
        <p:nvSpPr>
          <p:cNvPr id="31" name="Прямоугольник 30">
            <a:extLst>
              <a:ext uri="{FF2B5EF4-FFF2-40B4-BE49-F238E27FC236}">
                <a16:creationId xmlns:a16="http://schemas.microsoft.com/office/drawing/2014/main" xmlns="" id="{4C2578B7-2E57-41C7-948A-18C9049FBCB8}"/>
              </a:ext>
            </a:extLst>
          </p:cNvPr>
          <p:cNvSpPr/>
          <p:nvPr/>
        </p:nvSpPr>
        <p:spPr>
          <a:xfrm>
            <a:off x="7460208" y="3808396"/>
            <a:ext cx="2334284" cy="2723823"/>
          </a:xfrm>
          <a:prstGeom prst="rect">
            <a:avLst/>
          </a:prstGeom>
        </p:spPr>
        <p:txBody>
          <a:bodyPr wrap="square">
            <a:spAutoFit/>
          </a:bodyPr>
          <a:lstStyle/>
          <a:p>
            <a:pPr marR="5080">
              <a:buSzPct val="95833"/>
              <a:tabLst>
                <a:tab pos="120650" algn="l"/>
                <a:tab pos="2317115" algn="l"/>
                <a:tab pos="2677160" algn="l"/>
                <a:tab pos="3698240" algn="l"/>
                <a:tab pos="4057650" algn="l"/>
                <a:tab pos="4603750" algn="l"/>
                <a:tab pos="4624705" algn="l"/>
                <a:tab pos="6027420" algn="l"/>
                <a:tab pos="6393180" algn="l"/>
              </a:tabLst>
            </a:pPr>
            <a:endParaRPr lang="kk-KZ" sz="1400" dirty="0">
              <a:solidFill>
                <a:srgbClr val="002060"/>
              </a:solidFill>
              <a:latin typeface="Arial" pitchFamily="34" charset="0"/>
              <a:cs typeface="Arial" pitchFamily="34" charset="0"/>
            </a:endParaRPr>
          </a:p>
          <a:p>
            <a:pPr marR="5080">
              <a:buSzPct val="95833"/>
              <a:tabLst>
                <a:tab pos="120650" algn="l"/>
                <a:tab pos="2317115" algn="l"/>
                <a:tab pos="2677160" algn="l"/>
                <a:tab pos="3698240" algn="l"/>
                <a:tab pos="4057650" algn="l"/>
                <a:tab pos="4603750" algn="l"/>
                <a:tab pos="4624705" algn="l"/>
                <a:tab pos="6027420" algn="l"/>
                <a:tab pos="6393180" algn="l"/>
              </a:tabLst>
            </a:pPr>
            <a:endParaRPr lang="kk-KZ" sz="1400" dirty="0" smtClean="0">
              <a:solidFill>
                <a:srgbClr val="002060"/>
              </a:solidFill>
              <a:latin typeface="Arial" pitchFamily="34" charset="0"/>
              <a:cs typeface="Arial" pitchFamily="34" charset="0"/>
            </a:endParaRPr>
          </a:p>
          <a:p>
            <a:pPr marR="5080">
              <a:buSzPct val="95833"/>
              <a:tabLst>
                <a:tab pos="120650" algn="l"/>
                <a:tab pos="2317115" algn="l"/>
                <a:tab pos="2677160" algn="l"/>
                <a:tab pos="3698240" algn="l"/>
                <a:tab pos="4057650" algn="l"/>
                <a:tab pos="4603750" algn="l"/>
                <a:tab pos="4624705" algn="l"/>
                <a:tab pos="6027420" algn="l"/>
                <a:tab pos="6393180" algn="l"/>
              </a:tabLst>
            </a:pPr>
            <a:endParaRPr lang="kk-KZ" sz="1400" dirty="0">
              <a:solidFill>
                <a:srgbClr val="002060"/>
              </a:solidFill>
              <a:latin typeface="Arial" pitchFamily="34" charset="0"/>
              <a:cs typeface="Arial" pitchFamily="34" charset="0"/>
            </a:endParaRPr>
          </a:p>
          <a:p>
            <a:pPr marR="5080">
              <a:buSzPct val="95833"/>
              <a:tabLst>
                <a:tab pos="120650" algn="l"/>
                <a:tab pos="2317115" algn="l"/>
                <a:tab pos="2677160" algn="l"/>
                <a:tab pos="3698240" algn="l"/>
                <a:tab pos="4057650" algn="l"/>
                <a:tab pos="4603750" algn="l"/>
                <a:tab pos="4624705" algn="l"/>
                <a:tab pos="6027420" algn="l"/>
                <a:tab pos="6393180" algn="l"/>
              </a:tabLst>
            </a:pPr>
            <a:r>
              <a:rPr lang="kk-KZ" sz="1400" dirty="0" smtClean="0">
                <a:solidFill>
                  <a:srgbClr val="002060"/>
                </a:solidFill>
                <a:latin typeface="Arial" pitchFamily="34" charset="0"/>
                <a:cs typeface="Arial" pitchFamily="34" charset="0"/>
              </a:rPr>
              <a:t>Емтихан </a:t>
            </a:r>
            <a:r>
              <a:rPr lang="kk-KZ" sz="1400" dirty="0">
                <a:solidFill>
                  <a:srgbClr val="002060"/>
                </a:solidFill>
                <a:latin typeface="Arial" pitchFamily="34" charset="0"/>
                <a:cs typeface="Arial" pitchFamily="34" charset="0"/>
              </a:rPr>
              <a:t>жұмысы </a:t>
            </a:r>
            <a:r>
              <a:rPr lang="kk-KZ" sz="1400" dirty="0" smtClean="0">
                <a:solidFill>
                  <a:srgbClr val="002060"/>
                </a:solidFill>
                <a:latin typeface="Arial" pitchFamily="34" charset="0"/>
                <a:cs typeface="Arial" pitchFamily="34" charset="0"/>
              </a:rPr>
              <a:t>2-3 </a:t>
            </a:r>
            <a:r>
              <a:rPr lang="kk-KZ" sz="1400" dirty="0">
                <a:solidFill>
                  <a:srgbClr val="002060"/>
                </a:solidFill>
                <a:latin typeface="Arial" pitchFamily="34" charset="0"/>
                <a:cs typeface="Arial" pitchFamily="34" charset="0"/>
              </a:rPr>
              <a:t>бөлімнен </a:t>
            </a:r>
            <a:r>
              <a:rPr lang="kk-KZ" sz="1400" dirty="0" smtClean="0">
                <a:solidFill>
                  <a:srgbClr val="002060"/>
                </a:solidFill>
                <a:latin typeface="Arial" pitchFamily="34" charset="0"/>
                <a:cs typeface="Arial" pitchFamily="34" charset="0"/>
              </a:rPr>
              <a:t>тұрады: </a:t>
            </a:r>
            <a:endParaRPr lang="kk-KZ" sz="1400" dirty="0">
              <a:solidFill>
                <a:srgbClr val="002060"/>
              </a:solidFill>
              <a:latin typeface="Arial" pitchFamily="34" charset="0"/>
              <a:cs typeface="Arial" pitchFamily="34" charset="0"/>
            </a:endParaRPr>
          </a:p>
          <a:p>
            <a:pPr marR="5080">
              <a:buSzPct val="95833"/>
              <a:tabLst>
                <a:tab pos="120650" algn="l"/>
                <a:tab pos="2317115" algn="l"/>
                <a:tab pos="2677160" algn="l"/>
                <a:tab pos="3698240" algn="l"/>
                <a:tab pos="4057650" algn="l"/>
                <a:tab pos="4603750" algn="l"/>
                <a:tab pos="4624705" algn="l"/>
                <a:tab pos="6027420" algn="l"/>
                <a:tab pos="6393180" algn="l"/>
              </a:tabLst>
            </a:pPr>
            <a:r>
              <a:rPr lang="kk-KZ" sz="1200" i="1" dirty="0">
                <a:solidFill>
                  <a:srgbClr val="002060"/>
                </a:solidFill>
                <a:latin typeface="Arial" pitchFamily="34" charset="0"/>
                <a:cs typeface="Arial" pitchFamily="34" charset="0"/>
              </a:rPr>
              <a:t>ұсынылған жауаптардың ішінен бір дұрыс жауапты таңдайтын </a:t>
            </a:r>
            <a:r>
              <a:rPr lang="kk-KZ" sz="1200" i="1" dirty="0" smtClean="0">
                <a:solidFill>
                  <a:srgbClr val="002060"/>
                </a:solidFill>
                <a:latin typeface="Arial" pitchFamily="34" charset="0"/>
                <a:cs typeface="Arial" pitchFamily="34" charset="0"/>
              </a:rPr>
              <a:t>тапсырмалар;</a:t>
            </a:r>
            <a:endParaRPr lang="kk-KZ" sz="1400" dirty="0" smtClean="0">
              <a:solidFill>
                <a:srgbClr val="002060"/>
              </a:solidFill>
              <a:latin typeface="Arial" pitchFamily="34" charset="0"/>
              <a:cs typeface="Arial" pitchFamily="34" charset="0"/>
            </a:endParaRPr>
          </a:p>
          <a:p>
            <a:pPr marR="5080">
              <a:buSzPct val="95833"/>
              <a:tabLst>
                <a:tab pos="120650" algn="l"/>
                <a:tab pos="2317115" algn="l"/>
                <a:tab pos="2677160" algn="l"/>
                <a:tab pos="3698240" algn="l"/>
                <a:tab pos="4057650" algn="l"/>
                <a:tab pos="4603750" algn="l"/>
                <a:tab pos="4624705" algn="l"/>
                <a:tab pos="6027420" algn="l"/>
                <a:tab pos="6393180" algn="l"/>
              </a:tabLst>
            </a:pPr>
            <a:r>
              <a:rPr lang="kk-KZ" sz="1300" i="1" dirty="0">
                <a:solidFill>
                  <a:srgbClr val="002060"/>
                </a:solidFill>
                <a:latin typeface="Arial" pitchFamily="34" charset="0"/>
                <a:cs typeface="Arial" pitchFamily="34" charset="0"/>
              </a:rPr>
              <a:t>Қысқа немесе </a:t>
            </a:r>
            <a:r>
              <a:rPr lang="kk-KZ" sz="1300" i="1" dirty="0" smtClean="0">
                <a:solidFill>
                  <a:srgbClr val="002060"/>
                </a:solidFill>
                <a:latin typeface="Arial" pitchFamily="34" charset="0"/>
                <a:cs typeface="Arial" pitchFamily="34" charset="0"/>
              </a:rPr>
              <a:t>егжей-тегжейлі жауаптарды қажет </a:t>
            </a:r>
            <a:r>
              <a:rPr lang="kk-KZ" sz="1300" i="1" dirty="0">
                <a:solidFill>
                  <a:srgbClr val="002060"/>
                </a:solidFill>
                <a:latin typeface="Arial" pitchFamily="34" charset="0"/>
                <a:cs typeface="Arial" pitchFamily="34" charset="0"/>
              </a:rPr>
              <a:t>ететін 4-5 тапсырма</a:t>
            </a:r>
            <a:r>
              <a:rPr lang="kk-KZ" sz="1300" i="1" dirty="0" smtClean="0">
                <a:solidFill>
                  <a:srgbClr val="002060"/>
                </a:solidFill>
                <a:latin typeface="Arial" pitchFamily="34" charset="0"/>
                <a:cs typeface="Arial" pitchFamily="34" charset="0"/>
              </a:rPr>
              <a:t>;</a:t>
            </a:r>
            <a:r>
              <a:rPr lang="kk-KZ" sz="1300" i="1" dirty="0">
                <a:solidFill>
                  <a:srgbClr val="002060"/>
                </a:solidFill>
                <a:latin typeface="Arial" pitchFamily="34" charset="0"/>
                <a:cs typeface="Arial" pitchFamily="34" charset="0"/>
              </a:rPr>
              <a:t> шағын зерттеу (20-45 ұпай</a:t>
            </a:r>
            <a:r>
              <a:rPr lang="kk-KZ" sz="1300" i="1" dirty="0" smtClean="0">
                <a:solidFill>
                  <a:srgbClr val="002060"/>
                </a:solidFill>
                <a:latin typeface="Arial" pitchFamily="34" charset="0"/>
                <a:cs typeface="Arial" pitchFamily="34" charset="0"/>
              </a:rPr>
              <a:t>)</a:t>
            </a:r>
            <a:endParaRPr lang="ru-RU" sz="1300" i="1" dirty="0">
              <a:solidFill>
                <a:srgbClr val="002060"/>
              </a:solidFill>
              <a:latin typeface="Arial" pitchFamily="34" charset="0"/>
              <a:cs typeface="Arial" pitchFamily="34" charset="0"/>
            </a:endParaRPr>
          </a:p>
        </p:txBody>
      </p:sp>
      <p:sp>
        <p:nvSpPr>
          <p:cNvPr id="32" name="Прямоугольник 31"/>
          <p:cNvSpPr/>
          <p:nvPr/>
        </p:nvSpPr>
        <p:spPr>
          <a:xfrm>
            <a:off x="107185" y="3322392"/>
            <a:ext cx="2274796" cy="3016210"/>
          </a:xfrm>
          <a:prstGeom prst="rect">
            <a:avLst/>
          </a:prstGeom>
        </p:spPr>
        <p:txBody>
          <a:bodyPr wrap="square">
            <a:spAutoFit/>
          </a:bodyPr>
          <a:lstStyle/>
          <a:p>
            <a:pPr lvl="0" algn="just"/>
            <a:endParaRPr lang="kk-KZ" sz="900" dirty="0" smtClean="0">
              <a:solidFill>
                <a:srgbClr val="002060"/>
              </a:solidFill>
              <a:latin typeface="Arial" pitchFamily="34" charset="0"/>
              <a:cs typeface="Arial" pitchFamily="34" charset="0"/>
            </a:endParaRPr>
          </a:p>
          <a:p>
            <a:pPr lvl="0" algn="just"/>
            <a:r>
              <a:rPr lang="kk-KZ" sz="1400" dirty="0" smtClean="0">
                <a:solidFill>
                  <a:srgbClr val="002060"/>
                </a:solidFill>
                <a:latin typeface="Arial" pitchFamily="34" charset="0"/>
                <a:cs typeface="Arial" pitchFamily="34" charset="0"/>
              </a:rPr>
              <a:t>Емтихан билеттер </a:t>
            </a:r>
            <a:r>
              <a:rPr lang="kk-KZ" sz="1400" dirty="0">
                <a:solidFill>
                  <a:srgbClr val="002060"/>
                </a:solidFill>
                <a:latin typeface="Arial" pitchFamily="34" charset="0"/>
                <a:cs typeface="Arial" pitchFamily="34" charset="0"/>
              </a:rPr>
              <a:t>бойынша өткізіледі. </a:t>
            </a:r>
          </a:p>
          <a:p>
            <a:pPr lvl="0" algn="just"/>
            <a:r>
              <a:rPr lang="kk-KZ" sz="1200" i="1" dirty="0">
                <a:solidFill>
                  <a:srgbClr val="002060"/>
                </a:solidFill>
                <a:latin typeface="Arial" pitchFamily="34" charset="0"/>
                <a:cs typeface="Arial" pitchFamily="34" charset="0"/>
              </a:rPr>
              <a:t>Барлығы 30 билет, әр билетте білім алушылар ауызша жауап беретін үш сұрақ беріледі</a:t>
            </a:r>
            <a:r>
              <a:rPr lang="kk-KZ" sz="1400" dirty="0">
                <a:solidFill>
                  <a:srgbClr val="002060"/>
                </a:solidFill>
                <a:latin typeface="Arial" pitchFamily="34" charset="0"/>
                <a:cs typeface="Arial" pitchFamily="34" charset="0"/>
              </a:rPr>
              <a:t>. </a:t>
            </a:r>
          </a:p>
          <a:p>
            <a:pPr lvl="0" algn="just"/>
            <a:r>
              <a:rPr lang="kk-KZ" sz="1400" dirty="0">
                <a:solidFill>
                  <a:srgbClr val="002060"/>
                </a:solidFill>
                <a:latin typeface="Arial" pitchFamily="34" charset="0"/>
                <a:cs typeface="Arial" pitchFamily="34" charset="0"/>
              </a:rPr>
              <a:t>Жоғары балл-</a:t>
            </a:r>
            <a:r>
              <a:rPr lang="kk-KZ" sz="1400" b="1" dirty="0">
                <a:solidFill>
                  <a:srgbClr val="002060"/>
                </a:solidFill>
                <a:latin typeface="Arial" pitchFamily="34" charset="0"/>
                <a:cs typeface="Arial" pitchFamily="34" charset="0"/>
              </a:rPr>
              <a:t>30</a:t>
            </a:r>
            <a:endParaRPr lang="ru-RU" sz="1400" b="1" dirty="0">
              <a:solidFill>
                <a:srgbClr val="002060"/>
              </a:solidFill>
              <a:latin typeface="Arial" pitchFamily="34" charset="0"/>
              <a:cs typeface="Arial" pitchFamily="34" charset="0"/>
            </a:endParaRPr>
          </a:p>
          <a:p>
            <a:endParaRPr lang="kk-KZ" sz="1400" dirty="0" smtClean="0">
              <a:solidFill>
                <a:srgbClr val="002060"/>
              </a:solidFill>
              <a:latin typeface="Arial" pitchFamily="34" charset="0"/>
              <a:cs typeface="Arial" pitchFamily="34" charset="0"/>
            </a:endParaRPr>
          </a:p>
          <a:p>
            <a:endParaRPr lang="kk-KZ" sz="1400" dirty="0" smtClean="0">
              <a:solidFill>
                <a:srgbClr val="002060"/>
              </a:solidFill>
              <a:latin typeface="Arial" pitchFamily="34" charset="0"/>
              <a:cs typeface="Arial" pitchFamily="34" charset="0"/>
            </a:endParaRPr>
          </a:p>
          <a:p>
            <a:endParaRPr lang="kk-KZ" sz="1400" dirty="0" smtClean="0">
              <a:solidFill>
                <a:srgbClr val="002060"/>
              </a:solidFill>
              <a:latin typeface="Arial" pitchFamily="34" charset="0"/>
              <a:cs typeface="Arial" pitchFamily="34" charset="0"/>
            </a:endParaRPr>
          </a:p>
          <a:p>
            <a:endParaRPr lang="kk-KZ" sz="1400" dirty="0">
              <a:solidFill>
                <a:srgbClr val="002060"/>
              </a:solidFill>
              <a:latin typeface="Arial" pitchFamily="34" charset="0"/>
              <a:cs typeface="Arial" pitchFamily="34" charset="0"/>
            </a:endParaRPr>
          </a:p>
          <a:p>
            <a:endParaRPr lang="kk-KZ" sz="1400" dirty="0">
              <a:solidFill>
                <a:srgbClr val="002060"/>
              </a:solidFill>
              <a:latin typeface="Arial" pitchFamily="34" charset="0"/>
              <a:cs typeface="Arial" pitchFamily="34" charset="0"/>
            </a:endParaRPr>
          </a:p>
          <a:p>
            <a:endParaRPr lang="kk-KZ" sz="1400" dirty="0" smtClean="0">
              <a:solidFill>
                <a:srgbClr val="002060"/>
              </a:solidFill>
              <a:latin typeface="Arial" pitchFamily="34" charset="0"/>
              <a:cs typeface="Arial" pitchFamily="34" charset="0"/>
            </a:endParaRPr>
          </a:p>
        </p:txBody>
      </p:sp>
      <p:sp>
        <p:nvSpPr>
          <p:cNvPr id="33" name="Прямоугольник 32"/>
          <p:cNvSpPr/>
          <p:nvPr/>
        </p:nvSpPr>
        <p:spPr>
          <a:xfrm>
            <a:off x="9948838" y="4175166"/>
            <a:ext cx="2175036" cy="1477328"/>
          </a:xfrm>
          <a:prstGeom prst="rect">
            <a:avLst/>
          </a:prstGeom>
        </p:spPr>
        <p:txBody>
          <a:bodyPr wrap="square">
            <a:spAutoFit/>
          </a:bodyPr>
          <a:lstStyle/>
          <a:p>
            <a:pPr marR="5080">
              <a:buSzPct val="95833"/>
              <a:tabLst>
                <a:tab pos="120650" algn="l"/>
                <a:tab pos="2317115" algn="l"/>
                <a:tab pos="2677160" algn="l"/>
                <a:tab pos="3698240" algn="l"/>
                <a:tab pos="4057650" algn="l"/>
                <a:tab pos="4603750" algn="l"/>
                <a:tab pos="4624705" algn="l"/>
                <a:tab pos="6027420" algn="l"/>
                <a:tab pos="6393180" algn="l"/>
              </a:tabLst>
            </a:pPr>
            <a:r>
              <a:rPr lang="kk-KZ" sz="1400" dirty="0">
                <a:solidFill>
                  <a:srgbClr val="002060"/>
                </a:solidFill>
                <a:latin typeface="Arial" pitchFamily="34" charset="0"/>
                <a:cs typeface="Arial" pitchFamily="34" charset="0"/>
              </a:rPr>
              <a:t>Емтихан жұмысы </a:t>
            </a:r>
            <a:r>
              <a:rPr lang="kk-KZ" sz="1400" dirty="0" smtClean="0">
                <a:solidFill>
                  <a:srgbClr val="002060"/>
                </a:solidFill>
                <a:latin typeface="Arial" pitchFamily="34" charset="0"/>
                <a:cs typeface="Arial" pitchFamily="34" charset="0"/>
              </a:rPr>
              <a:t>екі </a:t>
            </a:r>
            <a:r>
              <a:rPr lang="kk-KZ" sz="1400" dirty="0">
                <a:solidFill>
                  <a:srgbClr val="002060"/>
                </a:solidFill>
                <a:latin typeface="Arial" pitchFamily="34" charset="0"/>
                <a:cs typeface="Arial" pitchFamily="34" charset="0"/>
              </a:rPr>
              <a:t>бөлімнен </a:t>
            </a:r>
            <a:r>
              <a:rPr lang="kk-KZ" sz="1400" dirty="0" smtClean="0">
                <a:solidFill>
                  <a:srgbClr val="002060"/>
                </a:solidFill>
                <a:latin typeface="Arial" pitchFamily="34" charset="0"/>
                <a:cs typeface="Arial" pitchFamily="34" charset="0"/>
              </a:rPr>
              <a:t>тұрады. </a:t>
            </a:r>
            <a:endParaRPr lang="kk-KZ" sz="1400" dirty="0">
              <a:solidFill>
                <a:srgbClr val="002060"/>
              </a:solidFill>
              <a:latin typeface="Arial" pitchFamily="34" charset="0"/>
              <a:cs typeface="Arial" pitchFamily="34" charset="0"/>
            </a:endParaRPr>
          </a:p>
          <a:p>
            <a:pPr algn="just"/>
            <a:r>
              <a:rPr lang="kk-KZ" sz="1200" i="1" dirty="0">
                <a:solidFill>
                  <a:srgbClr val="002060"/>
                </a:solidFill>
                <a:latin typeface="Arial" pitchFamily="34" charset="0"/>
                <a:cs typeface="Arial" pitchFamily="34" charset="0"/>
              </a:rPr>
              <a:t>Тапсырмаларда төрт қысқа мәтін бар, олардың </a:t>
            </a:r>
            <a:r>
              <a:rPr lang="kk-KZ" sz="1200" i="1" dirty="0" smtClean="0">
                <a:solidFill>
                  <a:srgbClr val="002060"/>
                </a:solidFill>
                <a:latin typeface="Arial" pitchFamily="34" charset="0"/>
                <a:cs typeface="Arial" pitchFamily="34" charset="0"/>
              </a:rPr>
              <a:t>жалпы көлемі </a:t>
            </a:r>
            <a:r>
              <a:rPr lang="kk-KZ" sz="1200" i="1" dirty="0">
                <a:solidFill>
                  <a:srgbClr val="002060"/>
                </a:solidFill>
                <a:latin typeface="Arial" pitchFamily="34" charset="0"/>
                <a:cs typeface="Arial" pitchFamily="34" charset="0"/>
              </a:rPr>
              <a:t>400 сөзден аспайды</a:t>
            </a:r>
            <a:r>
              <a:rPr lang="kk-KZ" sz="1400" dirty="0">
                <a:solidFill>
                  <a:srgbClr val="002060"/>
                </a:solidFill>
                <a:latin typeface="Arial" pitchFamily="34" charset="0"/>
                <a:cs typeface="Arial" pitchFamily="34" charset="0"/>
              </a:rPr>
              <a:t>. </a:t>
            </a:r>
            <a:endParaRPr lang="kk-KZ" sz="1200" i="1" dirty="0" smtClean="0">
              <a:solidFill>
                <a:srgbClr val="002060"/>
              </a:solidFill>
              <a:latin typeface="Arial" pitchFamily="34" charset="0"/>
              <a:cs typeface="Arial" pitchFamily="34" charset="0"/>
            </a:endParaRPr>
          </a:p>
          <a:p>
            <a:pPr algn="just"/>
            <a:r>
              <a:rPr lang="kk-KZ" sz="1200" dirty="0">
                <a:solidFill>
                  <a:srgbClr val="002060"/>
                </a:solidFill>
                <a:latin typeface="Arial" pitchFamily="34" charset="0"/>
                <a:cs typeface="Arial" pitchFamily="34" charset="0"/>
              </a:rPr>
              <a:t>Жоғары </a:t>
            </a:r>
            <a:r>
              <a:rPr lang="kk-KZ" sz="1200" dirty="0" smtClean="0">
                <a:solidFill>
                  <a:srgbClr val="002060"/>
                </a:solidFill>
                <a:latin typeface="Arial" pitchFamily="34" charset="0"/>
                <a:cs typeface="Arial" pitchFamily="34" charset="0"/>
              </a:rPr>
              <a:t>балл - </a:t>
            </a:r>
            <a:r>
              <a:rPr lang="kk-KZ" sz="1200" b="1" dirty="0" smtClean="0">
                <a:solidFill>
                  <a:srgbClr val="002060"/>
                </a:solidFill>
                <a:latin typeface="Arial" pitchFamily="34" charset="0"/>
                <a:cs typeface="Arial" pitchFamily="34" charset="0"/>
              </a:rPr>
              <a:t>40</a:t>
            </a:r>
            <a:endParaRPr lang="ru-RU" sz="1200" i="1" dirty="0">
              <a:solidFill>
                <a:srgbClr val="002060"/>
              </a:solidFill>
              <a:latin typeface="Arial" pitchFamily="34" charset="0"/>
              <a:cs typeface="Arial" pitchFamily="34" charset="0"/>
            </a:endParaRPr>
          </a:p>
        </p:txBody>
      </p:sp>
      <p:sp>
        <p:nvSpPr>
          <p:cNvPr id="34" name="Прямоугольник 33"/>
          <p:cNvSpPr/>
          <p:nvPr/>
        </p:nvSpPr>
        <p:spPr>
          <a:xfrm>
            <a:off x="4930245" y="3403111"/>
            <a:ext cx="2466906" cy="3262432"/>
          </a:xfrm>
          <a:prstGeom prst="rect">
            <a:avLst/>
          </a:prstGeom>
        </p:spPr>
        <p:txBody>
          <a:bodyPr wrap="square">
            <a:spAutoFit/>
          </a:bodyPr>
          <a:lstStyle/>
          <a:p>
            <a:pPr lvl="0"/>
            <a:r>
              <a:rPr lang="kk-KZ" sz="1400" dirty="0">
                <a:solidFill>
                  <a:srgbClr val="002060"/>
                </a:solidFill>
                <a:latin typeface="Arial" pitchFamily="34" charset="0"/>
                <a:cs typeface="Arial" pitchFamily="34" charset="0"/>
              </a:rPr>
              <a:t>Емтихан жұмысы 2 </a:t>
            </a:r>
            <a:r>
              <a:rPr lang="kk-KZ" sz="1200" dirty="0">
                <a:solidFill>
                  <a:srgbClr val="002060"/>
                </a:solidFill>
                <a:latin typeface="Arial" pitchFamily="34" charset="0"/>
                <a:cs typeface="Arial" pitchFamily="34" charset="0"/>
              </a:rPr>
              <a:t>бөлімнен тұрады. </a:t>
            </a:r>
            <a:r>
              <a:rPr lang="kk-KZ" sz="1200" i="1" dirty="0">
                <a:solidFill>
                  <a:srgbClr val="002060"/>
                </a:solidFill>
                <a:latin typeface="Arial" pitchFamily="34" charset="0"/>
                <a:cs typeface="Arial" pitchFamily="34" charset="0"/>
              </a:rPr>
              <a:t>Бірінші бөлім екі мәтінмен жұмыс жасауды қамтиды (мәтіндердің жалпы көлемі – 600-650 сөз). Екінші бөлімде ЖМБ сыныптарда білім алушылар бір жазбаша жұмыс орындайды– эссе (200-250 сөз). ҚГБ сыныптарда білім алушылар 200-250 сөзден тұратын жазбаша жұмыс (мақала, эссе, көпшілік алдында сөйлеу, рецензия және басқалар) жазу ұсынылатын үш тапсырманың ішінен бір тапсырманы таңдайды. </a:t>
            </a:r>
          </a:p>
          <a:p>
            <a:pPr lvl="0"/>
            <a:r>
              <a:rPr lang="kk-KZ" sz="1200" dirty="0">
                <a:solidFill>
                  <a:srgbClr val="002060"/>
                </a:solidFill>
                <a:latin typeface="Arial" pitchFamily="34" charset="0"/>
                <a:cs typeface="Arial" pitchFamily="34" charset="0"/>
              </a:rPr>
              <a:t>Жоғары балл-</a:t>
            </a:r>
            <a:r>
              <a:rPr lang="kk-KZ" sz="1200" b="1" dirty="0">
                <a:solidFill>
                  <a:srgbClr val="002060"/>
                </a:solidFill>
                <a:latin typeface="Arial" pitchFamily="34" charset="0"/>
                <a:cs typeface="Arial" pitchFamily="34" charset="0"/>
              </a:rPr>
              <a:t>40</a:t>
            </a:r>
            <a:r>
              <a:rPr lang="kk-KZ" sz="1200" dirty="0">
                <a:solidFill>
                  <a:srgbClr val="002060"/>
                </a:solidFill>
                <a:latin typeface="Arial" pitchFamily="34" charset="0"/>
                <a:cs typeface="Arial" pitchFamily="34" charset="0"/>
              </a:rPr>
              <a:t>. </a:t>
            </a:r>
            <a:endParaRPr lang="kk-KZ" sz="1200" dirty="0">
              <a:solidFill>
                <a:srgbClr val="002060"/>
              </a:solidFill>
              <a:latin typeface="Arial" pitchFamily="34" charset="0"/>
              <a:cs typeface="Arial" pitchFamily="34" charset="0"/>
            </a:endParaRPr>
          </a:p>
        </p:txBody>
      </p:sp>
      <p:sp>
        <p:nvSpPr>
          <p:cNvPr id="35" name="Нашивка 34"/>
          <p:cNvSpPr/>
          <p:nvPr/>
        </p:nvSpPr>
        <p:spPr>
          <a:xfrm rot="5400000">
            <a:off x="916131" y="2279594"/>
            <a:ext cx="495300" cy="1627818"/>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6" name="Нашивка 35"/>
          <p:cNvSpPr/>
          <p:nvPr/>
        </p:nvSpPr>
        <p:spPr>
          <a:xfrm rot="5400000">
            <a:off x="3430764" y="2279594"/>
            <a:ext cx="495300" cy="1627818"/>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7" name="Нашивка 36"/>
          <p:cNvSpPr/>
          <p:nvPr/>
        </p:nvSpPr>
        <p:spPr>
          <a:xfrm rot="5400000">
            <a:off x="5922577" y="2400432"/>
            <a:ext cx="390384" cy="1627818"/>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8" name="Нашивка 37"/>
          <p:cNvSpPr/>
          <p:nvPr/>
        </p:nvSpPr>
        <p:spPr>
          <a:xfrm rot="5400000">
            <a:off x="8353889" y="3472908"/>
            <a:ext cx="345811" cy="1750330"/>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9" name="Нашивка 38"/>
          <p:cNvSpPr/>
          <p:nvPr/>
        </p:nvSpPr>
        <p:spPr>
          <a:xfrm rot="5400000">
            <a:off x="10782446" y="2669619"/>
            <a:ext cx="542338" cy="1672912"/>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grpSp>
        <p:nvGrpSpPr>
          <p:cNvPr id="48" name="Группа 47"/>
          <p:cNvGrpSpPr/>
          <p:nvPr/>
        </p:nvGrpSpPr>
        <p:grpSpPr>
          <a:xfrm>
            <a:off x="2983004" y="846206"/>
            <a:ext cx="1390821" cy="1224000"/>
            <a:chOff x="2935845" y="889290"/>
            <a:chExt cx="1390821" cy="1224000"/>
          </a:xfrm>
        </p:grpSpPr>
        <p:sp>
          <p:nvSpPr>
            <p:cNvPr id="40" name="Овал 39"/>
            <p:cNvSpPr/>
            <p:nvPr/>
          </p:nvSpPr>
          <p:spPr>
            <a:xfrm>
              <a:off x="3001255" y="889290"/>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p:cNvSpPr/>
            <p:nvPr/>
          </p:nvSpPr>
          <p:spPr>
            <a:xfrm rot="10800000" flipV="1">
              <a:off x="2935845" y="993459"/>
              <a:ext cx="1390821" cy="1015663"/>
            </a:xfrm>
            <a:prstGeom prst="rect">
              <a:avLst/>
            </a:prstGeom>
          </p:spPr>
          <p:txBody>
            <a:bodyPr wrap="square">
              <a:spAutoFit/>
            </a:bodyPr>
            <a:lstStyle/>
            <a:p>
              <a:pPr algn="ctr"/>
              <a:r>
                <a:rPr lang="kk-KZ" sz="4000" b="1" dirty="0">
                  <a:solidFill>
                    <a:schemeClr val="accent1">
                      <a:lumMod val="75000"/>
                    </a:schemeClr>
                  </a:solidFill>
                  <a:latin typeface="Arial" pitchFamily="34" charset="0"/>
                  <a:cs typeface="Arial" pitchFamily="34" charset="0"/>
                </a:rPr>
                <a:t>4</a:t>
              </a:r>
              <a:r>
                <a:rPr lang="kk-KZ" sz="4000" b="1" dirty="0" smtClean="0">
                  <a:solidFill>
                    <a:schemeClr val="accent1">
                      <a:lumMod val="75000"/>
                    </a:schemeClr>
                  </a:solidFill>
                  <a:latin typeface="Arial" pitchFamily="34" charset="0"/>
                  <a:cs typeface="Arial" pitchFamily="34" charset="0"/>
                </a:rPr>
                <a:t> </a:t>
              </a:r>
              <a:r>
                <a:rPr lang="kk-KZ" sz="2000" b="1" dirty="0" smtClean="0">
                  <a:solidFill>
                    <a:schemeClr val="accent1">
                      <a:lumMod val="50000"/>
                    </a:schemeClr>
                  </a:solidFill>
                  <a:latin typeface="Arial" pitchFamily="34" charset="0"/>
                  <a:cs typeface="Arial" pitchFamily="34" charset="0"/>
                </a:rPr>
                <a:t>маусым</a:t>
              </a:r>
              <a:endParaRPr lang="ru-RU" sz="2000" b="1" dirty="0">
                <a:solidFill>
                  <a:schemeClr val="accent1">
                    <a:lumMod val="50000"/>
                  </a:schemeClr>
                </a:solidFill>
                <a:latin typeface="Arial" pitchFamily="34" charset="0"/>
                <a:cs typeface="Arial" pitchFamily="34" charset="0"/>
              </a:endParaRPr>
            </a:p>
          </p:txBody>
        </p:sp>
      </p:grpSp>
      <p:grpSp>
        <p:nvGrpSpPr>
          <p:cNvPr id="46" name="Группа 45"/>
          <p:cNvGrpSpPr/>
          <p:nvPr/>
        </p:nvGrpSpPr>
        <p:grpSpPr>
          <a:xfrm>
            <a:off x="5468586" y="846206"/>
            <a:ext cx="1298367" cy="1224000"/>
            <a:chOff x="5425339" y="909465"/>
            <a:chExt cx="1298367" cy="1224000"/>
          </a:xfrm>
        </p:grpSpPr>
        <p:sp>
          <p:nvSpPr>
            <p:cNvPr id="41" name="Овал 40"/>
            <p:cNvSpPr/>
            <p:nvPr/>
          </p:nvSpPr>
          <p:spPr>
            <a:xfrm>
              <a:off x="5444522" y="909465"/>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p:nvSpPr>
          <p:spPr>
            <a:xfrm rot="10800000" flipV="1">
              <a:off x="5425339" y="1013634"/>
              <a:ext cx="1298367" cy="1015663"/>
            </a:xfrm>
            <a:prstGeom prst="rect">
              <a:avLst/>
            </a:prstGeom>
          </p:spPr>
          <p:txBody>
            <a:bodyPr wrap="square">
              <a:spAutoFit/>
            </a:bodyPr>
            <a:lstStyle/>
            <a:p>
              <a:pPr algn="ctr"/>
              <a:r>
                <a:rPr lang="ru-RU" sz="4000" b="1" dirty="0" smtClean="0">
                  <a:solidFill>
                    <a:schemeClr val="accent1">
                      <a:lumMod val="75000"/>
                    </a:schemeClr>
                  </a:solidFill>
                  <a:latin typeface="Arial" pitchFamily="34" charset="0"/>
                  <a:cs typeface="Arial" pitchFamily="34" charset="0"/>
                </a:rPr>
                <a:t>9 </a:t>
              </a:r>
              <a:r>
                <a:rPr lang="kk-KZ" sz="2000" b="1" dirty="0" smtClean="0">
                  <a:solidFill>
                    <a:schemeClr val="accent1">
                      <a:lumMod val="50000"/>
                    </a:schemeClr>
                  </a:solidFill>
                  <a:latin typeface="Arial" pitchFamily="34" charset="0"/>
                  <a:cs typeface="Arial" pitchFamily="34" charset="0"/>
                </a:rPr>
                <a:t>маусым</a:t>
              </a:r>
              <a:endParaRPr lang="ru-RU" sz="2000" b="1" dirty="0">
                <a:solidFill>
                  <a:schemeClr val="accent1">
                    <a:lumMod val="50000"/>
                  </a:schemeClr>
                </a:solidFill>
                <a:latin typeface="Arial" pitchFamily="34" charset="0"/>
                <a:cs typeface="Arial" pitchFamily="34" charset="0"/>
              </a:endParaRPr>
            </a:p>
          </p:txBody>
        </p:sp>
      </p:grpSp>
      <p:grpSp>
        <p:nvGrpSpPr>
          <p:cNvPr id="45" name="Группа 44"/>
          <p:cNvGrpSpPr/>
          <p:nvPr/>
        </p:nvGrpSpPr>
        <p:grpSpPr>
          <a:xfrm>
            <a:off x="7909258" y="846206"/>
            <a:ext cx="1286588" cy="1224000"/>
            <a:chOff x="7917276" y="903523"/>
            <a:chExt cx="1286588" cy="1224000"/>
          </a:xfrm>
        </p:grpSpPr>
        <p:sp>
          <p:nvSpPr>
            <p:cNvPr id="42" name="Овал 41"/>
            <p:cNvSpPr/>
            <p:nvPr/>
          </p:nvSpPr>
          <p:spPr>
            <a:xfrm>
              <a:off x="7930570" y="903523"/>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Прямоугольник 10"/>
            <p:cNvSpPr/>
            <p:nvPr/>
          </p:nvSpPr>
          <p:spPr>
            <a:xfrm rot="10800000" flipV="1">
              <a:off x="7917276" y="1007691"/>
              <a:ext cx="1286588" cy="1015663"/>
            </a:xfrm>
            <a:prstGeom prst="rect">
              <a:avLst/>
            </a:prstGeom>
          </p:spPr>
          <p:txBody>
            <a:bodyPr wrap="square">
              <a:spAutoFit/>
            </a:bodyPr>
            <a:lstStyle/>
            <a:p>
              <a:pPr algn="ctr"/>
              <a:r>
                <a:rPr lang="ru-RU" sz="4000" b="1" dirty="0" smtClean="0">
                  <a:solidFill>
                    <a:schemeClr val="accent1">
                      <a:lumMod val="75000"/>
                    </a:schemeClr>
                  </a:solidFill>
                  <a:latin typeface="Arial" panose="020B0604020202020204" pitchFamily="34" charset="0"/>
                  <a:cs typeface="Arial" panose="020B0604020202020204" pitchFamily="34" charset="0"/>
                </a:rPr>
                <a:t>12 </a:t>
              </a:r>
              <a:r>
                <a:rPr lang="ru-RU" sz="2000" b="1" dirty="0" err="1" smtClean="0">
                  <a:solidFill>
                    <a:schemeClr val="accent1">
                      <a:lumMod val="50000"/>
                    </a:schemeClr>
                  </a:solidFill>
                  <a:latin typeface="Arial" panose="020B0604020202020204" pitchFamily="34" charset="0"/>
                  <a:cs typeface="Arial" panose="020B0604020202020204" pitchFamily="34" charset="0"/>
                </a:rPr>
                <a:t>маусым</a:t>
              </a:r>
              <a:r>
                <a:rPr lang="ru-RU" sz="2000" b="1" dirty="0" smtClean="0">
                  <a:solidFill>
                    <a:schemeClr val="accent1">
                      <a:lumMod val="50000"/>
                    </a:schemeClr>
                  </a:solidFill>
                  <a:latin typeface="Arial" panose="020B0604020202020204" pitchFamily="34" charset="0"/>
                  <a:cs typeface="Arial" panose="020B0604020202020204" pitchFamily="34" charset="0"/>
                </a:rPr>
                <a:t> </a:t>
              </a:r>
              <a:endParaRPr lang="ru-RU" sz="2000" b="1" dirty="0">
                <a:solidFill>
                  <a:schemeClr val="accent1">
                    <a:lumMod val="50000"/>
                  </a:schemeClr>
                </a:solidFill>
                <a:latin typeface="Arial" panose="020B0604020202020204" pitchFamily="34" charset="0"/>
                <a:cs typeface="Arial" panose="020B0604020202020204" pitchFamily="34" charset="0"/>
              </a:endParaRPr>
            </a:p>
          </p:txBody>
        </p:sp>
      </p:grpSp>
      <p:grpSp>
        <p:nvGrpSpPr>
          <p:cNvPr id="47" name="Группа 46"/>
          <p:cNvGrpSpPr/>
          <p:nvPr/>
        </p:nvGrpSpPr>
        <p:grpSpPr>
          <a:xfrm>
            <a:off x="10361544" y="846206"/>
            <a:ext cx="1260000" cy="1224000"/>
            <a:chOff x="10358197" y="913002"/>
            <a:chExt cx="1260000" cy="1224000"/>
          </a:xfrm>
        </p:grpSpPr>
        <p:sp>
          <p:nvSpPr>
            <p:cNvPr id="43" name="Овал 42"/>
            <p:cNvSpPr/>
            <p:nvPr/>
          </p:nvSpPr>
          <p:spPr>
            <a:xfrm>
              <a:off x="10358197" y="913002"/>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Прямоугольник 12"/>
            <p:cNvSpPr/>
            <p:nvPr/>
          </p:nvSpPr>
          <p:spPr>
            <a:xfrm rot="10800000" flipV="1">
              <a:off x="10362122" y="1017171"/>
              <a:ext cx="1252150" cy="1015663"/>
            </a:xfrm>
            <a:prstGeom prst="rect">
              <a:avLst/>
            </a:prstGeom>
          </p:spPr>
          <p:txBody>
            <a:bodyPr wrap="square">
              <a:spAutoFit/>
            </a:bodyPr>
            <a:lstStyle/>
            <a:p>
              <a:pPr algn="ctr"/>
              <a:r>
                <a:rPr lang="ru-RU" sz="4000" b="1" dirty="0" smtClean="0">
                  <a:solidFill>
                    <a:schemeClr val="accent1">
                      <a:lumMod val="75000"/>
                    </a:schemeClr>
                  </a:solidFill>
                  <a:latin typeface="Arial" panose="020B0604020202020204" pitchFamily="34" charset="0"/>
                  <a:cs typeface="Arial" panose="020B0604020202020204" pitchFamily="34" charset="0"/>
                </a:rPr>
                <a:t>16 </a:t>
              </a:r>
              <a:r>
                <a:rPr lang="ru-RU" sz="2000" b="1" dirty="0" err="1" smtClean="0">
                  <a:solidFill>
                    <a:schemeClr val="accent1">
                      <a:lumMod val="50000"/>
                    </a:schemeClr>
                  </a:solidFill>
                  <a:latin typeface="Arial" panose="020B0604020202020204" pitchFamily="34" charset="0"/>
                  <a:cs typeface="Arial" panose="020B0604020202020204" pitchFamily="34" charset="0"/>
                </a:rPr>
                <a:t>маусым</a:t>
              </a:r>
              <a:r>
                <a:rPr lang="ru-RU" b="1" dirty="0" smtClean="0">
                  <a:solidFill>
                    <a:srgbClr val="002060"/>
                  </a:solidFill>
                  <a:latin typeface="Arial" panose="020B0604020202020204" pitchFamily="34" charset="0"/>
                  <a:cs typeface="Arial" panose="020B0604020202020204" pitchFamily="34" charset="0"/>
                </a:rPr>
                <a:t> </a:t>
              </a:r>
              <a:endParaRPr lang="ru-RU" dirty="0">
                <a:solidFill>
                  <a:srgbClr val="002060"/>
                </a:solidFill>
                <a:latin typeface="Arial" panose="020B0604020202020204" pitchFamily="34" charset="0"/>
                <a:cs typeface="Arial" panose="020B0604020202020204" pitchFamily="34" charset="0"/>
              </a:endParaRPr>
            </a:p>
          </p:txBody>
        </p:sp>
      </p:grpSp>
      <p:pic>
        <p:nvPicPr>
          <p:cNvPr id="44"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ackgroundRemoval t="20090" b="100000" l="58307" r="100000">
                        <a14:foregroundMark x1="65974" y1="98420" x2="63099" y2="99774"/>
                        <a14:foregroundMark x1="97923" y1="28668" x2="99681" y2="25282"/>
                      </a14:backgroundRemoval>
                    </a14:imgEffect>
                  </a14:imgLayer>
                </a14:imgProps>
              </a:ext>
              <a:ext uri="{28A0092B-C50C-407E-A947-70E740481C1C}">
                <a14:useLocalDpi xmlns:a14="http://schemas.microsoft.com/office/drawing/2010/main" val="0"/>
              </a:ext>
            </a:extLst>
          </a:blip>
          <a:srcRect l="60670"/>
          <a:stretch/>
        </p:blipFill>
        <p:spPr bwMode="auto">
          <a:xfrm rot="5400000" flipH="1">
            <a:off x="1308535" y="-1286906"/>
            <a:ext cx="1649626" cy="42734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15741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Прямоугольник 19">
            <a:extLst>
              <a:ext uri="{FF2B5EF4-FFF2-40B4-BE49-F238E27FC236}">
                <a16:creationId xmlns="" xmlns:a16="http://schemas.microsoft.com/office/drawing/2014/main" id="{DB9E48B4-FE7F-443E-BD76-153E52129D7D}"/>
              </a:ext>
            </a:extLst>
          </p:cNvPr>
          <p:cNvSpPr/>
          <p:nvPr/>
        </p:nvSpPr>
        <p:spPr>
          <a:xfrm>
            <a:off x="0" y="308296"/>
            <a:ext cx="12192000" cy="453005"/>
          </a:xfrm>
          <a:prstGeom prst="rect">
            <a:avLst/>
          </a:prstGeom>
          <a:solidFill>
            <a:srgbClr val="0379B7"/>
          </a:solidFill>
          <a:ln>
            <a:noFill/>
          </a:ln>
        </p:spPr>
        <p:style>
          <a:lnRef idx="2">
            <a:schemeClr val="accent1">
              <a:shade val="50000"/>
            </a:schemeClr>
          </a:lnRef>
          <a:fillRef idx="1">
            <a:schemeClr val="accent1"/>
          </a:fillRef>
          <a:effectRef idx="0">
            <a:schemeClr val="accent1"/>
          </a:effectRef>
          <a:fontRef idx="minor">
            <a:schemeClr val="lt1"/>
          </a:fontRef>
        </p:style>
        <p:txBody>
          <a:bodyPr lIns="68579" tIns="34289" rIns="68579" bIns="34289" rtlCol="0" anchor="ctr"/>
          <a:lstStyle/>
          <a:p>
            <a:pPr algn="ctr"/>
            <a:r>
              <a:rPr lang="kk-KZ" dirty="0" smtClean="0"/>
              <a:t>            </a:t>
            </a:r>
            <a:endParaRPr lang="ru-RU" sz="2000" dirty="0"/>
          </a:p>
        </p:txBody>
      </p:sp>
      <p:sp>
        <p:nvSpPr>
          <p:cNvPr id="3" name="Прямоугольник 2"/>
          <p:cNvSpPr/>
          <p:nvPr/>
        </p:nvSpPr>
        <p:spPr>
          <a:xfrm>
            <a:off x="11943214" y="6624240"/>
            <a:ext cx="248786" cy="230832"/>
          </a:xfrm>
          <a:prstGeom prst="rect">
            <a:avLst/>
          </a:prstGeom>
        </p:spPr>
        <p:txBody>
          <a:bodyPr wrap="none">
            <a:spAutoFit/>
          </a:bodyPr>
          <a:lstStyle/>
          <a:p>
            <a:pPr algn="ctr"/>
            <a:r>
              <a:rPr lang="ru-RU" sz="900" dirty="0">
                <a:latin typeface="Arial" panose="020B0604020202020204" pitchFamily="34" charset="0"/>
              </a:rPr>
              <a:t>3</a:t>
            </a:r>
            <a:endParaRPr lang="ru-RU" sz="900" dirty="0"/>
          </a:p>
        </p:txBody>
      </p:sp>
      <p:sp>
        <p:nvSpPr>
          <p:cNvPr id="10" name="Прямоугольник 9"/>
          <p:cNvSpPr/>
          <p:nvPr/>
        </p:nvSpPr>
        <p:spPr>
          <a:xfrm>
            <a:off x="2623002" y="1617379"/>
            <a:ext cx="8772491" cy="1754326"/>
          </a:xfrm>
          <a:prstGeom prst="rect">
            <a:avLst/>
          </a:prstGeom>
        </p:spPr>
        <p:txBody>
          <a:bodyPr wrap="square">
            <a:spAutoFit/>
          </a:bodyPr>
          <a:lstStyle/>
          <a:p>
            <a:r>
              <a:rPr lang="ru-RU" dirty="0" err="1" smtClean="0">
                <a:solidFill>
                  <a:srgbClr val="002060"/>
                </a:solidFill>
                <a:latin typeface="Arial" panose="020B0604020202020204" pitchFamily="34" charset="0"/>
                <a:ea typeface="+mj-ea"/>
                <a:cs typeface="Arial" panose="020B0604020202020204" pitchFamily="34" charset="0"/>
              </a:rPr>
              <a:t>Жалпы</a:t>
            </a:r>
            <a:r>
              <a:rPr lang="ru-RU" dirty="0" smtClean="0">
                <a:solidFill>
                  <a:srgbClr val="002060"/>
                </a:solidFill>
                <a:latin typeface="Arial" panose="020B0604020202020204" pitchFamily="34" charset="0"/>
                <a:ea typeface="+mj-ea"/>
                <a:cs typeface="Arial" panose="020B0604020202020204" pitchFamily="34" charset="0"/>
              </a:rPr>
              <a:t> орта </a:t>
            </a:r>
            <a:r>
              <a:rPr lang="ru-RU" dirty="0" err="1" smtClean="0">
                <a:solidFill>
                  <a:srgbClr val="002060"/>
                </a:solidFill>
                <a:latin typeface="Arial" panose="020B0604020202020204" pitchFamily="34" charset="0"/>
                <a:ea typeface="+mj-ea"/>
                <a:cs typeface="Arial" panose="020B0604020202020204" pitchFamily="34" charset="0"/>
              </a:rPr>
              <a:t>білім</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туралы</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аттестатқа</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қосымшаға</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енгізілетін</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пәндерден</a:t>
            </a:r>
            <a:r>
              <a:rPr lang="ru-RU" dirty="0" smtClean="0">
                <a:solidFill>
                  <a:srgbClr val="002060"/>
                </a:solidFill>
                <a:latin typeface="Arial" panose="020B0604020202020204" pitchFamily="34" charset="0"/>
                <a:ea typeface="+mj-ea"/>
                <a:cs typeface="Arial" panose="020B0604020202020204" pitchFamily="34" charset="0"/>
              </a:rPr>
              <a:t>  «5» </a:t>
            </a:r>
            <a:r>
              <a:rPr lang="ru-RU" dirty="0" err="1" smtClean="0">
                <a:solidFill>
                  <a:srgbClr val="002060"/>
                </a:solidFill>
                <a:latin typeface="Arial" panose="020B0604020202020204" pitchFamily="34" charset="0"/>
                <a:ea typeface="+mj-ea"/>
                <a:cs typeface="Arial" panose="020B0604020202020204" pitchFamily="34" charset="0"/>
              </a:rPr>
              <a:t>болған</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және</a:t>
            </a:r>
            <a:r>
              <a:rPr lang="ru-RU" dirty="0" smtClean="0">
                <a:solidFill>
                  <a:srgbClr val="002060"/>
                </a:solidFill>
                <a:latin typeface="Arial" panose="020B0604020202020204" pitchFamily="34" charset="0"/>
                <a:ea typeface="+mj-ea"/>
                <a:cs typeface="Arial" panose="020B0604020202020204" pitchFamily="34" charset="0"/>
              </a:rPr>
              <a:t> 10-11 </a:t>
            </a:r>
            <a:r>
              <a:rPr lang="ru-RU" dirty="0" err="1" smtClean="0">
                <a:solidFill>
                  <a:srgbClr val="002060"/>
                </a:solidFill>
                <a:latin typeface="Arial" panose="020B0604020202020204" pitchFamily="34" charset="0"/>
                <a:ea typeface="+mj-ea"/>
                <a:cs typeface="Arial" panose="020B0604020202020204" pitchFamily="34" charset="0"/>
              </a:rPr>
              <a:t>сыныптардағы</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оқу</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кезінде</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барлық</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пәндер</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бойынша</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жылдық</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қорытынды</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бағалары</a:t>
            </a:r>
            <a:r>
              <a:rPr lang="ru-RU" dirty="0" smtClean="0">
                <a:solidFill>
                  <a:srgbClr val="002060"/>
                </a:solidFill>
                <a:latin typeface="Arial" panose="020B0604020202020204" pitchFamily="34" charset="0"/>
                <a:ea typeface="+mj-ea"/>
                <a:cs typeface="Arial" panose="020B0604020202020204" pitchFamily="34" charset="0"/>
              </a:rPr>
              <a:t> «5» </a:t>
            </a:r>
            <a:r>
              <a:rPr lang="ru-RU" dirty="0" err="1" smtClean="0">
                <a:solidFill>
                  <a:srgbClr val="002060"/>
                </a:solidFill>
                <a:latin typeface="Arial" panose="020B0604020202020204" pitchFamily="34" charset="0"/>
                <a:ea typeface="+mj-ea"/>
                <a:cs typeface="Arial" panose="020B0604020202020204" pitchFamily="34" charset="0"/>
              </a:rPr>
              <a:t>болған</a:t>
            </a:r>
            <a:r>
              <a:rPr lang="ru-RU" dirty="0" smtClean="0">
                <a:solidFill>
                  <a:srgbClr val="002060"/>
                </a:solidFill>
                <a:latin typeface="Arial" panose="020B0604020202020204" pitchFamily="34" charset="0"/>
                <a:ea typeface="+mj-ea"/>
                <a:cs typeface="Arial" panose="020B0604020202020204" pitchFamily="34" charset="0"/>
              </a:rPr>
              <a:t> 11-сынып </a:t>
            </a:r>
            <a:r>
              <a:rPr lang="ru-RU" dirty="0" err="1" smtClean="0">
                <a:solidFill>
                  <a:srgbClr val="002060"/>
                </a:solidFill>
                <a:latin typeface="Arial" panose="020B0604020202020204" pitchFamily="34" charset="0"/>
                <a:ea typeface="+mj-ea"/>
                <a:cs typeface="Arial" panose="020B0604020202020204" pitchFamily="34" charset="0"/>
              </a:rPr>
              <a:t>білім</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алушыларына</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жалпы</a:t>
            </a:r>
            <a:r>
              <a:rPr lang="ru-RU" dirty="0" smtClean="0">
                <a:solidFill>
                  <a:srgbClr val="002060"/>
                </a:solidFill>
                <a:latin typeface="Arial" panose="020B0604020202020204" pitchFamily="34" charset="0"/>
                <a:ea typeface="+mj-ea"/>
                <a:cs typeface="Arial" panose="020B0604020202020204" pitchFamily="34" charset="0"/>
              </a:rPr>
              <a:t> орта </a:t>
            </a:r>
            <a:r>
              <a:rPr lang="ru-RU" dirty="0" err="1" smtClean="0">
                <a:solidFill>
                  <a:srgbClr val="002060"/>
                </a:solidFill>
                <a:latin typeface="Arial" panose="020B0604020202020204" pitchFamily="34" charset="0"/>
                <a:ea typeface="+mj-ea"/>
                <a:cs typeface="Arial" panose="020B0604020202020204" pitchFamily="34" charset="0"/>
              </a:rPr>
              <a:t>білім</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туралы</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үздік</a:t>
            </a:r>
            <a:r>
              <a:rPr lang="ru-RU" dirty="0" smtClean="0">
                <a:solidFill>
                  <a:srgbClr val="002060"/>
                </a:solidFill>
                <a:latin typeface="Arial" panose="020B0604020202020204" pitchFamily="34" charset="0"/>
                <a:ea typeface="+mj-ea"/>
                <a:cs typeface="Arial" panose="020B0604020202020204" pitchFamily="34" charset="0"/>
              </a:rPr>
              <a:t> аттестат </a:t>
            </a:r>
            <a:r>
              <a:rPr lang="ru-RU" dirty="0" err="1" smtClean="0">
                <a:solidFill>
                  <a:srgbClr val="002060"/>
                </a:solidFill>
                <a:latin typeface="Arial" panose="020B0604020202020204" pitchFamily="34" charset="0"/>
                <a:ea typeface="+mj-ea"/>
                <a:cs typeface="Arial" panose="020B0604020202020204" pitchFamily="34" charset="0"/>
              </a:rPr>
              <a:t>беріледі</a:t>
            </a:r>
            <a:r>
              <a:rPr lang="ru-RU" dirty="0" smtClean="0">
                <a:solidFill>
                  <a:srgbClr val="002060"/>
                </a:solidFill>
                <a:latin typeface="Arial" panose="020B0604020202020204" pitchFamily="34" charset="0"/>
                <a:ea typeface="+mj-ea"/>
                <a:cs typeface="Arial" panose="020B0604020202020204" pitchFamily="34" charset="0"/>
              </a:rPr>
              <a:t> (3-тарау, 49-тармақ)                                     11-сыныптың </a:t>
            </a:r>
            <a:r>
              <a:rPr lang="ru-RU" dirty="0" err="1">
                <a:solidFill>
                  <a:srgbClr val="002060"/>
                </a:solidFill>
                <a:latin typeface="Arial" panose="020B0604020202020204" pitchFamily="34" charset="0"/>
                <a:ea typeface="+mj-ea"/>
                <a:cs typeface="Arial" panose="020B0604020202020204" pitchFamily="34" charset="0"/>
              </a:rPr>
              <a:t>барлық</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алушылары</a:t>
            </a:r>
            <a:r>
              <a:rPr lang="ru-RU" dirty="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қорытынды</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аттестаттауды</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оқитын</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орны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бойынша</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мектептерде</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өтеді</a:t>
            </a:r>
            <a:r>
              <a:rPr lang="ru-RU" dirty="0" smtClean="0">
                <a:solidFill>
                  <a:srgbClr val="002060"/>
                </a:solidFill>
                <a:latin typeface="Arial" panose="020B0604020202020204" pitchFamily="34" charset="0"/>
                <a:ea typeface="+mj-ea"/>
                <a:cs typeface="Arial" panose="020B0604020202020204" pitchFamily="34" charset="0"/>
              </a:rPr>
              <a:t>. (3-тарау, 69-тармақ)</a:t>
            </a:r>
            <a:endParaRPr lang="ru-RU" dirty="0">
              <a:solidFill>
                <a:srgbClr val="002060"/>
              </a:solidFill>
              <a:latin typeface="Arial" panose="020B0604020202020204" pitchFamily="34" charset="0"/>
              <a:ea typeface="+mj-ea"/>
              <a:cs typeface="Arial" panose="020B0604020202020204" pitchFamily="34" charset="0"/>
            </a:endParaRPr>
          </a:p>
        </p:txBody>
      </p:sp>
      <p:cxnSp>
        <p:nvCxnSpPr>
          <p:cNvPr id="16" name="Прямая соединительная линия 15"/>
          <p:cNvCxnSpPr>
            <a:cxnSpLocks/>
          </p:cNvCxnSpPr>
          <p:nvPr/>
        </p:nvCxnSpPr>
        <p:spPr>
          <a:xfrm flipV="1">
            <a:off x="153012" y="2254102"/>
            <a:ext cx="4939983" cy="9414"/>
          </a:xfrm>
          <a:prstGeom prst="line">
            <a:avLst/>
          </a:prstGeom>
        </p:spPr>
        <p:style>
          <a:lnRef idx="1">
            <a:schemeClr val="accent1"/>
          </a:lnRef>
          <a:fillRef idx="0">
            <a:schemeClr val="accent1"/>
          </a:fillRef>
          <a:effectRef idx="0">
            <a:schemeClr val="accent1"/>
          </a:effectRef>
          <a:fontRef idx="minor">
            <a:schemeClr val="tx1"/>
          </a:fontRef>
        </p:style>
      </p:cxnSp>
      <p:pic>
        <p:nvPicPr>
          <p:cNvPr id="17"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60670"/>
          <a:stretch/>
        </p:blipFill>
        <p:spPr bwMode="auto">
          <a:xfrm rot="5400000" flipH="1">
            <a:off x="766514" y="-795143"/>
            <a:ext cx="983484" cy="2545597"/>
          </a:xfrm>
          <a:prstGeom prst="rect">
            <a:avLst/>
          </a:prstGeom>
          <a:noFill/>
          <a:extLst>
            <a:ext uri="{909E8E84-426E-40DD-AFC4-6F175D3DCCD1}">
              <a14:hiddenFill xmlns:a14="http://schemas.microsoft.com/office/drawing/2010/main">
                <a:solidFill>
                  <a:srgbClr val="FFFFFF"/>
                </a:solidFill>
              </a14:hiddenFill>
            </a:ext>
          </a:extLst>
        </p:spPr>
      </p:pic>
      <p:sp>
        <p:nvSpPr>
          <p:cNvPr id="15" name="Прямоугольник 14"/>
          <p:cNvSpPr/>
          <p:nvPr/>
        </p:nvSpPr>
        <p:spPr>
          <a:xfrm>
            <a:off x="2688387" y="3639237"/>
            <a:ext cx="8707107" cy="1754326"/>
          </a:xfrm>
          <a:prstGeom prst="rect">
            <a:avLst/>
          </a:prstGeom>
        </p:spPr>
        <p:txBody>
          <a:bodyPr wrap="square">
            <a:spAutoFit/>
          </a:bodyPr>
          <a:lstStyle/>
          <a:p>
            <a:pPr lvl="0" algn="just"/>
            <a:r>
              <a:rPr lang="ru-RU" dirty="0">
                <a:solidFill>
                  <a:srgbClr val="002060"/>
                </a:solidFill>
                <a:latin typeface="Arial" panose="020B0604020202020204" pitchFamily="34" charset="0"/>
                <a:ea typeface="+mj-ea"/>
                <a:cs typeface="Arial" panose="020B0604020202020204" pitchFamily="34" charset="0"/>
              </a:rPr>
              <a:t>5-11 </a:t>
            </a:r>
            <a:r>
              <a:rPr lang="ru-RU" dirty="0" err="1">
                <a:solidFill>
                  <a:srgbClr val="002060"/>
                </a:solidFill>
                <a:latin typeface="Arial" panose="020B0604020202020204" pitchFamily="34" charset="0"/>
                <a:ea typeface="+mj-ea"/>
                <a:cs typeface="Arial" panose="020B0604020202020204" pitchFamily="34" charset="0"/>
              </a:rPr>
              <a:t>сыныптардағы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барлық</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пәндер</a:t>
            </a:r>
            <a:r>
              <a:rPr lang="ru-RU" dirty="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бойынша</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жылдық</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және</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қорытынды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бағалары</a:t>
            </a:r>
            <a:r>
              <a:rPr lang="ru-RU" dirty="0">
                <a:solidFill>
                  <a:srgbClr val="002060"/>
                </a:solidFill>
                <a:latin typeface="Arial" panose="020B0604020202020204" pitchFamily="34" charset="0"/>
                <a:ea typeface="+mj-ea"/>
                <a:cs typeface="Arial" panose="020B0604020202020204" pitchFamily="34" charset="0"/>
              </a:rPr>
              <a:t> </a:t>
            </a:r>
            <a:r>
              <a:rPr lang="ru-RU" dirty="0" smtClean="0">
                <a:solidFill>
                  <a:srgbClr val="002060"/>
                </a:solidFill>
                <a:latin typeface="Arial" panose="020B0604020202020204" pitchFamily="34" charset="0"/>
                <a:ea typeface="+mj-ea"/>
                <a:cs typeface="Arial" panose="020B0604020202020204" pitchFamily="34" charset="0"/>
              </a:rPr>
              <a:t>«5» </a:t>
            </a:r>
            <a:r>
              <a:rPr lang="ru-RU" dirty="0" err="1" smtClean="0">
                <a:solidFill>
                  <a:srgbClr val="002060"/>
                </a:solidFill>
                <a:latin typeface="Arial" panose="020B0604020202020204" pitchFamily="34" charset="0"/>
                <a:ea typeface="+mj-ea"/>
                <a:cs typeface="Arial" panose="020B0604020202020204" pitchFamily="34" charset="0"/>
              </a:rPr>
              <a:t>болған</a:t>
            </a:r>
            <a:r>
              <a:rPr lang="ru-RU" dirty="0" smtClean="0">
                <a:solidFill>
                  <a:srgbClr val="002060"/>
                </a:solidFill>
                <a:latin typeface="Arial" panose="020B0604020202020204" pitchFamily="34" charset="0"/>
                <a:ea typeface="+mj-ea"/>
                <a:cs typeface="Arial" panose="020B0604020202020204" pitchFamily="34" charset="0"/>
              </a:rPr>
              <a:t>;</a:t>
            </a:r>
            <a:r>
              <a:rPr lang="ru-RU" dirty="0">
                <a:solidFill>
                  <a:srgbClr val="002060"/>
                </a:solidFill>
                <a:latin typeface="Arial" panose="020B0604020202020204" pitchFamily="34" charset="0"/>
                <a:ea typeface="+mj-ea"/>
                <a:cs typeface="Arial" panose="020B0604020202020204" pitchFamily="34" charset="0"/>
              </a:rPr>
              <a:t> </a:t>
            </a:r>
            <a:r>
              <a:rPr lang="ru-RU" dirty="0" smtClean="0">
                <a:solidFill>
                  <a:srgbClr val="002060"/>
                </a:solidFill>
                <a:latin typeface="Arial" panose="020B0604020202020204" pitchFamily="34" charset="0"/>
                <a:ea typeface="+mj-ea"/>
                <a:cs typeface="Arial" panose="020B0604020202020204" pitchFamily="34" charset="0"/>
              </a:rPr>
              <a:t>орта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туралы</a:t>
            </a:r>
            <a:r>
              <a:rPr lang="ru-RU" dirty="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Үздік</a:t>
            </a:r>
            <a:r>
              <a:rPr lang="ru-RU" dirty="0" smtClean="0">
                <a:solidFill>
                  <a:srgbClr val="002060"/>
                </a:solidFill>
                <a:latin typeface="Arial" panose="020B0604020202020204" pitchFamily="34" charset="0"/>
                <a:ea typeface="+mj-ea"/>
                <a:cs typeface="Arial" panose="020B0604020202020204" pitchFamily="34" charset="0"/>
              </a:rPr>
              <a:t> аттестат </a:t>
            </a:r>
            <a:r>
              <a:rPr lang="ru-RU" dirty="0" err="1">
                <a:solidFill>
                  <a:srgbClr val="002060"/>
                </a:solidFill>
                <a:latin typeface="Arial" panose="020B0604020202020204" pitchFamily="34" charset="0"/>
                <a:ea typeface="+mj-ea"/>
                <a:cs typeface="Arial" panose="020B0604020202020204" pitchFamily="34" charset="0"/>
              </a:rPr>
              <a:t>алған</a:t>
            </a:r>
            <a:r>
              <a:rPr lang="kk-KZ" dirty="0" smtClean="0">
                <a:solidFill>
                  <a:srgbClr val="002060"/>
                </a:solidFill>
                <a:latin typeface="Arial" panose="020B0604020202020204" pitchFamily="34" charset="0"/>
                <a:ea typeface="+mj-ea"/>
                <a:cs typeface="Arial" panose="020B0604020202020204" pitchFamily="34" charset="0"/>
              </a:rPr>
              <a:t>;</a:t>
            </a:r>
            <a:endParaRPr lang="kk-KZ" dirty="0">
              <a:solidFill>
                <a:srgbClr val="002060"/>
              </a:solidFill>
              <a:latin typeface="Arial" panose="020B0604020202020204" pitchFamily="34" charset="0"/>
              <a:ea typeface="+mj-ea"/>
              <a:cs typeface="Arial" panose="020B0604020202020204" pitchFamily="34" charset="0"/>
            </a:endParaRPr>
          </a:p>
          <a:p>
            <a:pPr algn="just"/>
            <a:r>
              <a:rPr lang="kk-KZ" dirty="0">
                <a:solidFill>
                  <a:srgbClr val="002060"/>
                </a:solidFill>
                <a:latin typeface="Arial" panose="020B0604020202020204" pitchFamily="34" charset="0"/>
                <a:ea typeface="+mj-ea"/>
                <a:cs typeface="Arial" panose="020B0604020202020204" pitchFamily="34" charset="0"/>
              </a:rPr>
              <a:t>10-11 </a:t>
            </a:r>
            <a:r>
              <a:rPr lang="kk-KZ" dirty="0" smtClean="0">
                <a:solidFill>
                  <a:srgbClr val="002060"/>
                </a:solidFill>
                <a:latin typeface="Arial" panose="020B0604020202020204" pitchFamily="34" charset="0"/>
                <a:ea typeface="+mj-ea"/>
                <a:cs typeface="Arial" panose="020B0604020202020204" pitchFamily="34" charset="0"/>
              </a:rPr>
              <a:t>сыныптардағы барлық </a:t>
            </a:r>
            <a:r>
              <a:rPr lang="kk-KZ" dirty="0">
                <a:solidFill>
                  <a:srgbClr val="002060"/>
                </a:solidFill>
                <a:latin typeface="Arial" panose="020B0604020202020204" pitchFamily="34" charset="0"/>
                <a:ea typeface="+mj-ea"/>
                <a:cs typeface="Arial" panose="020B0604020202020204" pitchFamily="34" charset="0"/>
              </a:rPr>
              <a:t>пәндер </a:t>
            </a:r>
            <a:r>
              <a:rPr lang="kk-KZ" dirty="0" smtClean="0">
                <a:solidFill>
                  <a:srgbClr val="002060"/>
                </a:solidFill>
                <a:latin typeface="Arial" panose="020B0604020202020204" pitchFamily="34" charset="0"/>
                <a:ea typeface="+mj-ea"/>
                <a:cs typeface="Arial" panose="020B0604020202020204" pitchFamily="34" charset="0"/>
              </a:rPr>
              <a:t>бойынша тоқсандық бағалары «5» болған;</a:t>
            </a:r>
            <a:endParaRPr lang="kk-KZ" dirty="0">
              <a:solidFill>
                <a:srgbClr val="002060"/>
              </a:solidFill>
              <a:latin typeface="Arial" panose="020B0604020202020204" pitchFamily="34" charset="0"/>
              <a:ea typeface="+mj-ea"/>
              <a:cs typeface="Arial" panose="020B0604020202020204" pitchFamily="34" charset="0"/>
            </a:endParaRPr>
          </a:p>
          <a:p>
            <a:pPr algn="just"/>
            <a:r>
              <a:rPr lang="ru-RU" dirty="0" err="1">
                <a:solidFill>
                  <a:srgbClr val="002060"/>
                </a:solidFill>
                <a:latin typeface="Arial" panose="020B0604020202020204" pitchFamily="34" charset="0"/>
                <a:ea typeface="+mj-ea"/>
                <a:cs typeface="Arial" panose="020B0604020202020204" pitchFamily="34" charset="0"/>
              </a:rPr>
              <a:t>жалпы</a:t>
            </a:r>
            <a:r>
              <a:rPr lang="ru-RU" dirty="0">
                <a:solidFill>
                  <a:srgbClr val="002060"/>
                </a:solidFill>
                <a:latin typeface="Arial" panose="020B0604020202020204" pitchFamily="34" charset="0"/>
                <a:ea typeface="+mj-ea"/>
                <a:cs typeface="Arial" panose="020B0604020202020204" pitchFamily="34" charset="0"/>
              </a:rPr>
              <a:t> орта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беруді</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аяқтағаннан</a:t>
            </a:r>
            <a:r>
              <a:rPr lang="ru-RU" dirty="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кейін</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қорытынды</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аттестаттаудан</a:t>
            </a:r>
            <a:r>
              <a:rPr lang="ru-RU" dirty="0">
                <a:solidFill>
                  <a:srgbClr val="002060"/>
                </a:solidFill>
                <a:latin typeface="Arial" panose="020B0604020202020204" pitchFamily="34" charset="0"/>
                <a:ea typeface="+mj-ea"/>
                <a:cs typeface="Arial" panose="020B0604020202020204" pitchFamily="34" charset="0"/>
              </a:rPr>
              <a:t> </a:t>
            </a:r>
            <a:r>
              <a:rPr lang="ru-RU" dirty="0" smtClean="0">
                <a:solidFill>
                  <a:srgbClr val="002060"/>
                </a:solidFill>
                <a:latin typeface="Arial" panose="020B0604020202020204" pitchFamily="34" charset="0"/>
                <a:ea typeface="+mj-ea"/>
                <a:cs typeface="Arial" panose="020B0604020202020204" pitchFamily="34" charset="0"/>
              </a:rPr>
              <a:t>«5» </a:t>
            </a:r>
            <a:r>
              <a:rPr lang="ru-RU" dirty="0" err="1" smtClean="0">
                <a:solidFill>
                  <a:srgbClr val="002060"/>
                </a:solidFill>
                <a:latin typeface="Arial" panose="020B0604020202020204" pitchFamily="34" charset="0"/>
                <a:ea typeface="+mj-ea"/>
                <a:cs typeface="Arial" panose="020B0604020202020204" pitchFamily="34" charset="0"/>
              </a:rPr>
              <a:t>бағасына</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өткен</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білім</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алушыларға</a:t>
            </a:r>
            <a:r>
              <a:rPr lang="en-US" dirty="0">
                <a:solidFill>
                  <a:srgbClr val="002060"/>
                </a:solidFill>
                <a:latin typeface="Arial" panose="020B0604020202020204" pitchFamily="34" charset="0"/>
                <a:ea typeface="+mj-ea"/>
                <a:cs typeface="Arial" panose="020B0604020202020204" pitchFamily="34" charset="0"/>
              </a:rPr>
              <a:t> </a:t>
            </a:r>
            <a:r>
              <a:rPr lang="kk-KZ" dirty="0" smtClean="0">
                <a:solidFill>
                  <a:srgbClr val="002060"/>
                </a:solidFill>
                <a:latin typeface="Arial" panose="020B0604020202020204" pitchFamily="34" charset="0"/>
                <a:ea typeface="+mj-ea"/>
                <a:cs typeface="Arial" panose="020B0604020202020204" pitchFamily="34" charset="0"/>
              </a:rPr>
              <a:t>11 сынып білім алушыларына жалпы орта білім туралы «Алтын белгі» аттестаты беріледі (3-тарау, 52-тармақ)</a:t>
            </a:r>
            <a:endParaRPr lang="ru-RU" dirty="0">
              <a:solidFill>
                <a:srgbClr val="002060"/>
              </a:solidFill>
              <a:latin typeface="Arial" panose="020B0604020202020204" pitchFamily="34" charset="0"/>
              <a:ea typeface="+mj-ea"/>
              <a:cs typeface="Arial" panose="020B0604020202020204" pitchFamily="34" charset="0"/>
            </a:endParaRPr>
          </a:p>
        </p:txBody>
      </p:sp>
      <p:cxnSp>
        <p:nvCxnSpPr>
          <p:cNvPr id="18" name="Прямая соединительная линия 17"/>
          <p:cNvCxnSpPr>
            <a:cxnSpLocks/>
          </p:cNvCxnSpPr>
          <p:nvPr/>
        </p:nvCxnSpPr>
        <p:spPr>
          <a:xfrm flipV="1">
            <a:off x="283779" y="3636335"/>
            <a:ext cx="4809216" cy="2902"/>
          </a:xfrm>
          <a:prstGeom prst="line">
            <a:avLst/>
          </a:prstGeom>
        </p:spPr>
        <p:style>
          <a:lnRef idx="1">
            <a:schemeClr val="accent1"/>
          </a:lnRef>
          <a:fillRef idx="0">
            <a:schemeClr val="accent1"/>
          </a:fillRef>
          <a:effectRef idx="0">
            <a:schemeClr val="accent1"/>
          </a:effectRef>
          <a:fontRef idx="minor">
            <a:schemeClr val="tx1"/>
          </a:fontRef>
        </p:style>
      </p:cxnSp>
      <p:sp>
        <p:nvSpPr>
          <p:cNvPr id="4" name="Штриховая стрелка вправо 3"/>
          <p:cNvSpPr/>
          <p:nvPr/>
        </p:nvSpPr>
        <p:spPr>
          <a:xfrm>
            <a:off x="1147762" y="1807284"/>
            <a:ext cx="1019175" cy="733425"/>
          </a:xfrm>
          <a:prstGeom prst="striped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Штриховая стрелка вправо 18"/>
          <p:cNvSpPr/>
          <p:nvPr/>
        </p:nvSpPr>
        <p:spPr>
          <a:xfrm>
            <a:off x="1147762" y="4288186"/>
            <a:ext cx="1019175" cy="733425"/>
          </a:xfrm>
          <a:prstGeom prst="striped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198683401"/>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Прямая соединительная линия 1"/>
          <p:cNvCxnSpPr/>
          <p:nvPr/>
        </p:nvCxnSpPr>
        <p:spPr>
          <a:xfrm>
            <a:off x="322210" y="568421"/>
            <a:ext cx="11567853"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Прямоугольник 2"/>
          <p:cNvSpPr/>
          <p:nvPr/>
        </p:nvSpPr>
        <p:spPr>
          <a:xfrm>
            <a:off x="11943214" y="6624240"/>
            <a:ext cx="248786" cy="230832"/>
          </a:xfrm>
          <a:prstGeom prst="rect">
            <a:avLst/>
          </a:prstGeom>
        </p:spPr>
        <p:txBody>
          <a:bodyPr wrap="none">
            <a:spAutoFit/>
          </a:bodyPr>
          <a:lstStyle/>
          <a:p>
            <a:pPr algn="ctr"/>
            <a:r>
              <a:rPr lang="ru-RU" sz="900" dirty="0">
                <a:latin typeface="Arial" panose="020B0604020202020204" pitchFamily="34" charset="0"/>
              </a:rPr>
              <a:t>3</a:t>
            </a:r>
            <a:endParaRPr lang="ru-RU" sz="900" dirty="0"/>
          </a:p>
        </p:txBody>
      </p:sp>
      <p:sp>
        <p:nvSpPr>
          <p:cNvPr id="11" name="Прямоугольник 10"/>
          <p:cNvSpPr/>
          <p:nvPr/>
        </p:nvSpPr>
        <p:spPr>
          <a:xfrm>
            <a:off x="3560012" y="129109"/>
            <a:ext cx="6498388" cy="461665"/>
          </a:xfrm>
          <a:prstGeom prst="rect">
            <a:avLst/>
          </a:prstGeom>
        </p:spPr>
        <p:txBody>
          <a:bodyPr wrap="square">
            <a:spAutoFit/>
          </a:bodyPr>
          <a:lstStyle/>
          <a:p>
            <a:pPr algn="ctr" eaLnBrk="0" fontAlgn="auto" hangingPunct="0">
              <a:spcBef>
                <a:spcPts val="0"/>
              </a:spcBef>
              <a:spcAft>
                <a:spcPts val="0"/>
              </a:spcAft>
              <a:defRPr/>
            </a:pPr>
            <a:r>
              <a:rPr lang="ru-RU" sz="2400" b="1" dirty="0" smtClean="0">
                <a:solidFill>
                  <a:srgbClr val="002060"/>
                </a:solidFill>
                <a:latin typeface="Arial" panose="020B0604020202020204" pitchFamily="34" charset="0"/>
                <a:cs typeface="Arial" panose="020B0604020202020204" pitchFamily="34" charset="0"/>
              </a:rPr>
              <a:t>«АЛТЫН </a:t>
            </a:r>
            <a:r>
              <a:rPr lang="ru-RU" sz="2400" b="1" dirty="0">
                <a:solidFill>
                  <a:srgbClr val="002060"/>
                </a:solidFill>
                <a:latin typeface="Arial" panose="020B0604020202020204" pitchFamily="34" charset="0"/>
                <a:cs typeface="Arial" panose="020B0604020202020204" pitchFamily="34" charset="0"/>
              </a:rPr>
              <a:t>Б</a:t>
            </a:r>
            <a:r>
              <a:rPr lang="kk-KZ" sz="2400" b="1" dirty="0">
                <a:solidFill>
                  <a:srgbClr val="002060"/>
                </a:solidFill>
                <a:latin typeface="Arial" panose="020B0604020202020204" pitchFamily="34" charset="0"/>
                <a:cs typeface="Arial" panose="020B0604020202020204" pitchFamily="34" charset="0"/>
              </a:rPr>
              <a:t>ЕЛГІ</a:t>
            </a:r>
            <a:r>
              <a:rPr lang="ru-RU" sz="2400" b="1" dirty="0" smtClean="0">
                <a:solidFill>
                  <a:srgbClr val="002060"/>
                </a:solidFill>
                <a:latin typeface="Arial" panose="020B0604020202020204" pitchFamily="34" charset="0"/>
                <a:cs typeface="Arial" panose="020B0604020202020204" pitchFamily="34" charset="0"/>
              </a:rPr>
              <a:t>» </a:t>
            </a:r>
            <a:r>
              <a:rPr lang="ru-RU" sz="2400" b="1" dirty="0" err="1" smtClean="0">
                <a:solidFill>
                  <a:srgbClr val="002060"/>
                </a:solidFill>
                <a:latin typeface="Arial" panose="020B0604020202020204" pitchFamily="34" charset="0"/>
                <a:cs typeface="Arial" panose="020B0604020202020204" pitchFamily="34" charset="0"/>
              </a:rPr>
              <a:t>белгісіне</a:t>
            </a:r>
            <a:r>
              <a:rPr lang="ru-RU" sz="2400" b="1" dirty="0" smtClean="0">
                <a:solidFill>
                  <a:srgbClr val="002060"/>
                </a:solidFill>
                <a:latin typeface="Arial" panose="020B0604020202020204" pitchFamily="34" charset="0"/>
                <a:cs typeface="Arial" panose="020B0604020202020204" pitchFamily="34" charset="0"/>
              </a:rPr>
              <a:t> </a:t>
            </a:r>
            <a:r>
              <a:rPr lang="ru-RU" sz="2400" b="1" dirty="0" err="1" smtClean="0">
                <a:solidFill>
                  <a:srgbClr val="002060"/>
                </a:solidFill>
                <a:latin typeface="Arial" panose="020B0604020202020204" pitchFamily="34" charset="0"/>
                <a:cs typeface="Arial" panose="020B0604020202020204" pitchFamily="34" charset="0"/>
              </a:rPr>
              <a:t>үміткерлер</a:t>
            </a:r>
            <a:endParaRPr lang="ru-RU" sz="2400" b="1" dirty="0">
              <a:solidFill>
                <a:srgbClr val="002060"/>
              </a:solidFill>
              <a:latin typeface="Arial" panose="020B0604020202020204" pitchFamily="34" charset="0"/>
              <a:cs typeface="Arial" panose="020B0604020202020204" pitchFamily="34" charset="0"/>
            </a:endParaRPr>
          </a:p>
        </p:txBody>
      </p:sp>
      <p:pic>
        <p:nvPicPr>
          <p:cNvPr id="17"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60670"/>
          <a:stretch/>
        </p:blipFill>
        <p:spPr bwMode="auto">
          <a:xfrm rot="5400000" flipH="1">
            <a:off x="1182857" y="-1182858"/>
            <a:ext cx="1489420" cy="385513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Таблица 5"/>
          <p:cNvGraphicFramePr>
            <a:graphicFrameLocks noGrp="1"/>
          </p:cNvGraphicFramePr>
          <p:nvPr>
            <p:extLst>
              <p:ext uri="{D42A27DB-BD31-4B8C-83A1-F6EECF244321}">
                <p14:modId xmlns:p14="http://schemas.microsoft.com/office/powerpoint/2010/main" val="4275774589"/>
              </p:ext>
            </p:extLst>
          </p:nvPr>
        </p:nvGraphicFramePr>
        <p:xfrm>
          <a:off x="2647951" y="1257300"/>
          <a:ext cx="7695120" cy="4441401"/>
        </p:xfrm>
        <a:graphic>
          <a:graphicData uri="http://schemas.openxmlformats.org/drawingml/2006/table">
            <a:tbl>
              <a:tblPr firstRow="1" firstCol="1" bandRow="1">
                <a:tableStyleId>{69CF1AB2-1976-4502-BF36-3FF5EA218861}</a:tableStyleId>
              </a:tblPr>
              <a:tblGrid>
                <a:gridCol w="549889">
                  <a:extLst>
                    <a:ext uri="{9D8B030D-6E8A-4147-A177-3AD203B41FA5}">
                      <a16:colId xmlns="" xmlns:a16="http://schemas.microsoft.com/office/drawing/2014/main" val="129928202"/>
                    </a:ext>
                  </a:extLst>
                </a:gridCol>
                <a:gridCol w="1887120">
                  <a:extLst>
                    <a:ext uri="{9D8B030D-6E8A-4147-A177-3AD203B41FA5}">
                      <a16:colId xmlns="" xmlns:a16="http://schemas.microsoft.com/office/drawing/2014/main" val="1788796159"/>
                    </a:ext>
                  </a:extLst>
                </a:gridCol>
                <a:gridCol w="1106444">
                  <a:extLst>
                    <a:ext uri="{9D8B030D-6E8A-4147-A177-3AD203B41FA5}">
                      <a16:colId xmlns="" xmlns:a16="http://schemas.microsoft.com/office/drawing/2014/main" val="2189137819"/>
                    </a:ext>
                  </a:extLst>
                </a:gridCol>
                <a:gridCol w="1063120">
                  <a:extLst>
                    <a:ext uri="{9D8B030D-6E8A-4147-A177-3AD203B41FA5}">
                      <a16:colId xmlns="" xmlns:a16="http://schemas.microsoft.com/office/drawing/2014/main" val="4168226589"/>
                    </a:ext>
                  </a:extLst>
                </a:gridCol>
                <a:gridCol w="1470704">
                  <a:extLst>
                    <a:ext uri="{9D8B030D-6E8A-4147-A177-3AD203B41FA5}">
                      <a16:colId xmlns="" xmlns:a16="http://schemas.microsoft.com/office/drawing/2014/main" val="3351121190"/>
                    </a:ext>
                  </a:extLst>
                </a:gridCol>
                <a:gridCol w="1617843">
                  <a:extLst>
                    <a:ext uri="{9D8B030D-6E8A-4147-A177-3AD203B41FA5}">
                      <a16:colId xmlns="" xmlns:a16="http://schemas.microsoft.com/office/drawing/2014/main" val="646683964"/>
                    </a:ext>
                  </a:extLst>
                </a:gridCol>
              </a:tblGrid>
              <a:tr h="752655">
                <a:tc>
                  <a:txBody>
                    <a:bodyPr/>
                    <a:lstStyle/>
                    <a:p>
                      <a:pPr>
                        <a:lnSpc>
                          <a:spcPct val="107000"/>
                        </a:lnSpc>
                        <a:spcAft>
                          <a:spcPts val="0"/>
                        </a:spcAft>
                      </a:pPr>
                      <a:r>
                        <a:rPr lang="ru-RU" sz="1100" dirty="0">
                          <a:effectLst/>
                        </a:rPr>
                        <a:t>№</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100" dirty="0" err="1" smtClean="0">
                          <a:effectLst/>
                        </a:rPr>
                        <a:t>Аты-жөні</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100" dirty="0" err="1" smtClean="0">
                          <a:effectLst/>
                        </a:rPr>
                        <a:t>Сыныбы</a:t>
                      </a:r>
                      <a:r>
                        <a:rPr lang="ru-RU" sz="1100" dirty="0" smtClean="0">
                          <a:effectLst/>
                        </a:rPr>
                        <a:t> </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100" dirty="0" err="1" smtClean="0">
                          <a:effectLst/>
                        </a:rPr>
                        <a:t>Таңдау</a:t>
                      </a:r>
                      <a:r>
                        <a:rPr lang="ru-RU" sz="1100" dirty="0" smtClean="0">
                          <a:effectLst/>
                        </a:rPr>
                        <a:t> </a:t>
                      </a:r>
                      <a:r>
                        <a:rPr lang="ru-RU" sz="1100" dirty="0" err="1" smtClean="0">
                          <a:effectLst/>
                        </a:rPr>
                        <a:t>пәні</a:t>
                      </a:r>
                      <a:r>
                        <a:rPr lang="ru-RU" sz="1100" dirty="0" smtClean="0">
                          <a:effectLst/>
                        </a:rPr>
                        <a:t> </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100" dirty="0" err="1" smtClean="0">
                          <a:effectLst/>
                        </a:rPr>
                        <a:t>Пән</a:t>
                      </a:r>
                      <a:r>
                        <a:rPr lang="ru-RU" sz="1100" dirty="0" smtClean="0">
                          <a:effectLst/>
                        </a:rPr>
                        <a:t> </a:t>
                      </a:r>
                      <a:r>
                        <a:rPr lang="ru-RU" sz="1100" dirty="0" err="1" smtClean="0">
                          <a:effectLst/>
                        </a:rPr>
                        <a:t>мұғалімі</a:t>
                      </a:r>
                      <a:r>
                        <a:rPr lang="ru-RU" sz="1100" dirty="0" smtClean="0">
                          <a:effectLst/>
                        </a:rPr>
                        <a:t> </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kk-KZ" sz="1100" dirty="0" smtClean="0">
                          <a:effectLst/>
                          <a:latin typeface="Calibri" panose="020F0502020204030204" pitchFamily="34" charset="0"/>
                          <a:ea typeface="Calibri" panose="020F0502020204030204" pitchFamily="34" charset="0"/>
                          <a:cs typeface="Times New Roman" panose="02020603050405020304" pitchFamily="18" charset="0"/>
                        </a:rPr>
                        <a:t>Сынып жетекшісі</a:t>
                      </a:r>
                      <a:r>
                        <a:rPr lang="kk-KZ" sz="1100" baseline="0"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extLst>
                  <a:ext uri="{0D108BD9-81ED-4DB2-BD59-A6C34878D82A}">
                    <a16:rowId xmlns="" xmlns:a16="http://schemas.microsoft.com/office/drawing/2014/main" val="1738737986"/>
                  </a:ext>
                </a:extLst>
              </a:tr>
              <a:tr h="517585">
                <a:tc>
                  <a:txBody>
                    <a:bodyPr/>
                    <a:lstStyle/>
                    <a:p>
                      <a:pPr>
                        <a:lnSpc>
                          <a:spcPct val="107000"/>
                        </a:lnSpc>
                        <a:spcAft>
                          <a:spcPts val="0"/>
                        </a:spcAft>
                      </a:pPr>
                      <a:r>
                        <a:rPr lang="ru-RU" sz="1200" dirty="0">
                          <a:effectLst/>
                        </a:rPr>
                        <a:t>1</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l" fontAlgn="t"/>
                      <a:r>
                        <a:rPr lang="ru-RU" sz="1200" b="0" i="0" u="none" strike="noStrike" dirty="0" smtClean="0">
                          <a:solidFill>
                            <a:srgbClr val="000000"/>
                          </a:solidFill>
                          <a:effectLst/>
                          <a:latin typeface="Times New Roman" panose="02020603050405020304" pitchFamily="18" charset="0"/>
                        </a:rPr>
                        <a:t> Амангельды </a:t>
                      </a:r>
                      <a:r>
                        <a:rPr lang="ru-RU" sz="1200" b="0" i="0" u="none" strike="noStrike" dirty="0" err="1">
                          <a:solidFill>
                            <a:srgbClr val="000000"/>
                          </a:solidFill>
                          <a:effectLst/>
                          <a:latin typeface="Times New Roman" panose="02020603050405020304" pitchFamily="18" charset="0"/>
                        </a:rPr>
                        <a:t>Ералхан</a:t>
                      </a:r>
                      <a:r>
                        <a:rPr lang="ru-RU" sz="1200" b="0" i="0" u="none" strike="noStrike" dirty="0">
                          <a:solidFill>
                            <a:srgbClr val="000000"/>
                          </a:solidFill>
                          <a:effectLst/>
                          <a:latin typeface="Times New Roman" panose="02020603050405020304" pitchFamily="18" charset="0"/>
                        </a:rPr>
                        <a:t> </a:t>
                      </a:r>
                      <a:r>
                        <a:rPr lang="ru-RU" sz="1200" b="0" i="0" u="none" strike="noStrike" dirty="0" smtClean="0">
                          <a:solidFill>
                            <a:srgbClr val="000000"/>
                          </a:solidFill>
                          <a:effectLst/>
                          <a:latin typeface="Times New Roman" panose="02020603050405020304" pitchFamily="18" charset="0"/>
                        </a:rPr>
                        <a:t>     </a:t>
                      </a:r>
                    </a:p>
                    <a:p>
                      <a:pPr algn="l" fontAlgn="t"/>
                      <a:r>
                        <a:rPr lang="ru-RU" sz="1200" b="0" i="0" u="none" strike="noStrike" dirty="0" smtClean="0">
                          <a:solidFill>
                            <a:srgbClr val="000000"/>
                          </a:solidFill>
                          <a:effectLst/>
                          <a:latin typeface="Times New Roman" panose="02020603050405020304" pitchFamily="18" charset="0"/>
                        </a:rPr>
                        <a:t> </a:t>
                      </a:r>
                      <a:r>
                        <a:rPr lang="ru-RU" sz="1200" b="0" i="0" u="none" strike="noStrike" dirty="0" err="1" smtClean="0">
                          <a:solidFill>
                            <a:srgbClr val="000000"/>
                          </a:solidFill>
                          <a:effectLst/>
                          <a:latin typeface="Times New Roman" panose="02020603050405020304" pitchFamily="18" charset="0"/>
                        </a:rPr>
                        <a:t>Ардагерұлы</a:t>
                      </a:r>
                      <a:endParaRPr lang="ru-RU" sz="1200" b="0" i="0" u="none" strike="noStrike" dirty="0">
                        <a:solidFill>
                          <a:srgbClr val="000000"/>
                        </a:solidFill>
                        <a:effectLst/>
                        <a:latin typeface="Times New Roman" panose="02020603050405020304" pitchFamily="18" charset="0"/>
                      </a:endParaRPr>
                    </a:p>
                  </a:txBody>
                  <a:tcPr marL="7620" marR="7620" marT="7620" marB="0"/>
                </a:tc>
                <a:tc>
                  <a:txBody>
                    <a:bodyPr/>
                    <a:lstStyle/>
                    <a:p>
                      <a:pPr algn="ctr">
                        <a:lnSpc>
                          <a:spcPct val="107000"/>
                        </a:lnSpc>
                        <a:spcAft>
                          <a:spcPts val="0"/>
                        </a:spcAft>
                      </a:pPr>
                      <a:r>
                        <a:rPr lang="ru-RU" sz="1200" dirty="0" smtClean="0">
                          <a:effectLst/>
                        </a:rPr>
                        <a:t>11а </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200" dirty="0" err="1" smtClean="0">
                          <a:effectLst/>
                        </a:rPr>
                        <a:t>ағылшын</a:t>
                      </a:r>
                      <a:r>
                        <a:rPr lang="ru-RU" sz="1200" dirty="0" smtClean="0">
                          <a:effectLst/>
                        </a:rPr>
                        <a:t> </a:t>
                      </a:r>
                      <a:r>
                        <a:rPr lang="ru-RU" sz="1200" dirty="0" err="1" smtClean="0">
                          <a:effectLst/>
                        </a:rPr>
                        <a:t>тілі</a:t>
                      </a:r>
                      <a:r>
                        <a:rPr lang="ru-RU" sz="1200" dirty="0" smtClean="0">
                          <a:effectLst/>
                        </a:rPr>
                        <a:t> </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kk-KZ" sz="1200" dirty="0" smtClean="0">
                          <a:effectLst/>
                          <a:latin typeface="+mn-lt"/>
                          <a:ea typeface="+mn-ea"/>
                          <a:cs typeface="+mn-cs"/>
                        </a:rPr>
                        <a:t>Нургалиева С.Е.</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200" dirty="0" err="1" smtClean="0">
                          <a:effectLst/>
                          <a:latin typeface="Times New Roman" panose="02020603050405020304" pitchFamily="18" charset="0"/>
                          <a:cs typeface="Times New Roman" panose="02020603050405020304" pitchFamily="18" charset="0"/>
                        </a:rPr>
                        <a:t>Тулеубаева</a:t>
                      </a:r>
                      <a:r>
                        <a:rPr lang="ru-RU" sz="1200" dirty="0" smtClean="0">
                          <a:effectLst/>
                          <a:latin typeface="Times New Roman" panose="02020603050405020304" pitchFamily="18" charset="0"/>
                          <a:cs typeface="Times New Roman" panose="02020603050405020304" pitchFamily="18" charset="0"/>
                        </a:rPr>
                        <a:t> К.Б.</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467" marR="54467" marT="0" marB="0" anchor="ctr"/>
                </a:tc>
                <a:extLst>
                  <a:ext uri="{0D108BD9-81ED-4DB2-BD59-A6C34878D82A}">
                    <a16:rowId xmlns="" xmlns:a16="http://schemas.microsoft.com/office/drawing/2014/main" val="2240402393"/>
                  </a:ext>
                </a:extLst>
              </a:tr>
              <a:tr h="492267">
                <a:tc>
                  <a:txBody>
                    <a:bodyPr/>
                    <a:lstStyle/>
                    <a:p>
                      <a:pPr>
                        <a:lnSpc>
                          <a:spcPct val="107000"/>
                        </a:lnSpc>
                        <a:spcAft>
                          <a:spcPts val="0"/>
                        </a:spcAft>
                      </a:pPr>
                      <a:r>
                        <a:rPr lang="ru-RU" sz="1200">
                          <a:effectLst/>
                        </a:rPr>
                        <a:t>2</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l" fontAlgn="t"/>
                      <a:r>
                        <a:rPr lang="ru-RU" sz="1200" b="0" i="0" u="none" strike="noStrike" dirty="0" smtClean="0">
                          <a:solidFill>
                            <a:srgbClr val="000000"/>
                          </a:solidFill>
                          <a:effectLst/>
                          <a:latin typeface="Times New Roman" panose="02020603050405020304" pitchFamily="18" charset="0"/>
                        </a:rPr>
                        <a:t> </a:t>
                      </a:r>
                      <a:r>
                        <a:rPr lang="ru-RU" sz="1200" b="0" i="0" u="none" strike="noStrike" dirty="0" err="1" smtClean="0">
                          <a:solidFill>
                            <a:srgbClr val="000000"/>
                          </a:solidFill>
                          <a:effectLst/>
                          <a:latin typeface="Times New Roman" panose="02020603050405020304" pitchFamily="18" charset="0"/>
                        </a:rPr>
                        <a:t>Асанбай</a:t>
                      </a:r>
                      <a:r>
                        <a:rPr lang="ru-RU" sz="1200" b="0" i="0" u="none" strike="noStrike" dirty="0" smtClean="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Жадыра</a:t>
                      </a:r>
                      <a:r>
                        <a:rPr lang="ru-RU" sz="1200" b="0" i="0" u="none" strike="noStrike" dirty="0">
                          <a:solidFill>
                            <a:srgbClr val="000000"/>
                          </a:solidFill>
                          <a:effectLst/>
                          <a:latin typeface="Times New Roman" panose="02020603050405020304" pitchFamily="18" charset="0"/>
                        </a:rPr>
                        <a:t> </a:t>
                      </a:r>
                      <a:r>
                        <a:rPr lang="ru-RU" sz="1200" b="0" i="0" u="none" strike="noStrike" dirty="0" smtClean="0">
                          <a:solidFill>
                            <a:srgbClr val="000000"/>
                          </a:solidFill>
                          <a:effectLst/>
                          <a:latin typeface="Times New Roman" panose="02020603050405020304" pitchFamily="18" charset="0"/>
                        </a:rPr>
                        <a:t> </a:t>
                      </a:r>
                    </a:p>
                    <a:p>
                      <a:pPr algn="l" fontAlgn="t"/>
                      <a:r>
                        <a:rPr lang="ru-RU" sz="1200" b="0" i="0" u="none" strike="noStrike" dirty="0" smtClean="0">
                          <a:solidFill>
                            <a:srgbClr val="000000"/>
                          </a:solidFill>
                          <a:effectLst/>
                          <a:latin typeface="Times New Roman" panose="02020603050405020304" pitchFamily="18" charset="0"/>
                        </a:rPr>
                        <a:t> </a:t>
                      </a:r>
                      <a:r>
                        <a:rPr lang="ru-RU" sz="1200" b="0" i="0" u="none" strike="noStrike" dirty="0" err="1" smtClean="0">
                          <a:solidFill>
                            <a:srgbClr val="000000"/>
                          </a:solidFill>
                          <a:effectLst/>
                          <a:latin typeface="Times New Roman" panose="02020603050405020304" pitchFamily="18" charset="0"/>
                        </a:rPr>
                        <a:t>Мейрамқызы</a:t>
                      </a:r>
                      <a:endParaRPr lang="ru-RU" sz="1200" b="0" i="0" u="none" strike="noStrike" dirty="0">
                        <a:solidFill>
                          <a:srgbClr val="000000"/>
                        </a:solidFill>
                        <a:effectLst/>
                        <a:latin typeface="Times New Roman" panose="02020603050405020304" pitchFamily="18" charset="0"/>
                      </a:endParaRPr>
                    </a:p>
                  </a:txBody>
                  <a:tcPr marL="7620" marR="7620" marT="7620" marB="0"/>
                </a:tc>
                <a:tc>
                  <a:txBody>
                    <a:bodyPr/>
                    <a:lstStyle/>
                    <a:p>
                      <a:pPr algn="ctr">
                        <a:lnSpc>
                          <a:spcPct val="107000"/>
                        </a:lnSpc>
                        <a:spcAft>
                          <a:spcPts val="0"/>
                        </a:spcAft>
                      </a:pPr>
                      <a:r>
                        <a:rPr lang="ru-RU" sz="1200" dirty="0" smtClean="0">
                          <a:effectLst/>
                        </a:rPr>
                        <a:t>11а</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kk-KZ" sz="1200" dirty="0" smtClean="0">
                          <a:effectLst/>
                          <a:latin typeface="Calibri" panose="020F0502020204030204" pitchFamily="34" charset="0"/>
                          <a:ea typeface="Calibri" panose="020F0502020204030204" pitchFamily="34" charset="0"/>
                          <a:cs typeface="Times New Roman" panose="02020603050405020304" pitchFamily="18" charset="0"/>
                        </a:rPr>
                        <a:t>ағылшын</a:t>
                      </a:r>
                      <a:r>
                        <a:rPr lang="kk-KZ" sz="1200" baseline="0" dirty="0" smtClean="0">
                          <a:effectLst/>
                          <a:latin typeface="Calibri" panose="020F0502020204030204" pitchFamily="34" charset="0"/>
                          <a:ea typeface="Calibri" panose="020F0502020204030204" pitchFamily="34" charset="0"/>
                          <a:cs typeface="Times New Roman" panose="02020603050405020304" pitchFamily="18" charset="0"/>
                        </a:rPr>
                        <a:t> тілі</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200" dirty="0" smtClean="0">
                          <a:effectLst/>
                        </a:rPr>
                        <a:t>Нургалиева С.Е.</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kk-KZ" sz="1200" dirty="0" smtClean="0">
                          <a:effectLst/>
                          <a:latin typeface="Times New Roman" panose="02020603050405020304" pitchFamily="18" charset="0"/>
                          <a:ea typeface="Calibri" panose="020F0502020204030204" pitchFamily="34" charset="0"/>
                          <a:cs typeface="Times New Roman" panose="02020603050405020304" pitchFamily="18" charset="0"/>
                        </a:rPr>
                        <a:t>Тулеубаева К.Б.</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467" marR="54467" marT="0" marB="0" anchor="ctr"/>
                </a:tc>
                <a:extLst>
                  <a:ext uri="{0D108BD9-81ED-4DB2-BD59-A6C34878D82A}">
                    <a16:rowId xmlns="" xmlns:a16="http://schemas.microsoft.com/office/drawing/2014/main" val="3057148516"/>
                  </a:ext>
                </a:extLst>
              </a:tr>
              <a:tr h="595877">
                <a:tc>
                  <a:txBody>
                    <a:bodyPr/>
                    <a:lstStyle/>
                    <a:p>
                      <a:pPr>
                        <a:lnSpc>
                          <a:spcPct val="107000"/>
                        </a:lnSpc>
                        <a:spcAft>
                          <a:spcPts val="0"/>
                        </a:spcAft>
                      </a:pPr>
                      <a:r>
                        <a:rPr lang="ru-RU" sz="1200">
                          <a:effectLst/>
                        </a:rPr>
                        <a:t>3</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l" fontAlgn="t"/>
                      <a:r>
                        <a:rPr lang="ru-RU" sz="1200" b="0" i="0" u="none" strike="noStrike" dirty="0" smtClean="0">
                          <a:solidFill>
                            <a:srgbClr val="000000"/>
                          </a:solidFill>
                          <a:effectLst/>
                          <a:latin typeface="Times New Roman" panose="02020603050405020304" pitchFamily="18" charset="0"/>
                          <a:cs typeface="Times New Roman" panose="02020603050405020304" pitchFamily="18" charset="0"/>
                        </a:rPr>
                        <a:t> Еркин </a:t>
                      </a:r>
                      <a:r>
                        <a:rPr lang="ru-RU" sz="1200" b="0" i="0" u="none" strike="noStrike" dirty="0">
                          <a:solidFill>
                            <a:srgbClr val="000000"/>
                          </a:solidFill>
                          <a:effectLst/>
                          <a:latin typeface="Times New Roman" panose="02020603050405020304" pitchFamily="18" charset="0"/>
                          <a:cs typeface="Times New Roman" panose="02020603050405020304" pitchFamily="18" charset="0"/>
                        </a:rPr>
                        <a:t>Медина </a:t>
                      </a:r>
                    </a:p>
                  </a:txBody>
                  <a:tcPr marL="7620" marR="7620" marT="7620" marB="0"/>
                </a:tc>
                <a:tc>
                  <a:txBody>
                    <a:bodyPr/>
                    <a:lstStyle/>
                    <a:p>
                      <a:pPr algn="ctr">
                        <a:lnSpc>
                          <a:spcPct val="107000"/>
                        </a:lnSpc>
                        <a:spcAft>
                          <a:spcPts val="0"/>
                        </a:spcAft>
                      </a:pPr>
                      <a:r>
                        <a:rPr lang="ru-RU" sz="1200" dirty="0" smtClean="0">
                          <a:effectLst/>
                        </a:rPr>
                        <a:t>11а</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200" dirty="0" smtClean="0">
                          <a:effectLst/>
                        </a:rPr>
                        <a:t>биология </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kk-KZ" sz="1200" dirty="0" smtClean="0">
                          <a:effectLst/>
                          <a:latin typeface="+mn-lt"/>
                          <a:ea typeface="+mn-ea"/>
                          <a:cs typeface="+mn-cs"/>
                        </a:rPr>
                        <a:t>Купяшарова</a:t>
                      </a:r>
                      <a:r>
                        <a:rPr lang="kk-KZ" sz="1200" baseline="0" dirty="0" smtClean="0">
                          <a:effectLst/>
                          <a:latin typeface="+mn-lt"/>
                          <a:ea typeface="+mn-ea"/>
                          <a:cs typeface="+mn-cs"/>
                        </a:rPr>
                        <a:t> А.А.</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kk-KZ" sz="1200" dirty="0" smtClean="0">
                          <a:effectLst/>
                          <a:latin typeface="Times New Roman" panose="02020603050405020304" pitchFamily="18" charset="0"/>
                          <a:ea typeface="Calibri" panose="020F0502020204030204" pitchFamily="34" charset="0"/>
                          <a:cs typeface="Times New Roman" panose="02020603050405020304" pitchFamily="18" charset="0"/>
                        </a:rPr>
                        <a:t>Тулеубаева К.Б.</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467" marR="54467" marT="0" marB="0" anchor="ctr"/>
                </a:tc>
                <a:extLst>
                  <a:ext uri="{0D108BD9-81ED-4DB2-BD59-A6C34878D82A}">
                    <a16:rowId xmlns="" xmlns:a16="http://schemas.microsoft.com/office/drawing/2014/main" val="3451433967"/>
                  </a:ext>
                </a:extLst>
              </a:tr>
              <a:tr h="569028">
                <a:tc>
                  <a:txBody>
                    <a:bodyPr/>
                    <a:lstStyle/>
                    <a:p>
                      <a:pPr>
                        <a:lnSpc>
                          <a:spcPct val="107000"/>
                        </a:lnSpc>
                        <a:spcAft>
                          <a:spcPts val="0"/>
                        </a:spcAft>
                      </a:pPr>
                      <a:r>
                        <a:rPr lang="ru-RU" sz="1200">
                          <a:effectLst/>
                        </a:rPr>
                        <a:t>4</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l" fontAlgn="t"/>
                      <a:r>
                        <a:rPr lang="ru-RU" sz="1200"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sz="1200" b="0" i="0" u="none" strike="noStrike" dirty="0" err="1" smtClean="0">
                          <a:solidFill>
                            <a:srgbClr val="000000"/>
                          </a:solidFill>
                          <a:effectLst/>
                          <a:latin typeface="Times New Roman" panose="02020603050405020304" pitchFamily="18" charset="0"/>
                          <a:cs typeface="Times New Roman" panose="02020603050405020304" pitchFamily="18" charset="0"/>
                        </a:rPr>
                        <a:t>Есельбаев</a:t>
                      </a:r>
                      <a:r>
                        <a:rPr lang="ru-RU" sz="1200"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cs typeface="Times New Roman" panose="02020603050405020304" pitchFamily="18" charset="0"/>
                        </a:rPr>
                        <a:t>Ардан</a:t>
                      </a:r>
                      <a:r>
                        <a:rPr lang="ru-RU" sz="1200" b="0" i="0" u="none" strike="noStrike" dirty="0">
                          <a:solidFill>
                            <a:srgbClr val="000000"/>
                          </a:solidFill>
                          <a:effectLst/>
                          <a:latin typeface="Times New Roman" panose="02020603050405020304" pitchFamily="18" charset="0"/>
                          <a:cs typeface="Times New Roman" panose="02020603050405020304" pitchFamily="18" charset="0"/>
                        </a:rPr>
                        <a:t> </a:t>
                      </a:r>
                      <a:endParaRPr lang="ru-RU" sz="1200" b="0" i="0" u="none" strike="noStrike" dirty="0" smtClean="0">
                        <a:solidFill>
                          <a:srgbClr val="000000"/>
                        </a:solidFill>
                        <a:effectLst/>
                        <a:latin typeface="Times New Roman" panose="02020603050405020304" pitchFamily="18" charset="0"/>
                        <a:cs typeface="Times New Roman" panose="02020603050405020304" pitchFamily="18" charset="0"/>
                      </a:endParaRPr>
                    </a:p>
                    <a:p>
                      <a:pPr algn="l" fontAlgn="t"/>
                      <a:r>
                        <a:rPr lang="ru-RU" sz="1200"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sz="1200" b="0" i="0" u="none" strike="noStrike" dirty="0" err="1" smtClean="0">
                          <a:solidFill>
                            <a:srgbClr val="000000"/>
                          </a:solidFill>
                          <a:effectLst/>
                          <a:latin typeface="Times New Roman" panose="02020603050405020304" pitchFamily="18" charset="0"/>
                          <a:cs typeface="Times New Roman" panose="02020603050405020304" pitchFamily="18" charset="0"/>
                        </a:rPr>
                        <a:t>Ильясович</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a:lnSpc>
                          <a:spcPct val="107000"/>
                        </a:lnSpc>
                        <a:spcAft>
                          <a:spcPts val="0"/>
                        </a:spcAft>
                      </a:pPr>
                      <a:r>
                        <a:rPr lang="ru-RU" sz="1200" dirty="0" smtClean="0">
                          <a:effectLst/>
                        </a:rPr>
                        <a:t>11а</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200" dirty="0" err="1" smtClean="0">
                          <a:effectLst/>
                        </a:rPr>
                        <a:t>ағылшын</a:t>
                      </a:r>
                      <a:r>
                        <a:rPr lang="ru-RU" sz="1200" dirty="0" smtClean="0">
                          <a:effectLst/>
                        </a:rPr>
                        <a:t> </a:t>
                      </a:r>
                      <a:r>
                        <a:rPr lang="ru-RU" sz="1200" dirty="0" err="1" smtClean="0">
                          <a:effectLst/>
                        </a:rPr>
                        <a:t>тілі</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kk-KZ" sz="1200" dirty="0" smtClean="0">
                          <a:effectLst/>
                          <a:latin typeface="Calibri" panose="020F0502020204030204" pitchFamily="34" charset="0"/>
                          <a:ea typeface="Calibri" panose="020F0502020204030204" pitchFamily="34" charset="0"/>
                          <a:cs typeface="Times New Roman" panose="02020603050405020304" pitchFamily="18" charset="0"/>
                        </a:rPr>
                        <a:t>Нургалиева С.Е.</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kk-KZ" sz="1200" dirty="0" smtClean="0">
                          <a:effectLst/>
                          <a:latin typeface="Times New Roman" panose="02020603050405020304" pitchFamily="18" charset="0"/>
                          <a:ea typeface="Calibri" panose="020F0502020204030204" pitchFamily="34" charset="0"/>
                          <a:cs typeface="Times New Roman" panose="02020603050405020304" pitchFamily="18" charset="0"/>
                        </a:rPr>
                        <a:t>Тулеубаева К.Б.</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467" marR="54467" marT="0" marB="0" anchor="ctr"/>
                </a:tc>
                <a:extLst>
                  <a:ext uri="{0D108BD9-81ED-4DB2-BD59-A6C34878D82A}">
                    <a16:rowId xmlns="" xmlns:a16="http://schemas.microsoft.com/office/drawing/2014/main" val="1886413794"/>
                  </a:ext>
                </a:extLst>
              </a:tr>
              <a:tr h="482179">
                <a:tc>
                  <a:txBody>
                    <a:bodyPr/>
                    <a:lstStyle/>
                    <a:p>
                      <a:pPr>
                        <a:lnSpc>
                          <a:spcPct val="107000"/>
                        </a:lnSpc>
                        <a:spcAft>
                          <a:spcPts val="0"/>
                        </a:spcAft>
                      </a:pPr>
                      <a:r>
                        <a:rPr lang="ru-RU" sz="1200">
                          <a:effectLst/>
                        </a:rPr>
                        <a:t>5</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l" fontAlgn="t"/>
                      <a:r>
                        <a:rPr lang="ru-RU" sz="1200"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sz="1200" b="0" i="0" u="none" strike="noStrike" dirty="0" err="1" smtClean="0">
                          <a:solidFill>
                            <a:srgbClr val="000000"/>
                          </a:solidFill>
                          <a:effectLst/>
                          <a:latin typeface="Times New Roman" panose="02020603050405020304" pitchFamily="18" charset="0"/>
                          <a:cs typeface="Times New Roman" panose="02020603050405020304" pitchFamily="18" charset="0"/>
                        </a:rPr>
                        <a:t>Жалешева</a:t>
                      </a:r>
                      <a:r>
                        <a:rPr lang="ru-RU" sz="1200"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cs typeface="Times New Roman" panose="02020603050405020304" pitchFamily="18" charset="0"/>
                        </a:rPr>
                        <a:t>Айым</a:t>
                      </a:r>
                      <a:r>
                        <a:rPr lang="ru-RU" sz="1200" b="0" i="0" u="none" strike="noStrike" dirty="0">
                          <a:solidFill>
                            <a:srgbClr val="000000"/>
                          </a:solidFill>
                          <a:effectLst/>
                          <a:latin typeface="Times New Roman" panose="02020603050405020304" pitchFamily="18" charset="0"/>
                          <a:cs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cs typeface="Times New Roman" panose="02020603050405020304" pitchFamily="18" charset="0"/>
                        </a:rPr>
                        <a:t>Асетовна</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a:lnSpc>
                          <a:spcPct val="107000"/>
                        </a:lnSpc>
                        <a:spcAft>
                          <a:spcPts val="0"/>
                        </a:spcAft>
                      </a:pPr>
                      <a:r>
                        <a:rPr lang="ru-RU" sz="1200" dirty="0" smtClean="0">
                          <a:effectLst/>
                        </a:rPr>
                        <a:t>11а</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200" dirty="0" smtClean="0">
                          <a:effectLst/>
                        </a:rPr>
                        <a:t>биология</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200" dirty="0" err="1" smtClean="0">
                          <a:effectLst/>
                        </a:rPr>
                        <a:t>Купяшарова</a:t>
                      </a:r>
                      <a:r>
                        <a:rPr lang="ru-RU" sz="1200" dirty="0" smtClean="0">
                          <a:effectLst/>
                        </a:rPr>
                        <a:t> А.А.</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kk-KZ" sz="1200" dirty="0" smtClean="0">
                          <a:effectLst/>
                          <a:latin typeface="Times New Roman" panose="02020603050405020304" pitchFamily="18" charset="0"/>
                          <a:ea typeface="Calibri" panose="020F0502020204030204" pitchFamily="34" charset="0"/>
                          <a:cs typeface="Times New Roman" panose="02020603050405020304" pitchFamily="18" charset="0"/>
                        </a:rPr>
                        <a:t>Тулеубаева К.Б.</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467" marR="54467" marT="0" marB="0" anchor="ctr"/>
                </a:tc>
                <a:extLst>
                  <a:ext uri="{0D108BD9-81ED-4DB2-BD59-A6C34878D82A}">
                    <a16:rowId xmlns="" xmlns:a16="http://schemas.microsoft.com/office/drawing/2014/main" val="1998927407"/>
                  </a:ext>
                </a:extLst>
              </a:tr>
              <a:tr h="501244">
                <a:tc>
                  <a:txBody>
                    <a:bodyPr/>
                    <a:lstStyle/>
                    <a:p>
                      <a:pPr>
                        <a:lnSpc>
                          <a:spcPct val="107000"/>
                        </a:lnSpc>
                        <a:spcAft>
                          <a:spcPts val="0"/>
                        </a:spcAft>
                      </a:pPr>
                      <a:r>
                        <a:rPr lang="ru-RU" sz="1200">
                          <a:effectLst/>
                        </a:rPr>
                        <a:t>6</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l" fontAlgn="t"/>
                      <a:r>
                        <a:rPr lang="ru-RU" sz="1200"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sz="1200" b="0" i="0" u="none" strike="noStrike" dirty="0" err="1" smtClean="0">
                          <a:solidFill>
                            <a:srgbClr val="000000"/>
                          </a:solidFill>
                          <a:effectLst/>
                          <a:latin typeface="Times New Roman" panose="02020603050405020304" pitchFamily="18" charset="0"/>
                          <a:cs typeface="Times New Roman" panose="02020603050405020304" pitchFamily="18" charset="0"/>
                        </a:rPr>
                        <a:t>Кайыргалым</a:t>
                      </a:r>
                      <a:r>
                        <a:rPr lang="ru-RU" sz="1200"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cs typeface="Times New Roman" panose="02020603050405020304" pitchFamily="18" charset="0"/>
                        </a:rPr>
                        <a:t>Жансұлу</a:t>
                      </a:r>
                      <a:r>
                        <a:rPr lang="ru-RU" sz="1200" b="0" i="0" u="none" strike="noStrike" dirty="0">
                          <a:solidFill>
                            <a:srgbClr val="000000"/>
                          </a:solidFill>
                          <a:effectLst/>
                          <a:latin typeface="Times New Roman" panose="02020603050405020304" pitchFamily="18" charset="0"/>
                          <a:cs typeface="Times New Roman" panose="02020603050405020304" pitchFamily="18" charset="0"/>
                        </a:rPr>
                        <a:t> </a:t>
                      </a:r>
                      <a:r>
                        <a:rPr lang="ru-RU" sz="1200" b="0" i="0" u="none" strike="noStrike" dirty="0" smtClean="0">
                          <a:solidFill>
                            <a:srgbClr val="000000"/>
                          </a:solidFill>
                          <a:effectLst/>
                          <a:latin typeface="Times New Roman" panose="02020603050405020304" pitchFamily="18" charset="0"/>
                          <a:cs typeface="Times New Roman" panose="02020603050405020304" pitchFamily="18" charset="0"/>
                        </a:rPr>
                        <a:t>   </a:t>
                      </a:r>
                    </a:p>
                    <a:p>
                      <a:pPr algn="l" fontAlgn="t"/>
                      <a:r>
                        <a:rPr lang="ru-RU" sz="1200"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sz="1200" b="0" i="0" u="none" strike="noStrike" dirty="0" err="1" smtClean="0">
                          <a:solidFill>
                            <a:srgbClr val="000000"/>
                          </a:solidFill>
                          <a:effectLst/>
                          <a:latin typeface="Times New Roman" panose="02020603050405020304" pitchFamily="18" charset="0"/>
                          <a:cs typeface="Times New Roman" panose="02020603050405020304" pitchFamily="18" charset="0"/>
                        </a:rPr>
                        <a:t>Ерликқызы</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a:lnSpc>
                          <a:spcPct val="107000"/>
                        </a:lnSpc>
                        <a:spcAft>
                          <a:spcPts val="0"/>
                        </a:spcAft>
                      </a:pPr>
                      <a:r>
                        <a:rPr lang="ru-RU" sz="1200" dirty="0" smtClean="0">
                          <a:effectLst/>
                        </a:rPr>
                        <a:t>11а</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200" dirty="0" smtClean="0">
                          <a:effectLst/>
                        </a:rPr>
                        <a:t>биология</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200" dirty="0" err="1" smtClean="0">
                          <a:effectLst/>
                        </a:rPr>
                        <a:t>Купяшарова</a:t>
                      </a:r>
                      <a:r>
                        <a:rPr lang="ru-RU" sz="1200" dirty="0" smtClean="0">
                          <a:effectLst/>
                        </a:rPr>
                        <a:t> А.А.</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kk-KZ" sz="1200" dirty="0" smtClean="0">
                          <a:effectLst/>
                          <a:latin typeface="Times New Roman" panose="02020603050405020304" pitchFamily="18" charset="0"/>
                          <a:ea typeface="Calibri" panose="020F0502020204030204" pitchFamily="34" charset="0"/>
                          <a:cs typeface="Times New Roman" panose="02020603050405020304" pitchFamily="18" charset="0"/>
                        </a:rPr>
                        <a:t>Тулеубаева К.Б.</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467" marR="54467" marT="0" marB="0" anchor="ctr"/>
                </a:tc>
                <a:extLst>
                  <a:ext uri="{0D108BD9-81ED-4DB2-BD59-A6C34878D82A}">
                    <a16:rowId xmlns="" xmlns:a16="http://schemas.microsoft.com/office/drawing/2014/main" val="485042014"/>
                  </a:ext>
                </a:extLst>
              </a:tr>
              <a:tr h="530566">
                <a:tc>
                  <a:txBody>
                    <a:bodyPr/>
                    <a:lstStyle/>
                    <a:p>
                      <a:pPr>
                        <a:lnSpc>
                          <a:spcPct val="107000"/>
                        </a:lnSpc>
                        <a:spcAft>
                          <a:spcPts val="0"/>
                        </a:spcAft>
                      </a:pPr>
                      <a:r>
                        <a:rPr lang="ru-RU" sz="1200">
                          <a:effectLst/>
                        </a:rPr>
                        <a:t>7</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l" fontAlgn="t"/>
                      <a:r>
                        <a:rPr lang="ru-RU" sz="1200"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sz="1200" b="0" i="0" u="none" strike="noStrike" dirty="0" err="1" smtClean="0">
                          <a:solidFill>
                            <a:srgbClr val="000000"/>
                          </a:solidFill>
                          <a:effectLst/>
                          <a:latin typeface="Times New Roman" panose="02020603050405020304" pitchFamily="18" charset="0"/>
                          <a:cs typeface="Times New Roman" panose="02020603050405020304" pitchFamily="18" charset="0"/>
                        </a:rPr>
                        <a:t>Балжанова</a:t>
                      </a:r>
                      <a:r>
                        <a:rPr lang="ru-RU" sz="1200"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sz="1200" b="0" i="0" u="none" strike="noStrike" dirty="0">
                          <a:solidFill>
                            <a:srgbClr val="000000"/>
                          </a:solidFill>
                          <a:effectLst/>
                          <a:latin typeface="Times New Roman" panose="02020603050405020304" pitchFamily="18" charset="0"/>
                          <a:cs typeface="Times New Roman" panose="02020603050405020304" pitchFamily="18" charset="0"/>
                        </a:rPr>
                        <a:t>Айзере </a:t>
                      </a:r>
                      <a:r>
                        <a:rPr lang="ru-RU" sz="1200" b="0" i="0" u="none" strike="noStrike" dirty="0" smtClean="0">
                          <a:solidFill>
                            <a:srgbClr val="000000"/>
                          </a:solidFill>
                          <a:effectLst/>
                          <a:latin typeface="Times New Roman" panose="02020603050405020304" pitchFamily="18" charset="0"/>
                          <a:cs typeface="Times New Roman" panose="02020603050405020304" pitchFamily="18" charset="0"/>
                        </a:rPr>
                        <a:t> </a:t>
                      </a:r>
                    </a:p>
                    <a:p>
                      <a:pPr algn="l" fontAlgn="t"/>
                      <a:r>
                        <a:rPr lang="ru-RU" sz="1200"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sz="1200" b="0" i="0" u="none" strike="noStrike" dirty="0" err="1" smtClean="0">
                          <a:solidFill>
                            <a:srgbClr val="000000"/>
                          </a:solidFill>
                          <a:effectLst/>
                          <a:latin typeface="Times New Roman" panose="02020603050405020304" pitchFamily="18" charset="0"/>
                          <a:cs typeface="Times New Roman" panose="02020603050405020304" pitchFamily="18" charset="0"/>
                        </a:rPr>
                        <a:t>Бахытжановна</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a:lnSpc>
                          <a:spcPct val="107000"/>
                        </a:lnSpc>
                        <a:spcAft>
                          <a:spcPts val="0"/>
                        </a:spcAft>
                      </a:pPr>
                      <a:r>
                        <a:rPr lang="ru-RU" sz="1200" dirty="0" smtClean="0">
                          <a:effectLst/>
                        </a:rPr>
                        <a:t>11ә</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200" dirty="0" err="1" smtClean="0">
                          <a:effectLst/>
                        </a:rPr>
                        <a:t>ағылшын</a:t>
                      </a:r>
                      <a:r>
                        <a:rPr lang="ru-RU" sz="1200" dirty="0" smtClean="0">
                          <a:effectLst/>
                        </a:rPr>
                        <a:t> </a:t>
                      </a:r>
                      <a:r>
                        <a:rPr lang="ru-RU" sz="1200" dirty="0" err="1" smtClean="0">
                          <a:effectLst/>
                        </a:rPr>
                        <a:t>тілі</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200" dirty="0" err="1" smtClean="0">
                          <a:effectLst/>
                        </a:rPr>
                        <a:t>Конакбаев</a:t>
                      </a:r>
                      <a:r>
                        <a:rPr lang="ru-RU" sz="1200" dirty="0" smtClean="0">
                          <a:effectLst/>
                        </a:rPr>
                        <a:t> Е.М.</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kk-KZ" sz="1200" dirty="0" smtClean="0">
                          <a:effectLst/>
                          <a:latin typeface="Times New Roman" panose="02020603050405020304" pitchFamily="18" charset="0"/>
                          <a:ea typeface="Calibri" panose="020F0502020204030204" pitchFamily="34" charset="0"/>
                          <a:cs typeface="Times New Roman" panose="02020603050405020304" pitchFamily="18" charset="0"/>
                        </a:rPr>
                        <a:t>Конакбаев Е.М.</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467" marR="54467" marT="0" marB="0" anchor="ctr"/>
                </a:tc>
                <a:extLst>
                  <a:ext uri="{0D108BD9-81ED-4DB2-BD59-A6C34878D82A}">
                    <a16:rowId xmlns="" xmlns:a16="http://schemas.microsoft.com/office/drawing/2014/main" val="2244395019"/>
                  </a:ext>
                </a:extLst>
              </a:tr>
            </a:tbl>
          </a:graphicData>
        </a:graphic>
      </p:graphicFrame>
    </p:spTree>
    <p:extLst>
      <p:ext uri="{BB962C8B-B14F-4D97-AF65-F5344CB8AC3E}">
        <p14:creationId xmlns:p14="http://schemas.microsoft.com/office/powerpoint/2010/main" val="433047077"/>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Прямая соединительная линия 1"/>
          <p:cNvCxnSpPr/>
          <p:nvPr/>
        </p:nvCxnSpPr>
        <p:spPr>
          <a:xfrm>
            <a:off x="322210" y="568421"/>
            <a:ext cx="11567853"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Прямоугольник 2"/>
          <p:cNvSpPr/>
          <p:nvPr/>
        </p:nvSpPr>
        <p:spPr>
          <a:xfrm>
            <a:off x="11943214" y="6624240"/>
            <a:ext cx="248786" cy="230832"/>
          </a:xfrm>
          <a:prstGeom prst="rect">
            <a:avLst/>
          </a:prstGeom>
        </p:spPr>
        <p:txBody>
          <a:bodyPr wrap="none">
            <a:spAutoFit/>
          </a:bodyPr>
          <a:lstStyle/>
          <a:p>
            <a:pPr algn="ctr"/>
            <a:r>
              <a:rPr lang="ru-RU" sz="900" dirty="0">
                <a:latin typeface="Arial" panose="020B0604020202020204" pitchFamily="34" charset="0"/>
              </a:rPr>
              <a:t>3</a:t>
            </a:r>
            <a:endParaRPr lang="ru-RU" sz="900" dirty="0"/>
          </a:p>
        </p:txBody>
      </p:sp>
      <p:sp>
        <p:nvSpPr>
          <p:cNvPr id="11" name="Прямоугольник 10"/>
          <p:cNvSpPr/>
          <p:nvPr/>
        </p:nvSpPr>
        <p:spPr>
          <a:xfrm>
            <a:off x="2317897" y="129109"/>
            <a:ext cx="9572165" cy="461665"/>
          </a:xfrm>
          <a:prstGeom prst="rect">
            <a:avLst/>
          </a:prstGeom>
        </p:spPr>
        <p:txBody>
          <a:bodyPr wrap="square">
            <a:spAutoFit/>
          </a:bodyPr>
          <a:lstStyle/>
          <a:p>
            <a:pPr algn="ctr" eaLnBrk="0" fontAlgn="auto" hangingPunct="0">
              <a:spcBef>
                <a:spcPts val="0"/>
              </a:spcBef>
              <a:spcAft>
                <a:spcPts val="0"/>
              </a:spcAft>
              <a:defRPr/>
            </a:pPr>
            <a:r>
              <a:rPr lang="kk-KZ" sz="2400" b="1" smtClean="0">
                <a:solidFill>
                  <a:srgbClr val="002060"/>
                </a:solidFill>
                <a:latin typeface="Arial" panose="020B0604020202020204" pitchFamily="34" charset="0"/>
                <a:cs typeface="Arial" panose="020B0604020202020204" pitchFamily="34" charset="0"/>
              </a:rPr>
              <a:t>2024-2025 </a:t>
            </a:r>
            <a:r>
              <a:rPr lang="kk-KZ" sz="2400" b="1" dirty="0" smtClean="0">
                <a:solidFill>
                  <a:srgbClr val="002060"/>
                </a:solidFill>
                <a:latin typeface="Arial" panose="020B0604020202020204" pitchFamily="34" charset="0"/>
                <a:cs typeface="Arial" panose="020B0604020202020204" pitchFamily="34" charset="0"/>
              </a:rPr>
              <a:t>оқу жылынан бастап ҚАЗАҚ ТІЛІНЕН емтихан өтеді</a:t>
            </a:r>
            <a:endParaRPr lang="ru-RU" sz="2400" b="1" dirty="0">
              <a:solidFill>
                <a:srgbClr val="002060"/>
              </a:solidFill>
              <a:latin typeface="Arial" panose="020B0604020202020204" pitchFamily="34" charset="0"/>
              <a:cs typeface="Arial" panose="020B0604020202020204" pitchFamily="34" charset="0"/>
            </a:endParaRPr>
          </a:p>
        </p:txBody>
      </p:sp>
      <p:pic>
        <p:nvPicPr>
          <p:cNvPr id="17"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60670"/>
          <a:stretch/>
        </p:blipFill>
        <p:spPr bwMode="auto">
          <a:xfrm rot="5400000" flipH="1">
            <a:off x="1174864" y="-1141019"/>
            <a:ext cx="1338146" cy="3463585"/>
          </a:xfrm>
          <a:prstGeom prst="rect">
            <a:avLst/>
          </a:prstGeom>
          <a:noFill/>
          <a:extLst>
            <a:ext uri="{909E8E84-426E-40DD-AFC4-6F175D3DCCD1}">
              <a14:hiddenFill xmlns:a14="http://schemas.microsoft.com/office/drawing/2010/main">
                <a:solidFill>
                  <a:srgbClr val="FFFFFF"/>
                </a:solidFill>
              </a14:hiddenFill>
            </a:ext>
          </a:extLst>
        </p:spPr>
      </p:pic>
      <p:sp>
        <p:nvSpPr>
          <p:cNvPr id="7" name="Прямоугольник 6"/>
          <p:cNvSpPr/>
          <p:nvPr/>
        </p:nvSpPr>
        <p:spPr>
          <a:xfrm>
            <a:off x="428535" y="2057842"/>
            <a:ext cx="6096000" cy="2862322"/>
          </a:xfrm>
          <a:prstGeom prst="rect">
            <a:avLst/>
          </a:prstGeom>
        </p:spPr>
        <p:txBody>
          <a:bodyPr>
            <a:spAutoFit/>
          </a:bodyPr>
          <a:lstStyle/>
          <a:p>
            <a:pPr indent="450215" algn="just">
              <a:spcAft>
                <a:spcPts val="0"/>
              </a:spcAft>
            </a:pPr>
            <a:r>
              <a:rPr lang="kk-KZ" dirty="0">
                <a:solidFill>
                  <a:srgbClr val="002060"/>
                </a:solidFill>
                <a:latin typeface="Arial" panose="020B0604020202020204" pitchFamily="34" charset="0"/>
                <a:ea typeface="Times New Roman" panose="02020603050405020304" pitchFamily="18" charset="0"/>
                <a:cs typeface="Arial" panose="020B0604020202020204" pitchFamily="34" charset="0"/>
              </a:rPr>
              <a:t>Қазақ тілі бойынша емтихан білім алушылардың бағдарламалар мазмұнын меңгеруін бағалау мақсатында негізгі орта (5-8 сыныптар), жалпы орта (10 сынып) деңгейінде академиялық жыл аяқталған кезде қазақ тілінде оқытатын мектептерде «Қазақ тілі» пәні бойынша және қазақ тілінен басқа тілде оқытатын мектептерде «Қазақ тілі мен әдебиеті» пәні бойынша МЖМБС-қа (тыңдалым (тыңдау), айтылым, оқылым, жазылым) сәйкес жазбаша және ауызша нысанда өткізіледі.</a:t>
            </a:r>
            <a:endParaRPr lang="ru-RU" sz="1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8" name="Прямоугольник 7"/>
          <p:cNvSpPr/>
          <p:nvPr/>
        </p:nvSpPr>
        <p:spPr>
          <a:xfrm>
            <a:off x="7155713" y="1159196"/>
            <a:ext cx="4455040" cy="2031325"/>
          </a:xfrm>
          <a:prstGeom prst="rect">
            <a:avLst/>
          </a:prstGeom>
        </p:spPr>
        <p:txBody>
          <a:bodyPr wrap="square">
            <a:spAutoFit/>
          </a:bodyPr>
          <a:lstStyle/>
          <a:p>
            <a:pPr indent="288290" algn="just">
              <a:spcAft>
                <a:spcPts val="0"/>
              </a:spcAft>
            </a:pP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Емтиханды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өткізу</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уақыты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білім</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беру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ұйымының</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педагогикалық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кеңесімен</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айқындалады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тапсырмаларды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академиялық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адалдық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қағидаттарын</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сақтай</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отырып</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педагогтер</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құрастырады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және</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білім</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беру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ұйымының</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әкімшілігі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бекітеді</a:t>
            </a:r>
            <a:r>
              <a:rPr lang="ru-RU"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 </a:t>
            </a:r>
            <a:endParaRPr lang="ru-RU"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0" name="Прямоугольник 9"/>
          <p:cNvSpPr/>
          <p:nvPr/>
        </p:nvSpPr>
        <p:spPr>
          <a:xfrm>
            <a:off x="7103979" y="3361315"/>
            <a:ext cx="4455040" cy="2585323"/>
          </a:xfrm>
          <a:prstGeom prst="rect">
            <a:avLst/>
          </a:prstGeom>
        </p:spPr>
        <p:txBody>
          <a:bodyPr wrap="square">
            <a:spAutoFit/>
          </a:bodyPr>
          <a:lstStyle/>
          <a:p>
            <a:pPr indent="288290" algn="just">
              <a:spcAft>
                <a:spcPts val="0"/>
              </a:spcAft>
            </a:pP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Қазақ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тілі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Қазақ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тілі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мен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әдебиеті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пәндері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бойынша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қорытынды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баға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емтихан</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(бес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балдық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шкала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бойынша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және</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жылдық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бағалау</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(бес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балдық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шкала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бойынша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нәтижелері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негізінде</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30-дан </a:t>
            </a:r>
            <a:r>
              <a:rPr lang="ru-RU"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70-ке </a:t>
            </a:r>
            <a:r>
              <a:rPr lang="ru-RU" dirty="0" err="1" smtClean="0">
                <a:solidFill>
                  <a:srgbClr val="002060"/>
                </a:solidFill>
                <a:latin typeface="Arial" panose="020B0604020202020204" pitchFamily="34" charset="0"/>
                <a:ea typeface="Times New Roman" panose="02020603050405020304" pitchFamily="18" charset="0"/>
                <a:cs typeface="Arial" panose="020B0604020202020204" pitchFamily="34" charset="0"/>
              </a:rPr>
              <a:t>дейін</a:t>
            </a:r>
            <a:r>
              <a:rPr lang="ru-RU"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пайыздық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арақатынаста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қойылады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Қорытынды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бағалау</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ең</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жақын</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бүтінге</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қарай</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дөңгелектеледі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p>
        </p:txBody>
      </p:sp>
      <p:cxnSp>
        <p:nvCxnSpPr>
          <p:cNvPr id="13" name="Прямая соединительная линия 12"/>
          <p:cNvCxnSpPr/>
          <p:nvPr/>
        </p:nvCxnSpPr>
        <p:spPr>
          <a:xfrm>
            <a:off x="6734485" y="1007734"/>
            <a:ext cx="6557" cy="5264071"/>
          </a:xfrm>
          <a:prstGeom prst="line">
            <a:avLst/>
          </a:prstGeom>
          <a:ln>
            <a:solidFill>
              <a:srgbClr val="254375"/>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8281167"/>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2425</TotalTime>
  <Words>1067</Words>
  <Application>Microsoft Office PowerPoint</Application>
  <PresentationFormat>Широкоэкранный</PresentationFormat>
  <Paragraphs>169</Paragraphs>
  <Slides>8</Slides>
  <Notes>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8</vt:i4>
      </vt:variant>
    </vt:vector>
  </HeadingPairs>
  <TitlesOfParts>
    <vt:vector size="14" baseType="lpstr">
      <vt:lpstr>Arial</vt:lpstr>
      <vt:lpstr>Calibri</vt:lpstr>
      <vt:lpstr>Calibri Light</vt:lpstr>
      <vt:lpstr>Times New Roman</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Гаухар К</dc:creator>
  <cp:lastModifiedBy>user</cp:lastModifiedBy>
  <cp:revision>225</cp:revision>
  <cp:lastPrinted>2023-04-12T12:01:21Z</cp:lastPrinted>
  <dcterms:created xsi:type="dcterms:W3CDTF">2023-02-13T09:50:42Z</dcterms:created>
  <dcterms:modified xsi:type="dcterms:W3CDTF">2025-04-30T07:00:33Z</dcterms:modified>
</cp:coreProperties>
</file>